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C7D4D9-8DCE-404F-853E-A22873BF526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FC69706-4A07-4C5F-B2AB-2C83A0FB9E60}">
      <dgm:prSet phldrT="[Text]"/>
      <dgm:spPr/>
      <dgm:t>
        <a:bodyPr/>
        <a:lstStyle/>
        <a:p>
          <a:r>
            <a:rPr lang="en-US" dirty="0"/>
            <a:t>Social Media Data</a:t>
          </a:r>
        </a:p>
      </dgm:t>
    </dgm:pt>
    <dgm:pt modelId="{D0E4C421-4469-48BB-97B1-14F7E3DE97E5}" type="parTrans" cxnId="{0D1D8FE6-9CFE-48B1-8820-C3706F1EA350}">
      <dgm:prSet/>
      <dgm:spPr/>
      <dgm:t>
        <a:bodyPr/>
        <a:lstStyle/>
        <a:p>
          <a:endParaRPr lang="en-US"/>
        </a:p>
      </dgm:t>
    </dgm:pt>
    <dgm:pt modelId="{23C9D322-8677-414B-A5FA-FA6563BF4998}" type="sibTrans" cxnId="{0D1D8FE6-9CFE-48B1-8820-C3706F1EA350}">
      <dgm:prSet/>
      <dgm:spPr/>
      <dgm:t>
        <a:bodyPr/>
        <a:lstStyle/>
        <a:p>
          <a:endParaRPr lang="en-US" dirty="0"/>
        </a:p>
      </dgm:t>
    </dgm:pt>
    <dgm:pt modelId="{AD99A963-835A-4E3A-843E-70EAE895F142}">
      <dgm:prSet phldrT="[Text]"/>
      <dgm:spPr/>
      <dgm:t>
        <a:bodyPr/>
        <a:lstStyle/>
        <a:p>
          <a:r>
            <a:rPr lang="en-US" dirty="0"/>
            <a:t>Medical Concept Normalization</a:t>
          </a:r>
        </a:p>
      </dgm:t>
    </dgm:pt>
    <dgm:pt modelId="{3CBF762F-CFEA-443C-A912-0963045F0DBF}" type="parTrans" cxnId="{27A8AD34-74F9-49B6-885F-2E4A270EA531}">
      <dgm:prSet/>
      <dgm:spPr/>
      <dgm:t>
        <a:bodyPr/>
        <a:lstStyle/>
        <a:p>
          <a:endParaRPr lang="en-US"/>
        </a:p>
      </dgm:t>
    </dgm:pt>
    <dgm:pt modelId="{1ED2C921-3628-4B58-BE94-9C859FFBEAEC}" type="sibTrans" cxnId="{27A8AD34-74F9-49B6-885F-2E4A270EA531}">
      <dgm:prSet/>
      <dgm:spPr/>
      <dgm:t>
        <a:bodyPr/>
        <a:lstStyle/>
        <a:p>
          <a:endParaRPr lang="en-US" dirty="0"/>
        </a:p>
      </dgm:t>
    </dgm:pt>
    <dgm:pt modelId="{1908EB15-AA36-4B3B-AFD2-BF1B057F6FF8}">
      <dgm:prSet phldrT="[Text]"/>
      <dgm:spPr/>
      <dgm:t>
        <a:bodyPr/>
        <a:lstStyle/>
        <a:p>
          <a:r>
            <a:rPr lang="en-US" dirty="0"/>
            <a:t>Diagnosis</a:t>
          </a:r>
        </a:p>
      </dgm:t>
    </dgm:pt>
    <dgm:pt modelId="{D53EF907-4C68-4401-B4AE-E1823CB19226}" type="parTrans" cxnId="{A4A2D551-D043-4827-BF3A-24A9A34E97C6}">
      <dgm:prSet/>
      <dgm:spPr/>
      <dgm:t>
        <a:bodyPr/>
        <a:lstStyle/>
        <a:p>
          <a:endParaRPr lang="en-US"/>
        </a:p>
      </dgm:t>
    </dgm:pt>
    <dgm:pt modelId="{5183604A-CBD5-444D-882B-31A8CC4A75D0}" type="sibTrans" cxnId="{A4A2D551-D043-4827-BF3A-24A9A34E97C6}">
      <dgm:prSet/>
      <dgm:spPr/>
      <dgm:t>
        <a:bodyPr/>
        <a:lstStyle/>
        <a:p>
          <a:endParaRPr lang="en-US"/>
        </a:p>
      </dgm:t>
    </dgm:pt>
    <dgm:pt modelId="{7191C22C-3D1F-4F52-8CB3-2F3168E058E1}" type="pres">
      <dgm:prSet presAssocID="{59C7D4D9-8DCE-404F-853E-A22873BF5261}" presName="Name0" presStyleCnt="0">
        <dgm:presLayoutVars>
          <dgm:dir/>
          <dgm:resizeHandles val="exact"/>
        </dgm:presLayoutVars>
      </dgm:prSet>
      <dgm:spPr/>
    </dgm:pt>
    <dgm:pt modelId="{C29DAEB3-45B0-46E7-A01F-E4FF04668D1B}" type="pres">
      <dgm:prSet presAssocID="{FFC69706-4A07-4C5F-B2AB-2C83A0FB9E60}" presName="node" presStyleLbl="node1" presStyleIdx="0" presStyleCnt="3">
        <dgm:presLayoutVars>
          <dgm:bulletEnabled val="1"/>
        </dgm:presLayoutVars>
      </dgm:prSet>
      <dgm:spPr/>
    </dgm:pt>
    <dgm:pt modelId="{3DD09222-15D4-4C34-AB46-BA9E182409C0}" type="pres">
      <dgm:prSet presAssocID="{23C9D322-8677-414B-A5FA-FA6563BF4998}" presName="sibTrans" presStyleLbl="sibTrans2D1" presStyleIdx="0" presStyleCnt="2"/>
      <dgm:spPr/>
    </dgm:pt>
    <dgm:pt modelId="{AF59833C-65F4-431A-B0FB-84F52674927C}" type="pres">
      <dgm:prSet presAssocID="{23C9D322-8677-414B-A5FA-FA6563BF4998}" presName="connectorText" presStyleLbl="sibTrans2D1" presStyleIdx="0" presStyleCnt="2"/>
      <dgm:spPr/>
    </dgm:pt>
    <dgm:pt modelId="{310FC03C-5763-4EA1-A618-647A85596B06}" type="pres">
      <dgm:prSet presAssocID="{AD99A963-835A-4E3A-843E-70EAE895F142}" presName="node" presStyleLbl="node1" presStyleIdx="1" presStyleCnt="3">
        <dgm:presLayoutVars>
          <dgm:bulletEnabled val="1"/>
        </dgm:presLayoutVars>
      </dgm:prSet>
      <dgm:spPr/>
    </dgm:pt>
    <dgm:pt modelId="{5713090E-7990-468B-A05C-1FC7CD432A48}" type="pres">
      <dgm:prSet presAssocID="{1ED2C921-3628-4B58-BE94-9C859FFBEAEC}" presName="sibTrans" presStyleLbl="sibTrans2D1" presStyleIdx="1" presStyleCnt="2"/>
      <dgm:spPr/>
    </dgm:pt>
    <dgm:pt modelId="{3827BAE5-174A-439B-9E8F-EC08410E0DDE}" type="pres">
      <dgm:prSet presAssocID="{1ED2C921-3628-4B58-BE94-9C859FFBEAEC}" presName="connectorText" presStyleLbl="sibTrans2D1" presStyleIdx="1" presStyleCnt="2"/>
      <dgm:spPr/>
    </dgm:pt>
    <dgm:pt modelId="{4204C345-2C1D-47B7-8E22-F6C008EEB065}" type="pres">
      <dgm:prSet presAssocID="{1908EB15-AA36-4B3B-AFD2-BF1B057F6FF8}" presName="node" presStyleLbl="node1" presStyleIdx="2" presStyleCnt="3">
        <dgm:presLayoutVars>
          <dgm:bulletEnabled val="1"/>
        </dgm:presLayoutVars>
      </dgm:prSet>
      <dgm:spPr/>
    </dgm:pt>
  </dgm:ptLst>
  <dgm:cxnLst>
    <dgm:cxn modelId="{27A8AD34-74F9-49B6-885F-2E4A270EA531}" srcId="{59C7D4D9-8DCE-404F-853E-A22873BF5261}" destId="{AD99A963-835A-4E3A-843E-70EAE895F142}" srcOrd="1" destOrd="0" parTransId="{3CBF762F-CFEA-443C-A912-0963045F0DBF}" sibTransId="{1ED2C921-3628-4B58-BE94-9C859FFBEAEC}"/>
    <dgm:cxn modelId="{6601325D-F3EC-40C3-A31F-5BEDB2BA9492}" type="presOf" srcId="{1ED2C921-3628-4B58-BE94-9C859FFBEAEC}" destId="{5713090E-7990-468B-A05C-1FC7CD432A48}" srcOrd="0" destOrd="0" presId="urn:microsoft.com/office/officeart/2005/8/layout/process1"/>
    <dgm:cxn modelId="{E9EFB44D-069E-4338-A525-89295392096B}" type="presOf" srcId="{FFC69706-4A07-4C5F-B2AB-2C83A0FB9E60}" destId="{C29DAEB3-45B0-46E7-A01F-E4FF04668D1B}" srcOrd="0" destOrd="0" presId="urn:microsoft.com/office/officeart/2005/8/layout/process1"/>
    <dgm:cxn modelId="{A4A2D551-D043-4827-BF3A-24A9A34E97C6}" srcId="{59C7D4D9-8DCE-404F-853E-A22873BF5261}" destId="{1908EB15-AA36-4B3B-AFD2-BF1B057F6FF8}" srcOrd="2" destOrd="0" parTransId="{D53EF907-4C68-4401-B4AE-E1823CB19226}" sibTransId="{5183604A-CBD5-444D-882B-31A8CC4A75D0}"/>
    <dgm:cxn modelId="{1D776892-0054-4565-9DAF-F133C4F74D36}" type="presOf" srcId="{23C9D322-8677-414B-A5FA-FA6563BF4998}" destId="{3DD09222-15D4-4C34-AB46-BA9E182409C0}" srcOrd="0" destOrd="0" presId="urn:microsoft.com/office/officeart/2005/8/layout/process1"/>
    <dgm:cxn modelId="{7283EEC4-0EF9-4843-BF2B-EB4EBECB4EF5}" type="presOf" srcId="{59C7D4D9-8DCE-404F-853E-A22873BF5261}" destId="{7191C22C-3D1F-4F52-8CB3-2F3168E058E1}" srcOrd="0" destOrd="0" presId="urn:microsoft.com/office/officeart/2005/8/layout/process1"/>
    <dgm:cxn modelId="{A6A0C0DE-B9EC-43A4-B2AA-0037136161D1}" type="presOf" srcId="{1908EB15-AA36-4B3B-AFD2-BF1B057F6FF8}" destId="{4204C345-2C1D-47B7-8E22-F6C008EEB065}" srcOrd="0" destOrd="0" presId="urn:microsoft.com/office/officeart/2005/8/layout/process1"/>
    <dgm:cxn modelId="{0D1D8FE6-9CFE-48B1-8820-C3706F1EA350}" srcId="{59C7D4D9-8DCE-404F-853E-A22873BF5261}" destId="{FFC69706-4A07-4C5F-B2AB-2C83A0FB9E60}" srcOrd="0" destOrd="0" parTransId="{D0E4C421-4469-48BB-97B1-14F7E3DE97E5}" sibTransId="{23C9D322-8677-414B-A5FA-FA6563BF4998}"/>
    <dgm:cxn modelId="{BB67C3E9-3B94-4850-9DFC-93CB2286F5B0}" type="presOf" srcId="{1ED2C921-3628-4B58-BE94-9C859FFBEAEC}" destId="{3827BAE5-174A-439B-9E8F-EC08410E0DDE}" srcOrd="1" destOrd="0" presId="urn:microsoft.com/office/officeart/2005/8/layout/process1"/>
    <dgm:cxn modelId="{422BF5F5-4008-457A-8E68-2486E8F93662}" type="presOf" srcId="{23C9D322-8677-414B-A5FA-FA6563BF4998}" destId="{AF59833C-65F4-431A-B0FB-84F52674927C}" srcOrd="1" destOrd="0" presId="urn:microsoft.com/office/officeart/2005/8/layout/process1"/>
    <dgm:cxn modelId="{1357FDFF-DAB1-49E5-B48F-B083242E6529}" type="presOf" srcId="{AD99A963-835A-4E3A-843E-70EAE895F142}" destId="{310FC03C-5763-4EA1-A618-647A85596B06}" srcOrd="0" destOrd="0" presId="urn:microsoft.com/office/officeart/2005/8/layout/process1"/>
    <dgm:cxn modelId="{580B6054-A4A8-4EB4-85D8-1A17A8989888}" type="presParOf" srcId="{7191C22C-3D1F-4F52-8CB3-2F3168E058E1}" destId="{C29DAEB3-45B0-46E7-A01F-E4FF04668D1B}" srcOrd="0" destOrd="0" presId="urn:microsoft.com/office/officeart/2005/8/layout/process1"/>
    <dgm:cxn modelId="{42886D18-FE6A-4B93-AA33-0A1669AD7149}" type="presParOf" srcId="{7191C22C-3D1F-4F52-8CB3-2F3168E058E1}" destId="{3DD09222-15D4-4C34-AB46-BA9E182409C0}" srcOrd="1" destOrd="0" presId="urn:microsoft.com/office/officeart/2005/8/layout/process1"/>
    <dgm:cxn modelId="{974FB066-9073-4914-833F-D6FC0ED74265}" type="presParOf" srcId="{3DD09222-15D4-4C34-AB46-BA9E182409C0}" destId="{AF59833C-65F4-431A-B0FB-84F52674927C}" srcOrd="0" destOrd="0" presId="urn:microsoft.com/office/officeart/2005/8/layout/process1"/>
    <dgm:cxn modelId="{A9FA7A10-AF57-484A-9711-E25F1F888FD3}" type="presParOf" srcId="{7191C22C-3D1F-4F52-8CB3-2F3168E058E1}" destId="{310FC03C-5763-4EA1-A618-647A85596B06}" srcOrd="2" destOrd="0" presId="urn:microsoft.com/office/officeart/2005/8/layout/process1"/>
    <dgm:cxn modelId="{9A398246-8871-4608-AB04-F9EF4714B735}" type="presParOf" srcId="{7191C22C-3D1F-4F52-8CB3-2F3168E058E1}" destId="{5713090E-7990-468B-A05C-1FC7CD432A48}" srcOrd="3" destOrd="0" presId="urn:microsoft.com/office/officeart/2005/8/layout/process1"/>
    <dgm:cxn modelId="{BF5C4B13-A47A-4A35-9E34-1A24A0F4199B}" type="presParOf" srcId="{5713090E-7990-468B-A05C-1FC7CD432A48}" destId="{3827BAE5-174A-439B-9E8F-EC08410E0DDE}" srcOrd="0" destOrd="0" presId="urn:microsoft.com/office/officeart/2005/8/layout/process1"/>
    <dgm:cxn modelId="{1C032803-3F18-47E1-AD0A-C551F35E9880}" type="presParOf" srcId="{7191C22C-3D1F-4F52-8CB3-2F3168E058E1}" destId="{4204C345-2C1D-47B7-8E22-F6C008EEB06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C7D4D9-8DCE-404F-853E-A22873BF526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FC69706-4A07-4C5F-B2AB-2C83A0FB9E60}">
      <dgm:prSet phldrT="[Text]"/>
      <dgm:spPr/>
      <dgm:t>
        <a:bodyPr/>
        <a:lstStyle/>
        <a:p>
          <a:r>
            <a:rPr lang="en-US" dirty="0"/>
            <a:t>Social Media Data</a:t>
          </a:r>
        </a:p>
      </dgm:t>
    </dgm:pt>
    <dgm:pt modelId="{D0E4C421-4469-48BB-97B1-14F7E3DE97E5}" type="parTrans" cxnId="{0D1D8FE6-9CFE-48B1-8820-C3706F1EA350}">
      <dgm:prSet/>
      <dgm:spPr/>
      <dgm:t>
        <a:bodyPr/>
        <a:lstStyle/>
        <a:p>
          <a:endParaRPr lang="en-US"/>
        </a:p>
      </dgm:t>
    </dgm:pt>
    <dgm:pt modelId="{23C9D322-8677-414B-A5FA-FA6563BF4998}" type="sibTrans" cxnId="{0D1D8FE6-9CFE-48B1-8820-C3706F1EA350}">
      <dgm:prSet/>
      <dgm:spPr/>
      <dgm:t>
        <a:bodyPr/>
        <a:lstStyle/>
        <a:p>
          <a:endParaRPr lang="en-US" dirty="0"/>
        </a:p>
      </dgm:t>
    </dgm:pt>
    <dgm:pt modelId="{AD99A963-835A-4E3A-843E-70EAE895F142}">
      <dgm:prSet phldrT="[Text]"/>
      <dgm:spPr/>
      <dgm:t>
        <a:bodyPr/>
        <a:lstStyle/>
        <a:p>
          <a:r>
            <a:rPr lang="en-US" dirty="0"/>
            <a:t>Medical Concept Normalization</a:t>
          </a:r>
        </a:p>
      </dgm:t>
    </dgm:pt>
    <dgm:pt modelId="{3CBF762F-CFEA-443C-A912-0963045F0DBF}" type="parTrans" cxnId="{27A8AD34-74F9-49B6-885F-2E4A270EA531}">
      <dgm:prSet/>
      <dgm:spPr/>
      <dgm:t>
        <a:bodyPr/>
        <a:lstStyle/>
        <a:p>
          <a:endParaRPr lang="en-US"/>
        </a:p>
      </dgm:t>
    </dgm:pt>
    <dgm:pt modelId="{1ED2C921-3628-4B58-BE94-9C859FFBEAEC}" type="sibTrans" cxnId="{27A8AD34-74F9-49B6-885F-2E4A270EA531}">
      <dgm:prSet/>
      <dgm:spPr/>
      <dgm:t>
        <a:bodyPr/>
        <a:lstStyle/>
        <a:p>
          <a:endParaRPr lang="en-US" dirty="0"/>
        </a:p>
      </dgm:t>
    </dgm:pt>
    <dgm:pt modelId="{1908EB15-AA36-4B3B-AFD2-BF1B057F6FF8}">
      <dgm:prSet phldrT="[Text]"/>
      <dgm:spPr/>
      <dgm:t>
        <a:bodyPr/>
        <a:lstStyle/>
        <a:p>
          <a:r>
            <a:rPr lang="en-US" dirty="0"/>
            <a:t>Diagnosis</a:t>
          </a:r>
        </a:p>
      </dgm:t>
    </dgm:pt>
    <dgm:pt modelId="{D53EF907-4C68-4401-B4AE-E1823CB19226}" type="parTrans" cxnId="{A4A2D551-D043-4827-BF3A-24A9A34E97C6}">
      <dgm:prSet/>
      <dgm:spPr/>
      <dgm:t>
        <a:bodyPr/>
        <a:lstStyle/>
        <a:p>
          <a:endParaRPr lang="en-US"/>
        </a:p>
      </dgm:t>
    </dgm:pt>
    <dgm:pt modelId="{5183604A-CBD5-444D-882B-31A8CC4A75D0}" type="sibTrans" cxnId="{A4A2D551-D043-4827-BF3A-24A9A34E97C6}">
      <dgm:prSet/>
      <dgm:spPr/>
      <dgm:t>
        <a:bodyPr/>
        <a:lstStyle/>
        <a:p>
          <a:endParaRPr lang="en-US"/>
        </a:p>
      </dgm:t>
    </dgm:pt>
    <dgm:pt modelId="{7191C22C-3D1F-4F52-8CB3-2F3168E058E1}" type="pres">
      <dgm:prSet presAssocID="{59C7D4D9-8DCE-404F-853E-A22873BF5261}" presName="Name0" presStyleCnt="0">
        <dgm:presLayoutVars>
          <dgm:dir/>
          <dgm:resizeHandles val="exact"/>
        </dgm:presLayoutVars>
      </dgm:prSet>
      <dgm:spPr/>
    </dgm:pt>
    <dgm:pt modelId="{C29DAEB3-45B0-46E7-A01F-E4FF04668D1B}" type="pres">
      <dgm:prSet presAssocID="{FFC69706-4A07-4C5F-B2AB-2C83A0FB9E60}" presName="node" presStyleLbl="node1" presStyleIdx="0" presStyleCnt="3">
        <dgm:presLayoutVars>
          <dgm:bulletEnabled val="1"/>
        </dgm:presLayoutVars>
      </dgm:prSet>
      <dgm:spPr/>
    </dgm:pt>
    <dgm:pt modelId="{3DD09222-15D4-4C34-AB46-BA9E182409C0}" type="pres">
      <dgm:prSet presAssocID="{23C9D322-8677-414B-A5FA-FA6563BF4998}" presName="sibTrans" presStyleLbl="sibTrans2D1" presStyleIdx="0" presStyleCnt="2"/>
      <dgm:spPr/>
    </dgm:pt>
    <dgm:pt modelId="{AF59833C-65F4-431A-B0FB-84F52674927C}" type="pres">
      <dgm:prSet presAssocID="{23C9D322-8677-414B-A5FA-FA6563BF4998}" presName="connectorText" presStyleLbl="sibTrans2D1" presStyleIdx="0" presStyleCnt="2"/>
      <dgm:spPr/>
    </dgm:pt>
    <dgm:pt modelId="{310FC03C-5763-4EA1-A618-647A85596B06}" type="pres">
      <dgm:prSet presAssocID="{AD99A963-835A-4E3A-843E-70EAE895F142}" presName="node" presStyleLbl="node1" presStyleIdx="1" presStyleCnt="3">
        <dgm:presLayoutVars>
          <dgm:bulletEnabled val="1"/>
        </dgm:presLayoutVars>
      </dgm:prSet>
      <dgm:spPr/>
    </dgm:pt>
    <dgm:pt modelId="{5713090E-7990-468B-A05C-1FC7CD432A48}" type="pres">
      <dgm:prSet presAssocID="{1ED2C921-3628-4B58-BE94-9C859FFBEAEC}" presName="sibTrans" presStyleLbl="sibTrans2D1" presStyleIdx="1" presStyleCnt="2"/>
      <dgm:spPr/>
    </dgm:pt>
    <dgm:pt modelId="{3827BAE5-174A-439B-9E8F-EC08410E0DDE}" type="pres">
      <dgm:prSet presAssocID="{1ED2C921-3628-4B58-BE94-9C859FFBEAEC}" presName="connectorText" presStyleLbl="sibTrans2D1" presStyleIdx="1" presStyleCnt="2"/>
      <dgm:spPr/>
    </dgm:pt>
    <dgm:pt modelId="{4204C345-2C1D-47B7-8E22-F6C008EEB065}" type="pres">
      <dgm:prSet presAssocID="{1908EB15-AA36-4B3B-AFD2-BF1B057F6FF8}" presName="node" presStyleLbl="node1" presStyleIdx="2" presStyleCnt="3">
        <dgm:presLayoutVars>
          <dgm:bulletEnabled val="1"/>
        </dgm:presLayoutVars>
      </dgm:prSet>
      <dgm:spPr/>
    </dgm:pt>
  </dgm:ptLst>
  <dgm:cxnLst>
    <dgm:cxn modelId="{27A8AD34-74F9-49B6-885F-2E4A270EA531}" srcId="{59C7D4D9-8DCE-404F-853E-A22873BF5261}" destId="{AD99A963-835A-4E3A-843E-70EAE895F142}" srcOrd="1" destOrd="0" parTransId="{3CBF762F-CFEA-443C-A912-0963045F0DBF}" sibTransId="{1ED2C921-3628-4B58-BE94-9C859FFBEAEC}"/>
    <dgm:cxn modelId="{6601325D-F3EC-40C3-A31F-5BEDB2BA9492}" type="presOf" srcId="{1ED2C921-3628-4B58-BE94-9C859FFBEAEC}" destId="{5713090E-7990-468B-A05C-1FC7CD432A48}" srcOrd="0" destOrd="0" presId="urn:microsoft.com/office/officeart/2005/8/layout/process1"/>
    <dgm:cxn modelId="{E9EFB44D-069E-4338-A525-89295392096B}" type="presOf" srcId="{FFC69706-4A07-4C5F-B2AB-2C83A0FB9E60}" destId="{C29DAEB3-45B0-46E7-A01F-E4FF04668D1B}" srcOrd="0" destOrd="0" presId="urn:microsoft.com/office/officeart/2005/8/layout/process1"/>
    <dgm:cxn modelId="{A4A2D551-D043-4827-BF3A-24A9A34E97C6}" srcId="{59C7D4D9-8DCE-404F-853E-A22873BF5261}" destId="{1908EB15-AA36-4B3B-AFD2-BF1B057F6FF8}" srcOrd="2" destOrd="0" parTransId="{D53EF907-4C68-4401-B4AE-E1823CB19226}" sibTransId="{5183604A-CBD5-444D-882B-31A8CC4A75D0}"/>
    <dgm:cxn modelId="{1D776892-0054-4565-9DAF-F133C4F74D36}" type="presOf" srcId="{23C9D322-8677-414B-A5FA-FA6563BF4998}" destId="{3DD09222-15D4-4C34-AB46-BA9E182409C0}" srcOrd="0" destOrd="0" presId="urn:microsoft.com/office/officeart/2005/8/layout/process1"/>
    <dgm:cxn modelId="{7283EEC4-0EF9-4843-BF2B-EB4EBECB4EF5}" type="presOf" srcId="{59C7D4D9-8DCE-404F-853E-A22873BF5261}" destId="{7191C22C-3D1F-4F52-8CB3-2F3168E058E1}" srcOrd="0" destOrd="0" presId="urn:microsoft.com/office/officeart/2005/8/layout/process1"/>
    <dgm:cxn modelId="{A6A0C0DE-B9EC-43A4-B2AA-0037136161D1}" type="presOf" srcId="{1908EB15-AA36-4B3B-AFD2-BF1B057F6FF8}" destId="{4204C345-2C1D-47B7-8E22-F6C008EEB065}" srcOrd="0" destOrd="0" presId="urn:microsoft.com/office/officeart/2005/8/layout/process1"/>
    <dgm:cxn modelId="{0D1D8FE6-9CFE-48B1-8820-C3706F1EA350}" srcId="{59C7D4D9-8DCE-404F-853E-A22873BF5261}" destId="{FFC69706-4A07-4C5F-B2AB-2C83A0FB9E60}" srcOrd="0" destOrd="0" parTransId="{D0E4C421-4469-48BB-97B1-14F7E3DE97E5}" sibTransId="{23C9D322-8677-414B-A5FA-FA6563BF4998}"/>
    <dgm:cxn modelId="{BB67C3E9-3B94-4850-9DFC-93CB2286F5B0}" type="presOf" srcId="{1ED2C921-3628-4B58-BE94-9C859FFBEAEC}" destId="{3827BAE5-174A-439B-9E8F-EC08410E0DDE}" srcOrd="1" destOrd="0" presId="urn:microsoft.com/office/officeart/2005/8/layout/process1"/>
    <dgm:cxn modelId="{422BF5F5-4008-457A-8E68-2486E8F93662}" type="presOf" srcId="{23C9D322-8677-414B-A5FA-FA6563BF4998}" destId="{AF59833C-65F4-431A-B0FB-84F52674927C}" srcOrd="1" destOrd="0" presId="urn:microsoft.com/office/officeart/2005/8/layout/process1"/>
    <dgm:cxn modelId="{1357FDFF-DAB1-49E5-B48F-B083242E6529}" type="presOf" srcId="{AD99A963-835A-4E3A-843E-70EAE895F142}" destId="{310FC03C-5763-4EA1-A618-647A85596B06}" srcOrd="0" destOrd="0" presId="urn:microsoft.com/office/officeart/2005/8/layout/process1"/>
    <dgm:cxn modelId="{580B6054-A4A8-4EB4-85D8-1A17A8989888}" type="presParOf" srcId="{7191C22C-3D1F-4F52-8CB3-2F3168E058E1}" destId="{C29DAEB3-45B0-46E7-A01F-E4FF04668D1B}" srcOrd="0" destOrd="0" presId="urn:microsoft.com/office/officeart/2005/8/layout/process1"/>
    <dgm:cxn modelId="{42886D18-FE6A-4B93-AA33-0A1669AD7149}" type="presParOf" srcId="{7191C22C-3D1F-4F52-8CB3-2F3168E058E1}" destId="{3DD09222-15D4-4C34-AB46-BA9E182409C0}" srcOrd="1" destOrd="0" presId="urn:microsoft.com/office/officeart/2005/8/layout/process1"/>
    <dgm:cxn modelId="{974FB066-9073-4914-833F-D6FC0ED74265}" type="presParOf" srcId="{3DD09222-15D4-4C34-AB46-BA9E182409C0}" destId="{AF59833C-65F4-431A-B0FB-84F52674927C}" srcOrd="0" destOrd="0" presId="urn:microsoft.com/office/officeart/2005/8/layout/process1"/>
    <dgm:cxn modelId="{A9FA7A10-AF57-484A-9711-E25F1F888FD3}" type="presParOf" srcId="{7191C22C-3D1F-4F52-8CB3-2F3168E058E1}" destId="{310FC03C-5763-4EA1-A618-647A85596B06}" srcOrd="2" destOrd="0" presId="urn:microsoft.com/office/officeart/2005/8/layout/process1"/>
    <dgm:cxn modelId="{9A398246-8871-4608-AB04-F9EF4714B735}" type="presParOf" srcId="{7191C22C-3D1F-4F52-8CB3-2F3168E058E1}" destId="{5713090E-7990-468B-A05C-1FC7CD432A48}" srcOrd="3" destOrd="0" presId="urn:microsoft.com/office/officeart/2005/8/layout/process1"/>
    <dgm:cxn modelId="{BF5C4B13-A47A-4A35-9E34-1A24A0F4199B}" type="presParOf" srcId="{5713090E-7990-468B-A05C-1FC7CD432A48}" destId="{3827BAE5-174A-439B-9E8F-EC08410E0DDE}" srcOrd="0" destOrd="0" presId="urn:microsoft.com/office/officeart/2005/8/layout/process1"/>
    <dgm:cxn modelId="{1C032803-3F18-47E1-AD0A-C551F35E9880}" type="presParOf" srcId="{7191C22C-3D1F-4F52-8CB3-2F3168E058E1}" destId="{4204C345-2C1D-47B7-8E22-F6C008EEB06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DAEB3-45B0-46E7-A01F-E4FF04668D1B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Social Media Data</a:t>
          </a:r>
        </a:p>
      </dsp:txBody>
      <dsp:txXfrm>
        <a:off x="44665" y="2106299"/>
        <a:ext cx="2060143" cy="1206068"/>
      </dsp:txXfrm>
    </dsp:sp>
    <dsp:sp modelId="{3DD09222-15D4-4C34-AB46-BA9E182409C0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355850" y="2550475"/>
        <a:ext cx="316861" cy="317716"/>
      </dsp:txXfrm>
    </dsp:sp>
    <dsp:sp modelId="{310FC03C-5763-4EA1-A618-647A85596B06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Medical Concept Normalization</a:t>
          </a:r>
        </a:p>
      </dsp:txBody>
      <dsp:txXfrm>
        <a:off x="3033928" y="2106299"/>
        <a:ext cx="2060143" cy="1206068"/>
      </dsp:txXfrm>
    </dsp:sp>
    <dsp:sp modelId="{5713090E-7990-468B-A05C-1FC7CD432A48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345112" y="2550475"/>
        <a:ext cx="316861" cy="317716"/>
      </dsp:txXfrm>
    </dsp:sp>
    <dsp:sp modelId="{4204C345-2C1D-47B7-8E22-F6C008EEB065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Diagnosis</a:t>
          </a:r>
        </a:p>
      </dsp:txBody>
      <dsp:txXfrm>
        <a:off x="6023190" y="2106299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DAEB3-45B0-46E7-A01F-E4FF04668D1B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Social Media Data</a:t>
          </a:r>
        </a:p>
      </dsp:txBody>
      <dsp:txXfrm>
        <a:off x="44665" y="2106299"/>
        <a:ext cx="2060143" cy="1206068"/>
      </dsp:txXfrm>
    </dsp:sp>
    <dsp:sp modelId="{3DD09222-15D4-4C34-AB46-BA9E182409C0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355850" y="2550475"/>
        <a:ext cx="316861" cy="317716"/>
      </dsp:txXfrm>
    </dsp:sp>
    <dsp:sp modelId="{310FC03C-5763-4EA1-A618-647A85596B06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Medical Concept Normalization</a:t>
          </a:r>
        </a:p>
      </dsp:txBody>
      <dsp:txXfrm>
        <a:off x="3033928" y="2106299"/>
        <a:ext cx="2060143" cy="1206068"/>
      </dsp:txXfrm>
    </dsp:sp>
    <dsp:sp modelId="{5713090E-7990-468B-A05C-1FC7CD432A48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345112" y="2550475"/>
        <a:ext cx="316861" cy="317716"/>
      </dsp:txXfrm>
    </dsp:sp>
    <dsp:sp modelId="{4204C345-2C1D-47B7-8E22-F6C008EEB065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Diagnosis</a:t>
          </a:r>
        </a:p>
      </dsp:txBody>
      <dsp:txXfrm>
        <a:off x="6023190" y="2106299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7EF0-DA1B-494E-8352-09B1C3C62EE5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583F-880D-43FE-B43C-117BF005F5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2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7EF0-DA1B-494E-8352-09B1C3C62EE5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583F-880D-43FE-B43C-117BF005F5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9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7EF0-DA1B-494E-8352-09B1C3C62EE5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583F-880D-43FE-B43C-117BF005F5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36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7EF0-DA1B-494E-8352-09B1C3C62EE5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583F-880D-43FE-B43C-117BF005F5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01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7EF0-DA1B-494E-8352-09B1C3C62EE5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583F-880D-43FE-B43C-117BF005F5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61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7EF0-DA1B-494E-8352-09B1C3C62EE5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583F-880D-43FE-B43C-117BF005F5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21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7EF0-DA1B-494E-8352-09B1C3C62EE5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583F-880D-43FE-B43C-117BF005F5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773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7EF0-DA1B-494E-8352-09B1C3C62EE5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583F-880D-43FE-B43C-117BF005F5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5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7EF0-DA1B-494E-8352-09B1C3C62EE5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583F-880D-43FE-B43C-117BF005F5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54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7EF0-DA1B-494E-8352-09B1C3C62EE5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583F-880D-43FE-B43C-117BF005F5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7EF0-DA1B-494E-8352-09B1C3C62EE5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583F-880D-43FE-B43C-117BF005F5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1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57EF0-DA1B-494E-8352-09B1C3C62EE5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0583F-880D-43FE-B43C-117BF005F5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73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mindorks/understanding-the-recurrent-neural-network-44d593f112a2" TargetMode="External"/><Relationship Id="rId2" Type="http://schemas.openxmlformats.org/officeDocument/2006/relationships/hyperlink" Target="https://kpfu.ru/eng/news-eng/artificial-neural-network-medication-text-analysi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iencedirect.com/science/article/pii/S153204641830112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EA1A7-52F4-42C9-81C0-FBA0711B5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4400" dirty="0"/>
              <a:t>Neural networks capable of finding medication complaints in social networks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0E249-5179-49CE-9F52-DD5556EC7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</a:rPr>
              <a:t>Gajan Nagaraj</a:t>
            </a: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CS35L Fall</a:t>
            </a: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11/12/18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71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9DC4D0-B962-4E06-A2AE-21414AD5C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79940"/>
            <a:ext cx="10905066" cy="509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6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C6F8-8822-42AC-A83E-B898BB509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Utilizing the 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E5364-F348-4FB7-899E-D7DE0D905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Medical texts were uploaded to the model, and a special vocabulary was created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used vocabulary to assign a vector for each input 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Upload social media texts to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Compares them to the medical vocabulary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outputs are word vectors</a:t>
            </a:r>
          </a:p>
          <a:p>
            <a:r>
              <a:rPr lang="en-US" dirty="0"/>
              <a:t>Words and terms often encountered in a similar context are assigned similar meaning </a:t>
            </a:r>
          </a:p>
          <a:p>
            <a:r>
              <a:rPr lang="en-US" dirty="0"/>
              <a:t>Essentially, the neural network “compares” user texts and official medical terms</a:t>
            </a:r>
          </a:p>
        </p:txBody>
      </p:sp>
    </p:spTree>
    <p:extLst>
      <p:ext uri="{BB962C8B-B14F-4D97-AF65-F5344CB8AC3E}">
        <p14:creationId xmlns:p14="http://schemas.microsoft.com/office/powerpoint/2010/main" val="2203111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1A72D-62B4-4500-B859-B6474E05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Look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45F6912-77C2-4C7F-9B86-84FDF0AFEA30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8694E74-7837-4610-9E5D-216C32D21515}"/>
              </a:ext>
            </a:extLst>
          </p:cNvPr>
          <p:cNvSpPr txBox="1"/>
          <p:nvPr/>
        </p:nvSpPr>
        <p:spPr>
          <a:xfrm>
            <a:off x="2161674" y="4919228"/>
            <a:ext cx="786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Recurrent neural networks work well with serialized data because they can find links between elements while taking consideration of the context.</a:t>
            </a:r>
          </a:p>
        </p:txBody>
      </p:sp>
    </p:spTree>
    <p:extLst>
      <p:ext uri="{BB962C8B-B14F-4D97-AF65-F5344CB8AC3E}">
        <p14:creationId xmlns:p14="http://schemas.microsoft.com/office/powerpoint/2010/main" val="1155494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DFDA35-214E-4237-8DC8-87C57BFE9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1690688"/>
            <a:ext cx="9334500" cy="436245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D2E65F9-08E7-4BB3-8E13-CC70926EA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3971868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723B7-4499-4242-8884-FD1CF16D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2EAA2-4C83-4D75-B630-77A304947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text analytics method of diagnosing a patient can also be used to directly rather than a separate medium</a:t>
            </a:r>
          </a:p>
          <a:p>
            <a:r>
              <a:rPr lang="en-US" dirty="0"/>
              <a:t>We can return full circle and use this data to understand how a symptom effects the user</a:t>
            </a:r>
          </a:p>
          <a:p>
            <a:r>
              <a:rPr lang="en-US" dirty="0"/>
              <a:t>This study shows that we can potentially train computers to understand and interpret other human behaviors </a:t>
            </a:r>
          </a:p>
          <a:p>
            <a:pPr lvl="1"/>
            <a:r>
              <a:rPr lang="en-US" dirty="0"/>
              <a:t>Find meaning from other social media posts</a:t>
            </a:r>
          </a:p>
          <a:p>
            <a:pPr lvl="1"/>
            <a:r>
              <a:rPr lang="en-US" dirty="0"/>
              <a:t>Overall better understanding of human slang</a:t>
            </a:r>
          </a:p>
        </p:txBody>
      </p:sp>
    </p:spTree>
    <p:extLst>
      <p:ext uri="{BB962C8B-B14F-4D97-AF65-F5344CB8AC3E}">
        <p14:creationId xmlns:p14="http://schemas.microsoft.com/office/powerpoint/2010/main" val="144287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2BE0B-E1D6-49B9-B995-B9BC2651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FB617-74DB-45AF-9715-DFE0EE4B0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“Artificial Neural Network Now Capable of Finding Medication Complaints in Social Networks.” </a:t>
            </a:r>
            <a:r>
              <a:rPr lang="en-US" i="1" dirty="0"/>
              <a:t>Artificial Neural Network Now Capable of Finding Medication Complaints in Social Networks</a:t>
            </a:r>
            <a:r>
              <a:rPr lang="en-US" dirty="0"/>
              <a:t>, Kazan Federal University, 17 Sept. 2018, </a:t>
            </a:r>
            <a:r>
              <a:rPr lang="en-US" dirty="0">
                <a:hlinkClick r:id="rId2"/>
              </a:rPr>
              <a:t>kpfu.ru/eng/news-eng/artificial-neural-network-medication-text-analysis.html</a:t>
            </a:r>
            <a:r>
              <a:rPr lang="en-US" dirty="0"/>
              <a:t>. </a:t>
            </a:r>
          </a:p>
          <a:p>
            <a:r>
              <a:rPr lang="en-US" dirty="0"/>
              <a:t>Shekhar, Amit. “Understanding The Recurrent Neural Network – MindOrks – Medium.” </a:t>
            </a:r>
            <a:r>
              <a:rPr lang="en-US" i="1" dirty="0"/>
              <a:t>Medium</a:t>
            </a:r>
            <a:r>
              <a:rPr lang="en-US" dirty="0"/>
              <a:t>, Medium, 14 Apr. 2018, </a:t>
            </a:r>
            <a:r>
              <a:rPr lang="en-US" dirty="0">
                <a:hlinkClick r:id="rId3"/>
              </a:rPr>
              <a:t>medium.com/mindorks/understanding-the-recurrent-neural-network-44d593f112a2</a:t>
            </a:r>
            <a:r>
              <a:rPr lang="en-US" dirty="0"/>
              <a:t>. </a:t>
            </a:r>
          </a:p>
          <a:p>
            <a:r>
              <a:rPr lang="en-US" dirty="0"/>
              <a:t>Tutubalina, Elena. “Medical Concept Normalization in Social Media Posts with Recurrent Neural Networks.” </a:t>
            </a:r>
            <a:r>
              <a:rPr lang="en-US" i="1" dirty="0"/>
              <a:t>NeuroImage</a:t>
            </a:r>
            <a:r>
              <a:rPr lang="en-US" dirty="0"/>
              <a:t>, Academic Press, 12 June 2018, </a:t>
            </a:r>
            <a:r>
              <a:rPr lang="en-US" dirty="0">
                <a:hlinkClick r:id="rId4"/>
              </a:rPr>
              <a:t>www.sciencedirect.com/science/article/pii/S1532046418301126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46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5E4979-8998-471C-891B-09711E709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305" y="794747"/>
            <a:ext cx="1845331" cy="18619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DFEBF9-E93B-4A66-974F-68E0664CB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65160"/>
            <a:ext cx="3673772" cy="36737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E6DE3A-D535-4496-9B14-E8654DF3C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798" y="3543877"/>
            <a:ext cx="2716338" cy="27163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29891A0-88B1-4150-8881-5E25F09011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241" y="454490"/>
            <a:ext cx="2543290" cy="2543290"/>
          </a:xfrm>
          <a:prstGeom prst="rect">
            <a:avLst/>
          </a:prstGeom>
        </p:spPr>
      </p:pic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A4D17AB1-AFF7-4EEA-93E9-7A6F116D6523}"/>
              </a:ext>
            </a:extLst>
          </p:cNvPr>
          <p:cNvSpPr/>
          <p:nvPr/>
        </p:nvSpPr>
        <p:spPr>
          <a:xfrm>
            <a:off x="9431630" y="2967700"/>
            <a:ext cx="2322095" cy="178668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“I Cannot get asleep all night”</a:t>
            </a: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881F4174-E8D3-478B-A616-67511311D271}"/>
              </a:ext>
            </a:extLst>
          </p:cNvPr>
          <p:cNvSpPr/>
          <p:nvPr/>
        </p:nvSpPr>
        <p:spPr>
          <a:xfrm>
            <a:off x="351652" y="1211090"/>
            <a:ext cx="2322095" cy="178668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“I am a little giddy”</a:t>
            </a:r>
          </a:p>
        </p:txBody>
      </p:sp>
    </p:spTree>
    <p:extLst>
      <p:ext uri="{BB962C8B-B14F-4D97-AF65-F5344CB8AC3E}">
        <p14:creationId xmlns:p14="http://schemas.microsoft.com/office/powerpoint/2010/main" val="203622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ACD4A-CD26-4D04-B7F0-422BDDDEA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FDF6C-90A9-483E-B026-5D1A85774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Researchers from Kazan Federal University and Moscow Institute of Physics and Technology found designed an artificial neural network capable of finding medication complaints in social networks</a:t>
            </a:r>
          </a:p>
          <a:p>
            <a:r>
              <a:rPr lang="en-US" dirty="0"/>
              <a:t>Social media provides huge datasets of people’s opinions complete with demographic information and often much more detailed data regarding a specific user</a:t>
            </a:r>
          </a:p>
          <a:p>
            <a:r>
              <a:rPr lang="en-US" dirty="0"/>
              <a:t>Harnessing this data, we can train a computer to make informed predictions about the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0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1A72D-62B4-4500-B859-B6474E05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Implementation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45F6912-77C2-4C7F-9B86-84FDF0AFEA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746064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0477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A4D17AB1-AFF7-4EEA-93E9-7A6F116D6523}"/>
              </a:ext>
            </a:extLst>
          </p:cNvPr>
          <p:cNvSpPr/>
          <p:nvPr/>
        </p:nvSpPr>
        <p:spPr>
          <a:xfrm>
            <a:off x="2895950" y="4572327"/>
            <a:ext cx="1873943" cy="144186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“I Cannot get asleep all night”</a:t>
            </a: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881F4174-E8D3-478B-A616-67511311D271}"/>
              </a:ext>
            </a:extLst>
          </p:cNvPr>
          <p:cNvSpPr/>
          <p:nvPr/>
        </p:nvSpPr>
        <p:spPr>
          <a:xfrm>
            <a:off x="2895950" y="1646467"/>
            <a:ext cx="1873943" cy="144186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“I am a little giddy”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32A92A8-2EDA-4626-ACEE-115A6382370F}"/>
              </a:ext>
            </a:extLst>
          </p:cNvPr>
          <p:cNvSpPr/>
          <p:nvPr/>
        </p:nvSpPr>
        <p:spPr>
          <a:xfrm>
            <a:off x="5648959" y="2367615"/>
            <a:ext cx="1025674" cy="201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4C961A1-72C2-4404-91A3-7CD2AA9E7161}"/>
              </a:ext>
            </a:extLst>
          </p:cNvPr>
          <p:cNvSpPr/>
          <p:nvPr/>
        </p:nvSpPr>
        <p:spPr>
          <a:xfrm>
            <a:off x="5642877" y="5288552"/>
            <a:ext cx="1025674" cy="201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835DD216-E2F1-4EAF-96C4-8EA274FE9138}"/>
              </a:ext>
            </a:extLst>
          </p:cNvPr>
          <p:cNvSpPr/>
          <p:nvPr/>
        </p:nvSpPr>
        <p:spPr>
          <a:xfrm>
            <a:off x="7397520" y="4572327"/>
            <a:ext cx="1873943" cy="144186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dizziness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9A0149FC-654D-4916-AB19-3B7B4FFEDC00}"/>
              </a:ext>
            </a:extLst>
          </p:cNvPr>
          <p:cNvSpPr/>
          <p:nvPr/>
        </p:nvSpPr>
        <p:spPr>
          <a:xfrm>
            <a:off x="7397520" y="1646467"/>
            <a:ext cx="1873943" cy="144186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insomnia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9980B8-EBBC-4170-B61D-BFFCE7DF0CD9}"/>
              </a:ext>
            </a:extLst>
          </p:cNvPr>
          <p:cNvSpPr/>
          <p:nvPr/>
        </p:nvSpPr>
        <p:spPr>
          <a:xfrm>
            <a:off x="2689772" y="901488"/>
            <a:ext cx="2222812" cy="42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Social Media Language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7456D2-3177-4033-AB9B-0178EE37C9FE}"/>
              </a:ext>
            </a:extLst>
          </p:cNvPr>
          <p:cNvSpPr/>
          <p:nvPr/>
        </p:nvSpPr>
        <p:spPr>
          <a:xfrm>
            <a:off x="7126808" y="901488"/>
            <a:ext cx="2353634" cy="42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Formal Medical Language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584FA7-9FFA-4FEB-BE25-DE3C7CBF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382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Medical Concept Normalization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1EED6-6A87-4960-8501-06A72803E538}"/>
              </a:ext>
            </a:extLst>
          </p:cNvPr>
          <p:cNvSpPr txBox="1"/>
          <p:nvPr/>
        </p:nvSpPr>
        <p:spPr>
          <a:xfrm>
            <a:off x="2180525" y="6355701"/>
            <a:ext cx="783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Bridging the gap between the language of the lay public and medical professionals</a:t>
            </a:r>
          </a:p>
        </p:txBody>
      </p:sp>
    </p:spTree>
    <p:extLst>
      <p:ext uri="{BB962C8B-B14F-4D97-AF65-F5344CB8AC3E}">
        <p14:creationId xmlns:p14="http://schemas.microsoft.com/office/powerpoint/2010/main" val="240175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8CD09-B218-4D92-8B1E-E6A4C457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B3890-88F1-4F6D-942C-A59290911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network data usually contains a lot of noise:</a:t>
            </a:r>
          </a:p>
          <a:p>
            <a:pPr lvl="1"/>
            <a:r>
              <a:rPr lang="en-US" dirty="0"/>
              <a:t>Misspelled words</a:t>
            </a:r>
          </a:p>
          <a:p>
            <a:pPr lvl="1"/>
            <a:r>
              <a:rPr lang="en-US" dirty="0"/>
              <a:t>Incorrect grammar</a:t>
            </a:r>
          </a:p>
          <a:p>
            <a:pPr lvl="1"/>
            <a:r>
              <a:rPr lang="en-US" dirty="0"/>
              <a:t>Abnormal characters or phrases (e.g. hashtags)</a:t>
            </a:r>
          </a:p>
          <a:p>
            <a:pPr lvl="1"/>
            <a:r>
              <a:rPr lang="en-US" dirty="0"/>
              <a:t>Abbreviations</a:t>
            </a:r>
          </a:p>
          <a:p>
            <a:pPr lvl="1"/>
            <a:r>
              <a:rPr lang="en-US" dirty="0"/>
              <a:t>Different variations of the same word</a:t>
            </a:r>
          </a:p>
          <a:p>
            <a:r>
              <a:rPr lang="en-US" dirty="0"/>
              <a:t>How can we process social media data despite all this noise?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56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302CB0-64F5-4611-BC3D-063CEBCE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Recurrent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92969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A33C-293A-4D1D-A17B-A3ABD09A7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C6E6C-D1A4-4D85-B57E-51CA58102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computational graph</a:t>
            </a:r>
          </a:p>
          <a:p>
            <a:r>
              <a:rPr lang="en-US" dirty="0"/>
              <a:t>Simplest kind of NNs are Feed-Forward Networks</a:t>
            </a:r>
          </a:p>
          <a:p>
            <a:r>
              <a:rPr lang="en-US" dirty="0"/>
              <a:t>One layer in a FFN is a transformation of an input vector to a output vector by multiplying it by some weight matrix and applying some non-linear function afterward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190A8-93D6-468C-8B8B-9B8D08C42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4043613"/>
            <a:ext cx="44958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13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B4E1E8-DDD8-49EA-98A0-2BBD0E86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72584-D8EF-4527-B060-8C45AD958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of artificial neural network where connections between units form a directed graph along a sequence</a:t>
            </a:r>
          </a:p>
          <a:p>
            <a:r>
              <a:rPr lang="en-US" dirty="0"/>
              <a:t>Exhibit dynamic temporal behavior</a:t>
            </a:r>
          </a:p>
          <a:p>
            <a:r>
              <a:rPr lang="en-US" dirty="0"/>
              <a:t>RNNs can use their internal state to process sequences of inputs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A69D75-AFCD-4A24-9AAE-E96844400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77" y="3796517"/>
            <a:ext cx="10593445" cy="278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4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561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Neural networks capable of finding medication complaints in social networks</vt:lpstr>
      <vt:lpstr>PowerPoint Presentation</vt:lpstr>
      <vt:lpstr>Introduction</vt:lpstr>
      <vt:lpstr>High Level Implementation</vt:lpstr>
      <vt:lpstr>Medical Concept Normalization</vt:lpstr>
      <vt:lpstr>Problem</vt:lpstr>
      <vt:lpstr>Recurrent Neural Networks</vt:lpstr>
      <vt:lpstr>Neural Network</vt:lpstr>
      <vt:lpstr>Recurrent Neural Networks</vt:lpstr>
      <vt:lpstr>PowerPoint Presentation</vt:lpstr>
      <vt:lpstr>Utilizing the RNN</vt:lpstr>
      <vt:lpstr>Another Look</vt:lpstr>
      <vt:lpstr>Current Learning Model</vt:lpstr>
      <vt:lpstr>Conclusion</vt:lpstr>
      <vt:lpstr>Citation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capable of finding medication complaints in social networks</dc:title>
  <dc:creator>Gajan Nagaraj</dc:creator>
  <cp:lastModifiedBy>Gajan Nagaraj</cp:lastModifiedBy>
  <cp:revision>69</cp:revision>
  <dcterms:created xsi:type="dcterms:W3CDTF">2018-11-13T06:04:59Z</dcterms:created>
  <dcterms:modified xsi:type="dcterms:W3CDTF">2018-12-08T06:59:41Z</dcterms:modified>
</cp:coreProperties>
</file>