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82" r:id="rId9"/>
    <p:sldId id="283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90" r:id="rId18"/>
    <p:sldId id="291" r:id="rId19"/>
    <p:sldId id="287" r:id="rId20"/>
    <p:sldId id="288" r:id="rId21"/>
    <p:sldId id="289" r:id="rId22"/>
    <p:sldId id="271" r:id="rId23"/>
    <p:sldId id="272" r:id="rId24"/>
    <p:sldId id="292" r:id="rId25"/>
    <p:sldId id="273" r:id="rId26"/>
    <p:sldId id="274" r:id="rId27"/>
    <p:sldId id="275" r:id="rId28"/>
    <p:sldId id="276" r:id="rId29"/>
    <p:sldId id="277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00" autoAdjust="0"/>
  </p:normalViewPr>
  <p:slideViewPr>
    <p:cSldViewPr snapToGrid="0">
      <p:cViewPr varScale="1">
        <p:scale>
          <a:sx n="138" d="100"/>
          <a:sy n="138" d="100"/>
        </p:scale>
        <p:origin x="11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3FC60-807A-451A-AE6B-97C9C6C0C0A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D5FCB-C890-448F-AB5E-87842A38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nu.org/onlinedocs/gcc-4.4.2/gcc/Pointer-Arith.html#Pointer-Arith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293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Feof()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5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you are using GCC and you are not using compilation flags that remove compiler specific extensions, then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(void) is 1. GCC has a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nonstandard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extension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that.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 void is a incomplete type, and you cannot use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incomplete types.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arithmetic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Char** - Array of char*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A590-A5A7-411A-8764-68106EC8C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BC96C-B85F-44B2-804D-AFF35DD95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29132-457A-4A64-BA7D-5155396A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A4351-7FA5-4170-A773-6E333691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FF4C-D7FF-4910-9D58-E76E9C85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0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92BE-9531-409A-BBA1-ACE2F424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E3C2E-5B3C-47C7-AA07-8A6EEFF17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BC2B-7614-4C7C-B825-288BE48B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F9485-D5A3-445D-AEEB-1F158568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9D4F-A0FC-4380-B1F7-49E5A3EF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1D845-879D-4CC2-BB8B-79B7AF935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5F82F-D57F-4986-8A9F-7AE07ED53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9275D-5525-41D7-9CFF-37C1A0E9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B0CE-90FB-4BE7-8964-4A144613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23B5B-DAE1-4689-91EE-FE996A40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A408-1250-4523-A3B0-781E8D88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B98E-7E41-442F-AEE3-7B524644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95EAB-1634-4FD4-A4BA-D51DE147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4518-BF0A-409A-B8F9-F5E965E2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CFD5-23F0-420F-ACEC-E4638C99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2B8D-A267-48CE-84AD-531FBCDB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105-2B41-47E1-8DFC-79755D29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1F42-F9D9-4E86-8FB8-7F0C3504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CD09-D4A1-46E5-B365-6C9195D8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8E48B-4ED8-4C6E-855D-47A5A610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32EC-BF69-4D95-8D27-C9C4936D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7D95-0481-4AF3-8B9C-81510550E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FC603-2A5A-4D2A-9023-D6B1C4291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4D916-BE51-49F5-89E9-1070A9E7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086AF-7278-49D8-8031-08269CE9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EF7B8-7969-4DA8-BB29-2AD3DE92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2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C6BC-3E2C-462B-BB76-6335D7C7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9F742-672A-4E81-9037-68DBFB9D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57C9-F87E-4322-B33F-41DC36080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1FE07-D7CA-4BCB-839C-01716169A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D4273-A191-4A11-9F8F-5C66B6FEA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8970A-FE91-4C57-AD23-B055E0DD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E4C0D-12CD-4EA6-B750-8B35EFD6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F0C46-CD5E-413B-AF98-89DBA1B0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3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908B-A51A-41C8-924D-A826132A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BBA48-79A1-4D6B-BF46-E13E510B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2E012-01F7-4C70-96DD-949768BC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B5A30-421B-4F66-8332-1D68AC20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7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EAA67-F4B6-426E-A61B-FA1ECB53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5830B-6720-441F-B9BE-CF08B732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67FFB-9F5D-4B03-8601-5CAF4C07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0535-CC3A-44E0-BD5A-343D581D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DF40-4E4C-436F-8A9B-C2710ABE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F9E72-CA9B-4C4E-8BFF-55107218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9404E-56CA-4D7C-87F5-A5996FB8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FC783-67DC-48C5-89F6-C8D7A1ED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4AE7E-B8CB-4317-928A-D881AADB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3B87-738C-49BF-BE30-133315C2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02671-3EF3-4EE9-B923-01B0599B7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3CC0B-5552-45A8-BAF6-D9F1A54A0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BD57F-ECF8-49FA-BD93-0B868834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2FFF2-A5D1-46E8-9E50-D93DAD68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2592E-C9D9-4FB1-A9ED-A6E403AC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669A9-8176-4FEF-AA42-3453467E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9B3CD-1C58-4885-AB11-1EBF1B19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86EC2-2BE2-4FA6-BEA9-97CB2A3AD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9B70-72DF-42C9-8A61-5709E9F09E4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8A339-9923-4DDC-9938-F01B26869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7922-7AEF-4484-BDD6-6C2EA26A1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1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Data Types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19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–"/>
            </a:pPr>
            <a:r>
              <a:rPr lang="en-US" sz="1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integer numbers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–"/>
            </a:pPr>
            <a:r>
              <a:rPr lang="en-US" sz="1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4 bytes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–"/>
            </a:pPr>
            <a:r>
              <a:rPr lang="en-US" sz="1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floating point numbers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–"/>
            </a:pPr>
            <a:r>
              <a:rPr lang="en-US" sz="1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4 bytes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–"/>
            </a:pPr>
            <a:r>
              <a:rPr lang="en-US" sz="1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higher-precision floating point numbers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–"/>
            </a:pPr>
            <a:r>
              <a:rPr lang="en-US" sz="1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8 bytes (double the size of a float)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–"/>
            </a:pPr>
            <a:r>
              <a:rPr lang="en-US" sz="1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a byte of data, characters</a:t>
            </a:r>
          </a:p>
          <a:p>
            <a:pPr marL="742950" lvl="1" indent="-28575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–"/>
            </a:pPr>
            <a:r>
              <a:rPr lang="en-US" sz="1950" dirty="0"/>
              <a:t>Char </a:t>
            </a:r>
            <a:r>
              <a:rPr lang="en-US" sz="1950" dirty="0" err="1"/>
              <a:t>my_string</a:t>
            </a:r>
            <a:r>
              <a:rPr lang="en-US" sz="1950" dirty="0"/>
              <a:t>[100]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None/>
            </a:pPr>
            <a:endParaRPr sz="19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208"/>
              </a:spcBef>
              <a:buClr>
                <a:schemeClr val="dk1"/>
              </a:buClr>
              <a:buSzPts val="1040"/>
              <a:buNone/>
            </a:pPr>
            <a:r>
              <a:rPr lang="en-US" sz="104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4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Loops</a:t>
            </a:r>
            <a:endParaRPr dirty="0">
              <a:latin typeface="+mn-lt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=0;i&lt;10;i++){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}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=0; </a:t>
            </a:r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&lt;10){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 err="1"/>
              <a:t>i</a:t>
            </a:r>
            <a:r>
              <a:rPr lang="en-US" dirty="0"/>
              <a:t>++; }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Functions</a:t>
            </a:r>
            <a:endParaRPr dirty="0">
              <a:latin typeface="+mn-lt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507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/>
              <a:t>Function Name</a:t>
            </a:r>
            <a:endParaRPr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/>
              <a:t>Return Type</a:t>
            </a:r>
            <a:endParaRPr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/>
              <a:t>Arguments/Parameters</a:t>
            </a:r>
            <a:endParaRPr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/>
              <a:t>Function Body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int func(int a){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	//whatever</a:t>
            </a:r>
            <a:endParaRPr/>
          </a:p>
          <a:p>
            <a:pPr marL="0" indent="457200">
              <a:spcBef>
                <a:spcPts val="640"/>
              </a:spcBef>
              <a:buNone/>
            </a:pPr>
            <a:r>
              <a:rPr lang="en-US"/>
              <a:t>return 0;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Parameter Passing</a:t>
            </a:r>
            <a:endParaRPr dirty="0">
              <a:latin typeface="+mn-lt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981200" y="1371600"/>
            <a:ext cx="8229600" cy="523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  <a:buFont typeface="Calibri"/>
              <a:buChar char="•"/>
            </a:pPr>
            <a:r>
              <a:rPr lang="en-US" dirty="0"/>
              <a:t>Pass by value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Font typeface="Calibri"/>
              <a:buChar char="–"/>
            </a:pPr>
            <a:r>
              <a:rPr lang="en-US" sz="1800" dirty="0">
                <a:highlight>
                  <a:srgbClr val="FFFFFF"/>
                </a:highlight>
              </a:rPr>
              <a:t>The data associated with the actual parameter is copied into a separate storage location assigned to the formal parameter.</a:t>
            </a:r>
            <a:endParaRPr sz="1800" dirty="0">
              <a:highlight>
                <a:srgbClr val="FFFFFF"/>
              </a:highlight>
            </a:endParaRPr>
          </a:p>
          <a:p>
            <a:pPr marL="914400" lvl="1" indent="-406400">
              <a:spcBef>
                <a:spcPts val="0"/>
              </a:spcBef>
              <a:buSzPts val="2800"/>
              <a:buFont typeface="Calibri"/>
              <a:buChar char="–"/>
            </a:pPr>
            <a:r>
              <a:rPr lang="en-US" sz="1800" dirty="0">
                <a:highlight>
                  <a:srgbClr val="FFFFFF"/>
                </a:highlight>
              </a:rPr>
              <a:t>Any modifications to the formal parameter variable inside the called function or method affect only this separate storage location and will therefore </a:t>
            </a:r>
            <a:r>
              <a:rPr lang="en-US" sz="1800" i="1" dirty="0">
                <a:highlight>
                  <a:srgbClr val="FFFFFF"/>
                </a:highlight>
              </a:rPr>
              <a:t>not</a:t>
            </a:r>
            <a:r>
              <a:rPr lang="en-US" sz="1800" dirty="0">
                <a:highlight>
                  <a:srgbClr val="FFFFFF"/>
                </a:highlight>
              </a:rPr>
              <a:t> be reflected in the actual parameter in the calling environment</a:t>
            </a:r>
            <a:endParaRPr dirty="0"/>
          </a:p>
          <a:p>
            <a:pPr marL="914400" indent="0">
              <a:spcBef>
                <a:spcPts val="64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add(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{</a:t>
            </a:r>
            <a:endParaRPr sz="1800" dirty="0"/>
          </a:p>
          <a:p>
            <a:pPr marL="914400" indent="457200">
              <a:spcBef>
                <a:spcPts val="640"/>
              </a:spcBef>
              <a:buNone/>
            </a:pPr>
            <a:r>
              <a:rPr lang="en-US" sz="1800" dirty="0"/>
              <a:t>return </a:t>
            </a:r>
            <a:r>
              <a:rPr lang="en-US" sz="1800" dirty="0" err="1"/>
              <a:t>a+b</a:t>
            </a:r>
            <a:r>
              <a:rPr lang="en-US" sz="1800" dirty="0"/>
              <a:t>;</a:t>
            </a:r>
            <a:endParaRPr sz="1800" dirty="0"/>
          </a:p>
          <a:p>
            <a:pPr marL="914400" indent="0">
              <a:spcBef>
                <a:spcPts val="640"/>
              </a:spcBef>
              <a:buNone/>
            </a:pPr>
            <a:r>
              <a:rPr lang="en-US" sz="1800" dirty="0"/>
              <a:t>}</a:t>
            </a:r>
            <a:endParaRPr sz="1800" dirty="0"/>
          </a:p>
          <a:p>
            <a:pPr marL="914400" indent="0">
              <a:spcBef>
                <a:spcPts val="640"/>
              </a:spcBef>
              <a:buNone/>
            </a:pPr>
            <a:r>
              <a:rPr lang="en-US" sz="1800" dirty="0"/>
              <a:t>void main() {</a:t>
            </a:r>
            <a:endParaRPr sz="1800" dirty="0"/>
          </a:p>
          <a:p>
            <a:pPr marL="914400" indent="457200">
              <a:spcBef>
                <a:spcPts val="64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x=4,y=8;</a:t>
            </a:r>
            <a:endParaRPr sz="1800" dirty="0"/>
          </a:p>
          <a:p>
            <a:pPr marL="914400" indent="457200">
              <a:spcBef>
                <a:spcPts val="64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z = add(</a:t>
            </a:r>
            <a:r>
              <a:rPr lang="en-US" sz="1800" dirty="0" err="1"/>
              <a:t>x,y</a:t>
            </a:r>
            <a:r>
              <a:rPr lang="en-US" sz="1800" dirty="0"/>
              <a:t>);</a:t>
            </a:r>
            <a:endParaRPr sz="1800" dirty="0"/>
          </a:p>
          <a:p>
            <a:pPr marL="914400" indent="457200">
              <a:spcBef>
                <a:spcPts val="640"/>
              </a:spcBef>
              <a:buNone/>
            </a:pPr>
            <a:r>
              <a:rPr lang="en-US" sz="1800" dirty="0" err="1"/>
              <a:t>printf</a:t>
            </a:r>
            <a:r>
              <a:rPr lang="en-US" sz="1800" dirty="0"/>
              <a:t>(“%</a:t>
            </a:r>
            <a:r>
              <a:rPr lang="en-US" sz="1800" dirty="0" err="1"/>
              <a:t>d”,z</a:t>
            </a:r>
            <a:r>
              <a:rPr lang="en-US" sz="1800" dirty="0"/>
              <a:t>);</a:t>
            </a:r>
            <a:endParaRPr sz="1800" dirty="0"/>
          </a:p>
          <a:p>
            <a:pPr marL="914400" indent="0">
              <a:spcBef>
                <a:spcPts val="640"/>
              </a:spcBef>
              <a:buNone/>
            </a:pPr>
            <a:r>
              <a:rPr lang="en-US" sz="1800" dirty="0"/>
              <a:t>}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Parameter Passing...</a:t>
            </a:r>
            <a:endParaRPr dirty="0">
              <a:latin typeface="+mn-lt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981200" y="1066800"/>
            <a:ext cx="8229600" cy="548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06400">
              <a:spcBef>
                <a:spcPts val="640"/>
              </a:spcBef>
              <a:buSzPts val="2800"/>
              <a:buFont typeface="Calibri"/>
              <a:buChar char="•"/>
            </a:pPr>
            <a:r>
              <a:rPr lang="en-US" dirty="0"/>
              <a:t>Pass by reference</a:t>
            </a:r>
            <a:endParaRPr dirty="0"/>
          </a:p>
          <a:p>
            <a:pPr marL="457200" indent="0">
              <a:spcBef>
                <a:spcPts val="640"/>
              </a:spcBef>
              <a:buNone/>
            </a:pPr>
            <a:r>
              <a:rPr lang="en-US" sz="1800" dirty="0">
                <a:highlight>
                  <a:srgbClr val="FFFFFF"/>
                </a:highlight>
              </a:rPr>
              <a:t>The formal parameter receives a pointer to the actual data in the calling environment.  Any changes to the formal parameter </a:t>
            </a:r>
            <a:r>
              <a:rPr lang="en-US" sz="1800" i="1" dirty="0">
                <a:highlight>
                  <a:srgbClr val="FFFFFF"/>
                </a:highlight>
              </a:rPr>
              <a:t>are</a:t>
            </a:r>
            <a:r>
              <a:rPr lang="en-US" sz="1800" dirty="0">
                <a:highlight>
                  <a:srgbClr val="FFFFFF"/>
                </a:highlight>
              </a:rPr>
              <a:t> reflected in the actual parameter in the calling environment.</a:t>
            </a:r>
            <a:r>
              <a:rPr lang="en-US" sz="1800" dirty="0">
                <a:highlight>
                  <a:srgbClr val="F7F7F7"/>
                </a:highlight>
              </a:rPr>
              <a:t> </a:t>
            </a:r>
            <a:endParaRPr sz="1800" dirty="0">
              <a:highlight>
                <a:srgbClr val="F7F7F7"/>
              </a:highlight>
            </a:endParaRPr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void swap(int *a, int *b) {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int </a:t>
            </a:r>
            <a:r>
              <a:rPr lang="en-US" sz="1500" dirty="0" err="1"/>
              <a:t>tmp</a:t>
            </a:r>
            <a:r>
              <a:rPr lang="en-US" sz="1500" dirty="0"/>
              <a:t> = *a;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*a = *b;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*b = </a:t>
            </a:r>
            <a:r>
              <a:rPr lang="en-US" sz="1500" dirty="0" err="1"/>
              <a:t>tmp</a:t>
            </a:r>
            <a:r>
              <a:rPr lang="en-US" sz="1500" dirty="0"/>
              <a:t>;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} 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void main() {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  int a = 1;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  int b = 2;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  </a:t>
            </a:r>
            <a:r>
              <a:rPr lang="en-US" sz="1500" dirty="0" err="1"/>
              <a:t>printf</a:t>
            </a:r>
            <a:r>
              <a:rPr lang="en-US" sz="1500" dirty="0"/>
              <a:t>("before swap a = %d\n", a);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  </a:t>
            </a:r>
            <a:r>
              <a:rPr lang="en-US" sz="1500" dirty="0" err="1"/>
              <a:t>printf</a:t>
            </a:r>
            <a:r>
              <a:rPr lang="en-US" sz="1500" dirty="0"/>
              <a:t>("before swap b = %d\n", b);    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  swap(&amp;a, &amp;b);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  </a:t>
            </a:r>
            <a:r>
              <a:rPr lang="en-US" sz="1500" dirty="0" err="1"/>
              <a:t>printf</a:t>
            </a:r>
            <a:r>
              <a:rPr lang="en-US" sz="1500" dirty="0"/>
              <a:t>("after swap a = %d\n", a);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  </a:t>
            </a:r>
            <a:r>
              <a:rPr lang="en-US" sz="1500" dirty="0" err="1"/>
              <a:t>printf</a:t>
            </a:r>
            <a:r>
              <a:rPr lang="en-US" sz="1500" dirty="0"/>
              <a:t>("after swap b = %d\n", b); } 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endParaRPr sz="1500" dirty="0"/>
          </a:p>
          <a:p>
            <a:pPr marL="457200" indent="0">
              <a:spcBef>
                <a:spcPts val="640"/>
              </a:spcBef>
              <a:buNone/>
            </a:pPr>
            <a:endParaRPr sz="2000" dirty="0"/>
          </a:p>
          <a:p>
            <a:pPr marL="50800" marR="50800" indent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highlight>
                <a:srgbClr val="F7F7F7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Task 1</a:t>
            </a:r>
            <a:endParaRPr dirty="0">
              <a:latin typeface="+mn-lt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spcBef>
                <a:spcPts val="640"/>
              </a:spcBef>
              <a:buSzPts val="2400"/>
            </a:pPr>
            <a:r>
              <a:rPr lang="en-US" sz="2400" dirty="0"/>
              <a:t>Create a function </a:t>
            </a:r>
            <a:r>
              <a:rPr lang="en-US" sz="2400" dirty="0" err="1"/>
              <a:t>s.t.</a:t>
            </a:r>
            <a:r>
              <a:rPr lang="en-US" sz="2400" dirty="0"/>
              <a:t> it takes three numbers ‘a’, ‘b’ and ‘c’ as arguments, computes a</a:t>
            </a:r>
            <a:r>
              <a:rPr lang="en-US" sz="2400" baseline="30000" dirty="0"/>
              <a:t>b</a:t>
            </a:r>
            <a:r>
              <a:rPr lang="en-US" sz="2400" dirty="0"/>
              <a:t> and store the results in ‘c’. It should not return any value. Call this function from main() and print the answer in main().</a:t>
            </a:r>
            <a:endParaRPr sz="2400" dirty="0"/>
          </a:p>
          <a:p>
            <a:pPr marL="0" indent="457200">
              <a:spcBef>
                <a:spcPts val="640"/>
              </a:spcBef>
              <a:buNone/>
            </a:pPr>
            <a:endParaRPr sz="2400" dirty="0"/>
          </a:p>
          <a:p>
            <a:pPr marL="0" indent="457200">
              <a:spcBef>
                <a:spcPts val="640"/>
              </a:spcBef>
              <a:buNone/>
            </a:pPr>
            <a:r>
              <a:rPr lang="en-US" sz="2400" dirty="0"/>
              <a:t>Hint: argument c as pointer (passed as reference)</a:t>
            </a:r>
            <a:endParaRPr sz="2400" dirty="0"/>
          </a:p>
          <a:p>
            <a:pPr marL="457200" indent="0">
              <a:spcBef>
                <a:spcPts val="640"/>
              </a:spcBef>
              <a:buNone/>
            </a:pPr>
            <a:r>
              <a:rPr lang="en-US" sz="2400" dirty="0"/>
              <a:t>Hint: you may </a:t>
            </a:r>
            <a:r>
              <a:rPr lang="en-US" sz="2400" dirty="0" err="1"/>
              <a:t>wanna</a:t>
            </a:r>
            <a:r>
              <a:rPr lang="en-US" sz="2400" dirty="0"/>
              <a:t> see the pow function [check the return type and library] (or compute the exponent yourself &lt;- better)</a:t>
            </a: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Task 1 solution</a:t>
            </a:r>
            <a:endParaRPr dirty="0">
              <a:latin typeface="+mn-lt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981200" y="14478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math.h</a:t>
            </a:r>
            <a:r>
              <a:rPr lang="en-US" sz="2000" dirty="0"/>
              <a:t>&gt; //library import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void exponent(int a, int b, double *c){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	*c=pow(</a:t>
            </a:r>
            <a:r>
              <a:rPr lang="en-US" sz="2000" dirty="0" err="1"/>
              <a:t>a,b</a:t>
            </a:r>
            <a:r>
              <a:rPr lang="en-US" sz="2000" dirty="0"/>
              <a:t>); //pow returns a pointer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}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int main(void) {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	int a=2;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	int b=2;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	double z;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	exponent(</a:t>
            </a:r>
            <a:r>
              <a:rPr lang="en-US" sz="2000" dirty="0" err="1"/>
              <a:t>a,b,&amp;z</a:t>
            </a:r>
            <a:r>
              <a:rPr lang="en-US" sz="2000" dirty="0"/>
              <a:t>);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("%f", z);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	return 0;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}</a:t>
            </a:r>
            <a:endParaRPr sz="2000" dirty="0"/>
          </a:p>
          <a:p>
            <a:pPr marL="0" indent="0">
              <a:spcBef>
                <a:spcPts val="640"/>
              </a:spcBef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42B2A1-0681-413B-B1C0-21CEF8AA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58" y="252003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Output?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83F408-BCAB-4F35-8114-85F0EED7D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39779"/>
              </p:ext>
            </p:extLst>
          </p:nvPr>
        </p:nvGraphicFramePr>
        <p:xfrm>
          <a:off x="2349911" y="1329179"/>
          <a:ext cx="6843250" cy="4995097"/>
        </p:xfrm>
        <a:graphic>
          <a:graphicData uri="http://schemas.openxmlformats.org/drawingml/2006/table">
            <a:tbl>
              <a:tblPr/>
              <a:tblGrid>
                <a:gridCol w="6843250">
                  <a:extLst>
                    <a:ext uri="{9D8B030D-6E8A-4147-A177-3AD203B41FA5}">
                      <a16:colId xmlns:a16="http://schemas.microsoft.com/office/drawing/2014/main" val="1044664261"/>
                    </a:ext>
                  </a:extLst>
                </a:gridCol>
              </a:tblGrid>
              <a:tr h="4995097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200000"/>
                        </a:lnSpc>
                      </a:pPr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include &lt;</a:t>
                      </a:r>
                      <a:r>
                        <a:rPr lang="en-US" sz="2000" b="0" i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stdio.h</a:t>
                      </a:r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void fun(</a:t>
                      </a:r>
                      <a:r>
                        <a:rPr lang="en-US" sz="2000" b="0" i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*</a:t>
                      </a:r>
                      <a:r>
                        <a:rPr lang="en-US" sz="2000" b="0" i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ptr</a:t>
                      </a:r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   *</a:t>
                      </a:r>
                      <a:r>
                        <a:rPr lang="en-US" sz="2000" b="0" i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ptr</a:t>
                      </a:r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30;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2000" b="0" i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main()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 </a:t>
                      </a:r>
                      <a:r>
                        <a:rPr lang="en-US" sz="2000" b="0" i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 = 20;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 fun(&amp;y);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 </a:t>
                      </a:r>
                      <a:r>
                        <a:rPr lang="en-US" sz="2000" b="0" i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printf</a:t>
                      </a:r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("%d", y);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 return 0;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48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3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42B2A1-0681-413B-B1C0-21CEF8AA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58" y="252003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Output?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83F408-BCAB-4F35-8114-85F0EED7D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55765"/>
              </p:ext>
            </p:extLst>
          </p:nvPr>
        </p:nvGraphicFramePr>
        <p:xfrm>
          <a:off x="2349911" y="1329179"/>
          <a:ext cx="6843250" cy="5364480"/>
        </p:xfrm>
        <a:graphic>
          <a:graphicData uri="http://schemas.openxmlformats.org/drawingml/2006/table">
            <a:tbl>
              <a:tblPr/>
              <a:tblGrid>
                <a:gridCol w="6843250">
                  <a:extLst>
                    <a:ext uri="{9D8B030D-6E8A-4147-A177-3AD203B41FA5}">
                      <a16:colId xmlns:a16="http://schemas.microsoft.com/office/drawing/2014/main" val="1044664261"/>
                    </a:ext>
                  </a:extLst>
                </a:gridCol>
              </a:tblGrid>
              <a:tr h="499509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#include &lt;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int main()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int 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int x;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= &amp;x;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= 0;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(" x = %d\n", x);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(" 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= %d\n", 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+= 5;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(" x  = %d\n", x);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(" 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= %d\n", 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(*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)++;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(" x = %d\n", x);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(" 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= %d\n", 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return 0;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48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12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42B2A1-0681-413B-B1C0-21CEF8AA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58" y="252003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Answer?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83F408-BCAB-4F35-8114-85F0EED7D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63297"/>
              </p:ext>
            </p:extLst>
          </p:nvPr>
        </p:nvGraphicFramePr>
        <p:xfrm>
          <a:off x="2349911" y="1329179"/>
          <a:ext cx="3446508" cy="4995097"/>
        </p:xfrm>
        <a:graphic>
          <a:graphicData uri="http://schemas.openxmlformats.org/drawingml/2006/table">
            <a:tbl>
              <a:tblPr/>
              <a:tblGrid>
                <a:gridCol w="3446508">
                  <a:extLst>
                    <a:ext uri="{9D8B030D-6E8A-4147-A177-3AD203B41FA5}">
                      <a16:colId xmlns:a16="http://schemas.microsoft.com/office/drawing/2014/main" val="1044664261"/>
                    </a:ext>
                  </a:extLst>
                </a:gridCol>
              </a:tblGrid>
              <a:tr h="499509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(A) x = 0</a:t>
                      </a:r>
                      <a:br>
                        <a:rPr lang="en-US" sz="2400" b="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0</a:t>
                      </a:r>
                      <a:br>
                        <a:rPr lang="en-US" sz="2400" b="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 = 5</a:t>
                      </a:r>
                      <a:br>
                        <a:rPr lang="en-US" sz="2400" b="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5</a:t>
                      </a:r>
                      <a:br>
                        <a:rPr lang="en-US" sz="2400" b="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 = 6</a:t>
                      </a:r>
                      <a:br>
                        <a:rPr lang="en-US" sz="2400" b="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6</a:t>
                      </a:r>
                      <a:b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(B) x = garbage value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0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 = garbage value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5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 = garbage value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6</a:t>
                      </a:r>
                      <a:endParaRPr lang="en-US" sz="24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4857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6CA024-F41D-4003-953B-C7F705BB5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95385"/>
              </p:ext>
            </p:extLst>
          </p:nvPr>
        </p:nvGraphicFramePr>
        <p:xfrm>
          <a:off x="6395582" y="1321323"/>
          <a:ext cx="4228426" cy="4995097"/>
        </p:xfrm>
        <a:graphic>
          <a:graphicData uri="http://schemas.openxmlformats.org/drawingml/2006/table">
            <a:tbl>
              <a:tblPr/>
              <a:tblGrid>
                <a:gridCol w="4228426">
                  <a:extLst>
                    <a:ext uri="{9D8B030D-6E8A-4147-A177-3AD203B41FA5}">
                      <a16:colId xmlns:a16="http://schemas.microsoft.com/office/drawing/2014/main" val="1044664261"/>
                    </a:ext>
                  </a:extLst>
                </a:gridCol>
              </a:tblGrid>
              <a:tr h="499509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(C) x = 0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0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 = 5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5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 = garbage value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garbage value</a:t>
                      </a:r>
                    </a:p>
                    <a:p>
                      <a:pPr algn="l" rtl="0" fontAlgn="base"/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(D) x = 0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0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 = 0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0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 = 0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0</a:t>
                      </a:r>
                      <a:endParaRPr lang="en-US" sz="24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48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95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1398A-8936-4A55-91F7-877BEE206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21" y="263015"/>
            <a:ext cx="6738594" cy="6401736"/>
          </a:xfrm>
        </p:spPr>
        <p:txBody>
          <a:bodyPr>
            <a:normAutofit/>
          </a:bodyPr>
          <a:lstStyle/>
          <a:p>
            <a:pPr marL="25400" indent="0" fontAlgn="base">
              <a:buNone/>
            </a:pPr>
            <a:r>
              <a:rPr lang="en-US" sz="1600" b="1" dirty="0"/>
              <a:t>Explanation: (A)</a:t>
            </a:r>
            <a:r>
              <a:rPr lang="en-US" sz="1600" dirty="0"/>
              <a:t> See the comments below for explanation.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*</a:t>
            </a:r>
            <a:r>
              <a:rPr lang="en-US" sz="1600" dirty="0" err="1"/>
              <a:t>ptr</a:t>
            </a:r>
            <a:r>
              <a:rPr lang="en-US" sz="1600" dirty="0"/>
              <a:t>;  /* Note: the use of * here is not for dereferencing, </a:t>
            </a:r>
          </a:p>
          <a:p>
            <a:pPr marL="25400" indent="0" fontAlgn="base">
              <a:buNone/>
            </a:pPr>
            <a:r>
              <a:rPr lang="en-US" sz="1600" dirty="0"/>
              <a:t>               it is for data type </a:t>
            </a:r>
            <a:r>
              <a:rPr lang="en-US" sz="1600" dirty="0" err="1"/>
              <a:t>int</a:t>
            </a:r>
            <a:r>
              <a:rPr lang="en-US" sz="1600" dirty="0"/>
              <a:t> */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x;</a:t>
            </a:r>
          </a:p>
          <a:p>
            <a:pPr marL="25400" indent="0" fontAlgn="base">
              <a:buNone/>
            </a:pPr>
            <a:r>
              <a:rPr lang="en-US" sz="1600" dirty="0"/>
              <a:t> 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ptr</a:t>
            </a:r>
            <a:r>
              <a:rPr lang="en-US" sz="1600" dirty="0"/>
              <a:t> = &amp;x;   /* </a:t>
            </a:r>
            <a:r>
              <a:rPr lang="en-US" sz="1600" dirty="0" err="1"/>
              <a:t>ptr</a:t>
            </a:r>
            <a:r>
              <a:rPr lang="en-US" sz="1600" dirty="0"/>
              <a:t> now points to x (or </a:t>
            </a:r>
            <a:r>
              <a:rPr lang="en-US" sz="1600" dirty="0" err="1"/>
              <a:t>ptr</a:t>
            </a:r>
            <a:r>
              <a:rPr lang="en-US" sz="1600" dirty="0"/>
              <a:t> is equal to address of x) */</a:t>
            </a:r>
          </a:p>
          <a:p>
            <a:pPr marL="25400" indent="0" fontAlgn="base">
              <a:buNone/>
            </a:pPr>
            <a:r>
              <a:rPr lang="en-US" sz="1600" dirty="0"/>
              <a:t>  *</a:t>
            </a:r>
            <a:r>
              <a:rPr lang="en-US" sz="1600" dirty="0" err="1"/>
              <a:t>ptr</a:t>
            </a:r>
            <a:r>
              <a:rPr lang="en-US" sz="1600" dirty="0"/>
              <a:t> = 0;   /* set value ate </a:t>
            </a:r>
            <a:r>
              <a:rPr lang="en-US" sz="1600" dirty="0" err="1"/>
              <a:t>ptr</a:t>
            </a:r>
            <a:r>
              <a:rPr lang="en-US" sz="1600" dirty="0"/>
              <a:t> to 0 or set x to zero */</a:t>
            </a:r>
          </a:p>
          <a:p>
            <a:pPr marL="25400" indent="0" fontAlgn="base">
              <a:buNone/>
            </a:pPr>
            <a:r>
              <a:rPr lang="en-US" sz="1600" dirty="0"/>
              <a:t> 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 x = %d\n", x);   /* prints x =  0 */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 *</a:t>
            </a:r>
            <a:r>
              <a:rPr lang="en-US" sz="1600" dirty="0" err="1"/>
              <a:t>ptr</a:t>
            </a:r>
            <a:r>
              <a:rPr lang="en-US" sz="1600" dirty="0"/>
              <a:t> = %d\n", *</a:t>
            </a:r>
            <a:r>
              <a:rPr lang="en-US" sz="1600" dirty="0" err="1"/>
              <a:t>ptr</a:t>
            </a:r>
            <a:r>
              <a:rPr lang="en-US" sz="1600" dirty="0"/>
              <a:t>);  /* prints *</a:t>
            </a:r>
            <a:r>
              <a:rPr lang="en-US" sz="1600" dirty="0" err="1"/>
              <a:t>ptr</a:t>
            </a:r>
            <a:r>
              <a:rPr lang="en-US" sz="1600" dirty="0"/>
              <a:t> =  0 */</a:t>
            </a:r>
          </a:p>
          <a:p>
            <a:pPr marL="25400" indent="0" fontAlgn="base">
              <a:buNone/>
            </a:pPr>
            <a:r>
              <a:rPr lang="en-US" sz="1600" dirty="0"/>
              <a:t> </a:t>
            </a:r>
          </a:p>
          <a:p>
            <a:pPr marL="25400" indent="0" fontAlgn="base">
              <a:buNone/>
            </a:pPr>
            <a:r>
              <a:rPr lang="en-US" sz="1600" dirty="0"/>
              <a:t>   *</a:t>
            </a:r>
            <a:r>
              <a:rPr lang="en-US" sz="1600" dirty="0" err="1"/>
              <a:t>ptr</a:t>
            </a:r>
            <a:r>
              <a:rPr lang="en-US" sz="1600" dirty="0"/>
              <a:t> += 5;        /* increment the value at </a:t>
            </a:r>
            <a:r>
              <a:rPr lang="en-US" sz="1600" dirty="0" err="1"/>
              <a:t>ptr</a:t>
            </a:r>
            <a:r>
              <a:rPr lang="en-US" sz="1600" dirty="0"/>
              <a:t> by 5 */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 x  = %d\n", x);  /* prints x = 5 */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 *</a:t>
            </a:r>
            <a:r>
              <a:rPr lang="en-US" sz="1600" dirty="0" err="1"/>
              <a:t>ptr</a:t>
            </a:r>
            <a:r>
              <a:rPr lang="en-US" sz="1600" dirty="0"/>
              <a:t> = %d\n", *</a:t>
            </a:r>
            <a:r>
              <a:rPr lang="en-US" sz="1600" dirty="0" err="1"/>
              <a:t>ptr</a:t>
            </a:r>
            <a:r>
              <a:rPr lang="en-US" sz="1600" dirty="0"/>
              <a:t>); /* prints *</a:t>
            </a:r>
            <a:r>
              <a:rPr lang="en-US" sz="1600" dirty="0" err="1"/>
              <a:t>ptr</a:t>
            </a:r>
            <a:r>
              <a:rPr lang="en-US" sz="1600" dirty="0"/>
              <a:t> =  5 */</a:t>
            </a:r>
          </a:p>
          <a:p>
            <a:pPr marL="25400" indent="0" fontAlgn="base">
              <a:buNone/>
            </a:pPr>
            <a:r>
              <a:rPr lang="en-US" sz="1600" dirty="0"/>
              <a:t> </a:t>
            </a:r>
          </a:p>
          <a:p>
            <a:pPr marL="25400" indent="0" fontAlgn="base">
              <a:buNone/>
            </a:pPr>
            <a:r>
              <a:rPr lang="en-US" sz="1600" dirty="0"/>
              <a:t>   (*</a:t>
            </a:r>
            <a:r>
              <a:rPr lang="en-US" sz="1600" dirty="0" err="1"/>
              <a:t>ptr</a:t>
            </a:r>
            <a:r>
              <a:rPr lang="en-US" sz="1600" dirty="0"/>
              <a:t>)++;         /* increment the value at </a:t>
            </a:r>
            <a:r>
              <a:rPr lang="en-US" sz="1600" dirty="0" err="1"/>
              <a:t>ptr</a:t>
            </a:r>
            <a:r>
              <a:rPr lang="en-US" sz="1600" dirty="0"/>
              <a:t> by 1 */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 x  = %d\n", x);  /* prints x = 6 */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 *</a:t>
            </a:r>
            <a:r>
              <a:rPr lang="en-US" sz="1600" dirty="0" err="1"/>
              <a:t>ptr</a:t>
            </a:r>
            <a:r>
              <a:rPr lang="en-US" sz="1600" dirty="0"/>
              <a:t> = %d\n", *</a:t>
            </a:r>
            <a:r>
              <a:rPr lang="en-US" sz="1600" dirty="0" err="1"/>
              <a:t>ptr</a:t>
            </a:r>
            <a:r>
              <a:rPr lang="en-US" sz="1600" dirty="0"/>
              <a:t>);  /* prints *</a:t>
            </a:r>
            <a:r>
              <a:rPr lang="en-US" sz="1600" dirty="0" err="1"/>
              <a:t>ptr</a:t>
            </a:r>
            <a:r>
              <a:rPr lang="en-US" sz="1600" dirty="0"/>
              <a:t> =  6 */</a:t>
            </a:r>
          </a:p>
          <a:p>
            <a:pPr marL="254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237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A simple C Program</a:t>
            </a:r>
            <a:endParaRPr dirty="0">
              <a:latin typeface="+mn-lt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int main() {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("Hello World\n");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        </a:t>
            </a:r>
            <a:r>
              <a:rPr lang="en-US" dirty="0" err="1"/>
              <a:t>getchar</a:t>
            </a:r>
            <a:r>
              <a:rPr lang="en-US" dirty="0"/>
              <a:t>();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        return 0;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}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42B2A1-0681-413B-B1C0-21CEF8AA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068" y="365125"/>
            <a:ext cx="943073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Output?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83F408-BCAB-4F35-8114-85F0EED7D8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9911" y="680218"/>
          <a:ext cx="6843250" cy="6926103"/>
        </p:xfrm>
        <a:graphic>
          <a:graphicData uri="http://schemas.openxmlformats.org/drawingml/2006/table">
            <a:tbl>
              <a:tblPr/>
              <a:tblGrid>
                <a:gridCol w="6843250">
                  <a:extLst>
                    <a:ext uri="{9D8B030D-6E8A-4147-A177-3AD203B41FA5}">
                      <a16:colId xmlns:a16="http://schemas.microsoft.com/office/drawing/2014/main" val="1044664261"/>
                    </a:ext>
                  </a:extLst>
                </a:gridCol>
              </a:tblGrid>
              <a:tr h="69261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#include &lt;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arri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[] = {1, 2 ,3};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ptri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arri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char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arrc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[] = {1, 2 ,3};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char *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ptrc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arrc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arri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[] = %d ",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arri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ptri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= %d ",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ptri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arrc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[] = %d ",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arrc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ptrc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= %d ",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ptrc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return 0;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48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44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83F408-BCAB-4F35-8114-85F0EED7D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19595"/>
              </p:ext>
            </p:extLst>
          </p:nvPr>
        </p:nvGraphicFramePr>
        <p:xfrm>
          <a:off x="2782531" y="336089"/>
          <a:ext cx="6843250" cy="6926103"/>
        </p:xfrm>
        <a:graphic>
          <a:graphicData uri="http://schemas.openxmlformats.org/drawingml/2006/table">
            <a:tbl>
              <a:tblPr/>
              <a:tblGrid>
                <a:gridCol w="6843250">
                  <a:extLst>
                    <a:ext uri="{9D8B030D-6E8A-4147-A177-3AD203B41FA5}">
                      <a16:colId xmlns:a16="http://schemas.microsoft.com/office/drawing/2014/main" val="1044664261"/>
                    </a:ext>
                  </a:extLst>
                </a:gridCol>
              </a:tblGrid>
              <a:tr h="6926103">
                <a:tc>
                  <a:txBody>
                    <a:bodyPr/>
                    <a:lstStyle/>
                    <a:p>
                      <a:pPr fontAlgn="base"/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sizeof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arri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[] = 12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sizeof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ptri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= 4/8 //depending on your machine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sizeof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arrc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[] = 3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sizeof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ptrc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= 4/8</a:t>
                      </a:r>
                      <a:b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</a:br>
                      <a:b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</a:br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Explanation: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 Size of an array is number of elements multiplied by the type of element, that is why we get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sizeof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arri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as 12 and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sizeof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arrc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as 3. Size of a pointer is fixed for a compiler. All pointer types take same number of bytes for a compiler. That is why we get 4/8 (64 bit machine) for both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ptri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and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ptrc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.</a:t>
                      </a:r>
                    </a:p>
                    <a:p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2400" b="0" i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48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640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+mn-lt"/>
              </a:rPr>
              <a:t>Pointers to Functions</a:t>
            </a:r>
            <a:endParaRPr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known as: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pointers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functors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write a sorting function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to work for ascending and descending sorting order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multiple functions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flag as an argument to the function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function pointers!!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to Functions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847655" y="1564849"/>
            <a:ext cx="9134572" cy="42566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3237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pass in a function to the sort function</a:t>
            </a:r>
            <a:endParaRPr sz="3200" dirty="0"/>
          </a:p>
          <a:p>
            <a:pPr marL="342900" indent="-342900">
              <a:lnSpc>
                <a:spcPct val="80000"/>
              </a:lnSpc>
              <a:spcBef>
                <a:spcPts val="647"/>
              </a:spcBef>
              <a:buClr>
                <a:schemeClr val="dk1"/>
              </a:buClr>
              <a:buSzPts val="3237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 sz="3200" dirty="0"/>
          </a:p>
          <a:p>
            <a:pPr marL="742950" lvl="1" indent="-285750">
              <a:lnSpc>
                <a:spcPct val="80000"/>
              </a:lnSpc>
              <a:spcBef>
                <a:spcPts val="573"/>
              </a:spcBef>
              <a:buClr>
                <a:schemeClr val="dk1"/>
              </a:buClr>
              <a:buSzPts val="2867"/>
              <a:buFont typeface="Arial"/>
              <a:buChar char="–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(*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func_ptr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(double, double);</a:t>
            </a:r>
            <a:endParaRPr sz="3200" dirty="0"/>
          </a:p>
          <a:p>
            <a:pPr marL="742950" lvl="1" indent="-285750">
              <a:lnSpc>
                <a:spcPct val="80000"/>
              </a:lnSpc>
              <a:spcBef>
                <a:spcPts val="647"/>
              </a:spcBef>
              <a:buClr>
                <a:schemeClr val="dk1"/>
              </a:buClr>
              <a:buSzPts val="3237"/>
              <a:buFont typeface="Arial"/>
              <a:buChar char="–"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func_ptr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pow;  //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func_ptr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points to pow()</a:t>
            </a:r>
            <a:endParaRPr sz="3200" dirty="0"/>
          </a:p>
          <a:p>
            <a:pPr marL="342900" indent="-342900">
              <a:lnSpc>
                <a:spcPct val="80000"/>
              </a:lnSpc>
              <a:spcBef>
                <a:spcPts val="647"/>
              </a:spcBef>
              <a:buClr>
                <a:schemeClr val="dk1"/>
              </a:buClr>
              <a:buSzPts val="3237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ts val="2220"/>
              <a:buFont typeface="Arial"/>
              <a:buChar char="–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Call the function referenced by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func_ptr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>
              <a:lnSpc>
                <a:spcPct val="80000"/>
              </a:lnSpc>
              <a:spcBef>
                <a:spcPts val="647"/>
              </a:spcBef>
              <a:buClr>
                <a:schemeClr val="dk1"/>
              </a:buClr>
              <a:buSzPts val="3237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double result = (*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func_ptr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)( 1.5, 2.0 );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>
                <a:latin typeface="+mn-lt"/>
              </a:rPr>
              <a:t>Function Pointers</a:t>
            </a:r>
            <a:endParaRPr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981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25400" indent="0" fontAlgn="base">
              <a:buNone/>
            </a:pPr>
            <a:r>
              <a:rPr lang="en-US" sz="2000" dirty="0"/>
              <a:t>Used to call functions not by function-name but by a pointer to that function!</a:t>
            </a:r>
          </a:p>
          <a:p>
            <a:pPr marL="25400" indent="0" fontAlgn="base">
              <a:buNone/>
            </a:pPr>
            <a:endParaRPr lang="en-US" sz="2000" dirty="0"/>
          </a:p>
          <a:p>
            <a:pPr marL="2540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25400" indent="0">
              <a:buNone/>
            </a:pPr>
            <a:r>
              <a:rPr lang="en-US" sz="2000" dirty="0"/>
              <a:t>void fun(</a:t>
            </a:r>
            <a:r>
              <a:rPr lang="en-US" sz="2000" dirty="0" err="1"/>
              <a:t>int</a:t>
            </a:r>
            <a:r>
              <a:rPr lang="en-US" sz="2000" dirty="0"/>
              <a:t> a)</a:t>
            </a:r>
          </a:p>
          <a:p>
            <a:pPr marL="25400" indent="0">
              <a:buNone/>
            </a:pPr>
            <a:r>
              <a:rPr lang="en-US" sz="2000" dirty="0"/>
              <a:t>{</a:t>
            </a:r>
          </a:p>
          <a:p>
            <a:pPr marL="25400" indent="0">
              <a:buNone/>
            </a:pPr>
            <a:r>
              <a:rPr lang="en-US" sz="2000" dirty="0"/>
              <a:t>    </a:t>
            </a:r>
            <a:r>
              <a:rPr lang="en-US" sz="2000" dirty="0" err="1"/>
              <a:t>printf</a:t>
            </a:r>
            <a:r>
              <a:rPr lang="en-US" sz="2000" dirty="0"/>
              <a:t>("Value of a is %d\n", a);</a:t>
            </a:r>
          </a:p>
          <a:p>
            <a:pPr marL="25400" indent="0">
              <a:buNone/>
            </a:pPr>
            <a:r>
              <a:rPr lang="en-US" sz="2000" dirty="0"/>
              <a:t>}</a:t>
            </a:r>
          </a:p>
          <a:p>
            <a:pPr marL="2540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25400" indent="0">
              <a:buNone/>
            </a:pPr>
            <a:r>
              <a:rPr lang="en-US" sz="2000" dirty="0"/>
              <a:t>{</a:t>
            </a:r>
          </a:p>
          <a:p>
            <a:pPr marL="25400" indent="0">
              <a:buNone/>
            </a:pPr>
            <a:r>
              <a:rPr lang="en-US" sz="2000" dirty="0"/>
              <a:t>void (*</a:t>
            </a:r>
            <a:r>
              <a:rPr lang="en-US" sz="2000" dirty="0" err="1"/>
              <a:t>fun_ptr</a:t>
            </a:r>
            <a:r>
              <a:rPr lang="en-US" sz="2000" dirty="0"/>
              <a:t>)(</a:t>
            </a:r>
            <a:r>
              <a:rPr lang="en-US" sz="2000" dirty="0" err="1"/>
              <a:t>int</a:t>
            </a:r>
            <a:r>
              <a:rPr lang="en-US" sz="2000" dirty="0"/>
              <a:t>) = &amp;fun;</a:t>
            </a:r>
          </a:p>
          <a:p>
            <a:pPr marL="25400" indent="0">
              <a:buNone/>
            </a:pPr>
            <a:r>
              <a:rPr lang="en-US" sz="2000" dirty="0"/>
              <a:t>(*</a:t>
            </a:r>
            <a:r>
              <a:rPr lang="en-US" sz="2000" dirty="0" err="1"/>
              <a:t>fun_ptr</a:t>
            </a:r>
            <a:r>
              <a:rPr lang="en-US" sz="2000" dirty="0"/>
              <a:t>)(10);</a:t>
            </a:r>
          </a:p>
          <a:p>
            <a:pPr marL="25400" indent="0">
              <a:buNone/>
            </a:pPr>
            <a:r>
              <a:rPr lang="en-US" sz="2000" dirty="0"/>
              <a:t>return 0;</a:t>
            </a:r>
          </a:p>
          <a:p>
            <a:pPr marL="25400" indent="0">
              <a:buNone/>
            </a:pPr>
            <a:r>
              <a:rPr lang="en-US" sz="2000" dirty="0"/>
              <a:t>}</a:t>
            </a:r>
          </a:p>
          <a:p>
            <a:pPr marL="25400" indent="0">
              <a:buNone/>
            </a:pPr>
            <a:br>
              <a:rPr lang="en-US" sz="2000" dirty="0"/>
            </a:br>
            <a:endParaRPr sz="2000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45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qsort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#include &lt;</a:t>
            </a:r>
            <a:r>
              <a:rPr lang="en-US" sz="1700" dirty="0" err="1">
                <a:solidFill>
                  <a:schemeClr val="dk1"/>
                </a:solidFill>
              </a:rPr>
              <a:t>stdio.h</a:t>
            </a:r>
            <a:r>
              <a:rPr lang="en-US" sz="1700" dirty="0">
                <a:solidFill>
                  <a:schemeClr val="dk1"/>
                </a:solidFill>
              </a:rPr>
              <a:t>&gt;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#include &lt;</a:t>
            </a:r>
            <a:r>
              <a:rPr lang="en-US" sz="1700" dirty="0" err="1">
                <a:solidFill>
                  <a:schemeClr val="dk1"/>
                </a:solidFill>
              </a:rPr>
              <a:t>stdlib.h</a:t>
            </a:r>
            <a:r>
              <a:rPr lang="en-US" sz="1700" dirty="0">
                <a:solidFill>
                  <a:schemeClr val="dk1"/>
                </a:solidFill>
              </a:rPr>
              <a:t>&gt;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 err="1">
                <a:solidFill>
                  <a:schemeClr val="dk1"/>
                </a:solidFill>
              </a:rPr>
              <a:t>int</a:t>
            </a:r>
            <a:r>
              <a:rPr lang="en-US" sz="1700" dirty="0">
                <a:solidFill>
                  <a:schemeClr val="dk1"/>
                </a:solidFill>
              </a:rPr>
              <a:t> compare (</a:t>
            </a:r>
            <a:r>
              <a:rPr lang="en-US" sz="1700" dirty="0" err="1">
                <a:solidFill>
                  <a:schemeClr val="dk1"/>
                </a:solidFill>
              </a:rPr>
              <a:t>const</a:t>
            </a:r>
            <a:r>
              <a:rPr lang="en-US" sz="1700" dirty="0">
                <a:solidFill>
                  <a:schemeClr val="dk1"/>
                </a:solidFill>
              </a:rPr>
              <a:t> void * a, </a:t>
            </a:r>
            <a:r>
              <a:rPr lang="en-US" sz="1700" dirty="0" err="1">
                <a:solidFill>
                  <a:schemeClr val="dk1"/>
                </a:solidFill>
              </a:rPr>
              <a:t>const</a:t>
            </a:r>
            <a:r>
              <a:rPr lang="en-US" sz="1700" dirty="0">
                <a:solidFill>
                  <a:schemeClr val="dk1"/>
                </a:solidFill>
              </a:rPr>
              <a:t> void * b)</a:t>
            </a:r>
            <a:endParaRPr sz="1700" dirty="0"/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 {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	return ( *(int*)a - *(int*)b ); // typecasting a and b as int * and then </a:t>
            </a:r>
            <a:r>
              <a:rPr lang="en-US" sz="1700" dirty="0" err="1">
                <a:solidFill>
                  <a:schemeClr val="dk1"/>
                </a:solidFill>
              </a:rPr>
              <a:t>deferencing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} </a:t>
            </a:r>
            <a:endParaRPr sz="1700" dirty="0"/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 err="1">
                <a:solidFill>
                  <a:schemeClr val="dk1"/>
                </a:solidFill>
              </a:rPr>
              <a:t>int</a:t>
            </a:r>
            <a:r>
              <a:rPr lang="en-US" sz="1700" dirty="0">
                <a:solidFill>
                  <a:schemeClr val="dk1"/>
                </a:solidFill>
              </a:rPr>
              <a:t> main ()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{ </a:t>
            </a:r>
            <a:endParaRPr sz="1700" dirty="0"/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700" dirty="0" err="1">
                <a:solidFill>
                  <a:schemeClr val="dk1"/>
                </a:solidFill>
              </a:rPr>
              <a:t>int</a:t>
            </a:r>
            <a:r>
              <a:rPr lang="en-US" sz="1700" dirty="0">
                <a:solidFill>
                  <a:schemeClr val="dk1"/>
                </a:solidFill>
              </a:rPr>
              <a:t> values[] = { 40, 10, 100, 90, 20, 25 };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700" dirty="0" err="1">
                <a:solidFill>
                  <a:schemeClr val="dk1"/>
                </a:solidFill>
              </a:rPr>
              <a:t>qsort</a:t>
            </a:r>
            <a:r>
              <a:rPr lang="en-US" sz="1700" dirty="0">
                <a:solidFill>
                  <a:schemeClr val="dk1"/>
                </a:solidFill>
              </a:rPr>
              <a:t> (values, 6, </a:t>
            </a:r>
            <a:r>
              <a:rPr lang="en-US" sz="1700" dirty="0" err="1">
                <a:solidFill>
                  <a:schemeClr val="dk1"/>
                </a:solidFill>
              </a:rPr>
              <a:t>sizeof</a:t>
            </a:r>
            <a:r>
              <a:rPr lang="en-US" sz="1700" dirty="0">
                <a:solidFill>
                  <a:schemeClr val="dk1"/>
                </a:solidFill>
              </a:rPr>
              <a:t>(</a:t>
            </a:r>
            <a:r>
              <a:rPr lang="en-US" sz="1700" dirty="0" err="1">
                <a:solidFill>
                  <a:schemeClr val="dk1"/>
                </a:solidFill>
              </a:rPr>
              <a:t>int</a:t>
            </a:r>
            <a:r>
              <a:rPr lang="en-US" sz="1700" dirty="0">
                <a:solidFill>
                  <a:schemeClr val="dk1"/>
                </a:solidFill>
              </a:rPr>
              <a:t>), compare);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700" dirty="0" err="1">
                <a:solidFill>
                  <a:schemeClr val="dk1"/>
                </a:solidFill>
              </a:rPr>
              <a:t>int</a:t>
            </a:r>
            <a:r>
              <a:rPr lang="en-US" sz="1700" dirty="0">
                <a:solidFill>
                  <a:schemeClr val="dk1"/>
                </a:solidFill>
              </a:rPr>
              <a:t> n;</a:t>
            </a:r>
            <a:endParaRPr sz="1700" dirty="0"/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	for (n = 0; n &lt; 6; n++)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		</a:t>
            </a:r>
            <a:r>
              <a:rPr lang="en-US" sz="1700" dirty="0" err="1">
                <a:solidFill>
                  <a:schemeClr val="dk1"/>
                </a:solidFill>
              </a:rPr>
              <a:t>printf</a:t>
            </a:r>
            <a:r>
              <a:rPr lang="en-US" sz="1700" dirty="0">
                <a:solidFill>
                  <a:schemeClr val="dk1"/>
                </a:solidFill>
              </a:rPr>
              <a:t> ("%d ",values[n]);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	return 0;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}</a:t>
            </a:r>
            <a:endParaRPr sz="1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812"/>
              <a:buFont typeface="Arial"/>
              <a:buChar char="•"/>
            </a:pPr>
            <a:r>
              <a:rPr lang="en-US" sz="281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classes in C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562"/>
              </a:spcBef>
              <a:buClr>
                <a:schemeClr val="dk1"/>
              </a:buClr>
              <a:buSzPts val="2812"/>
              <a:buFont typeface="Arial"/>
              <a:buChar char="•"/>
            </a:pPr>
            <a:r>
              <a:rPr lang="en-US" sz="281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package related data (variables of different types) together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562"/>
              </a:spcBef>
              <a:buClr>
                <a:schemeClr val="dk1"/>
              </a:buClr>
              <a:buSzPts val="2812"/>
              <a:buFont typeface="Arial"/>
              <a:buChar char="•"/>
            </a:pPr>
            <a:r>
              <a:rPr lang="en-US" sz="281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name is convenient </a:t>
            </a:r>
            <a:endParaRPr dirty="0"/>
          </a:p>
          <a:p>
            <a:pPr marL="342900" indent="-164338">
              <a:lnSpc>
                <a:spcPct val="80000"/>
              </a:lnSpc>
              <a:spcBef>
                <a:spcPts val="562"/>
              </a:spcBef>
              <a:buClr>
                <a:schemeClr val="dk1"/>
              </a:buClr>
              <a:buSzPts val="2812"/>
              <a:buNone/>
            </a:pPr>
            <a:endParaRPr sz="281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Student {		                           typedef struct{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 name[64];			          char name[64];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 UID[10];			          char UID[10];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age;				          int age; 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year; 			          	          int year;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					} Student;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Student s;				Student s;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b="1" dirty="0">
                <a:solidFill>
                  <a:schemeClr val="dk1"/>
                </a:solidFill>
              </a:rPr>
              <a:t>typedef declarations</a:t>
            </a:r>
            <a:endParaRPr b="1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way to use types with complex names</a:t>
            </a:r>
            <a:endParaRPr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US"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 double x, y; }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Point_t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</a:t>
            </a:r>
            <a:endParaRPr sz="24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24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Point_t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top_left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24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Point_t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bottom_right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24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Rectangle_t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Memory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that is allocated at runtime</a:t>
            </a:r>
            <a:endParaRPr/>
          </a:p>
          <a:p>
            <a:pPr marL="342900" indent="-34290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 on the heap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None/>
            </a:pPr>
            <a:r>
              <a:rPr lang="en-US" sz="2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*malloc (size_t size);</a:t>
            </a:r>
            <a:endParaRPr/>
          </a:p>
          <a:p>
            <a:pPr marL="742950" lvl="1" indent="-28575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Allocates </a:t>
            </a:r>
            <a:r>
              <a:rPr lang="en-US" sz="238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and returns a pointer to the allocated memory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*realloc (void *ptr, size_t size);</a:t>
            </a:r>
            <a:endParaRPr/>
          </a:p>
          <a:p>
            <a:pPr marL="742950" lvl="1" indent="-28575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the size of the memory block pointed to by </a:t>
            </a:r>
            <a:r>
              <a:rPr lang="en-US" sz="238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38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free (void *ptr);</a:t>
            </a:r>
            <a:endParaRPr/>
          </a:p>
          <a:p>
            <a:pPr marL="742950" lvl="1" indent="-28575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Frees the block of memory pointed to by</a:t>
            </a:r>
            <a:r>
              <a:rPr lang="en-US" sz="238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ptr</a:t>
            </a: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7018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None/>
            </a:pPr>
            <a:endParaRPr sz="27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Reading/Writing Characters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44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getchar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sz="3200" dirty="0"/>
          </a:p>
          <a:p>
            <a:pPr marL="742950" lvl="1" indent="-285750">
              <a:spcBef>
                <a:spcPts val="800"/>
              </a:spcBef>
              <a:buClr>
                <a:schemeClr val="dk1"/>
              </a:buClr>
              <a:buSzPts val="4000"/>
              <a:buFont typeface="Arial"/>
              <a:buChar char="–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next character from stdin. EOF when input ends or error encountered.</a:t>
            </a:r>
            <a:endParaRPr sz="3200" dirty="0"/>
          </a:p>
          <a:p>
            <a:pPr marL="342900" indent="-342900">
              <a:spcBef>
                <a:spcPts val="880"/>
              </a:spcBef>
              <a:buClr>
                <a:schemeClr val="dk1"/>
              </a:buClr>
              <a:buSzPts val="44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putchar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character);</a:t>
            </a:r>
            <a:endParaRPr sz="3200" dirty="0"/>
          </a:p>
          <a:p>
            <a:pPr marL="742950" lvl="1" indent="-285750">
              <a:spcBef>
                <a:spcPts val="800"/>
              </a:spcBef>
              <a:buClr>
                <a:schemeClr val="dk1"/>
              </a:buClr>
              <a:buSzPts val="4000"/>
              <a:buFont typeface="Arial"/>
              <a:buChar char="–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Writes a character to the current position in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stdout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Format Specifiers in C</a:t>
            </a:r>
            <a:endParaRPr dirty="0">
              <a:latin typeface="+mn-lt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383957" y="1417650"/>
            <a:ext cx="9700053" cy="1365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Defines the type of data to be printed on standard output - </a:t>
            </a:r>
            <a:r>
              <a:rPr lang="en-US" dirty="0" err="1"/>
              <a:t>printf</a:t>
            </a:r>
            <a:r>
              <a:rPr lang="en-US" dirty="0"/>
              <a:t>(“%d”, 4); //%d is integer</a:t>
            </a:r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Byte size dependent on compiler</a:t>
            </a:r>
            <a:endParaRPr dirty="0"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t="5456" b="10177"/>
          <a:stretch/>
        </p:blipFill>
        <p:spPr>
          <a:xfrm>
            <a:off x="4018576" y="2873760"/>
            <a:ext cx="5822099" cy="368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Formatted I/O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fprintf(FILE * fp, const char * format, …);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fscanf(FILE * fp, const char * format, …);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*fp can be either:</a:t>
            </a:r>
            <a:endParaRPr/>
          </a:p>
          <a:p>
            <a:pPr lvl="2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file pointer</a:t>
            </a:r>
            <a:endParaRPr/>
          </a:p>
          <a:p>
            <a:pPr lvl="2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stdin, stdout, or stderr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format string</a:t>
            </a:r>
            <a:endParaRPr/>
          </a:p>
          <a:p>
            <a:pPr lvl="2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score = 120; char player[] = “Mary”;</a:t>
            </a:r>
            <a:endParaRPr/>
          </a:p>
          <a:p>
            <a:pPr lvl="2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 = fopen(“file.txt”,  “w+”)</a:t>
            </a:r>
            <a:endParaRPr/>
          </a:p>
          <a:p>
            <a:pPr lvl="2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fprintf(fp,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“%s has %d points.\n”, player, score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31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that store memory addresses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variable_type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*&lt;name&gt;;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	  //declare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pointer to int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var = 77;     // define an int variable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&amp;var;	 // let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 to the variable var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Dereferencing Pointers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the value that the pointer points to</a:t>
            </a:r>
            <a:endParaRPr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x, *ptr;	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ptr =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x;		// let ptr point to x</a:t>
            </a:r>
            <a:endParaRPr/>
          </a:p>
          <a:p>
            <a:pPr marL="742950" lvl="1" indent="-28575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7.8;		// assign the value 7.8 to 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Example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0" y="1447800"/>
            <a:ext cx="5038096" cy="12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2209800" y="1355303"/>
            <a:ext cx="2819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*x;</a:t>
            </a:r>
            <a:endParaRPr/>
          </a:p>
          <a:p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*y;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2159" y="3048000"/>
            <a:ext cx="5057143" cy="132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2209800" y="3017408"/>
            <a:ext cx="2819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var;   x = &amp;var;</a:t>
            </a:r>
            <a:endParaRPr/>
          </a:p>
          <a:p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1828" y="4800601"/>
            <a:ext cx="5019048" cy="13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2209800" y="4800601"/>
            <a:ext cx="2819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*x = 42;</a:t>
            </a:r>
            <a:endParaRPr/>
          </a:p>
          <a:p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Example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2209800" y="1355303"/>
            <a:ext cx="2819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*y = 13;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2209800" y="3523579"/>
            <a:ext cx="2819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x;</a:t>
            </a:r>
            <a:endParaRPr/>
          </a:p>
          <a:p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197261" y="4990213"/>
            <a:ext cx="2819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*x = 13;     or</a:t>
            </a:r>
            <a:endParaRPr/>
          </a:p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*y = 13;</a:t>
            </a:r>
            <a:endParaRPr/>
          </a:p>
          <a:p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5491" y="1276371"/>
            <a:ext cx="4990477" cy="1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5490" y="4800601"/>
            <a:ext cx="4990477" cy="1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2749" y="3124200"/>
            <a:ext cx="4963218" cy="133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145CE4-CA40-4A08-8601-025A26EB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Try it out! – print and see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07CA9-DE58-4DEE-B702-CEABBF5A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69068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2540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2540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 marL="25400" indent="0">
              <a:buNone/>
            </a:pPr>
            <a:r>
              <a:rPr lang="en-US" sz="2000" dirty="0"/>
              <a:t>		int *x;	 int var;</a:t>
            </a:r>
          </a:p>
          <a:p>
            <a:pPr marL="25400" indent="0">
              <a:buNone/>
            </a:pPr>
            <a:r>
              <a:rPr lang="en-US" sz="2000" dirty="0"/>
              <a:t>		x=&amp;</a:t>
            </a:r>
            <a:r>
              <a:rPr lang="en-US" sz="2000" dirty="0" err="1"/>
              <a:t>var</a:t>
            </a:r>
            <a:r>
              <a:rPr lang="en-US" sz="2000" dirty="0"/>
              <a:t>;	</a:t>
            </a:r>
          </a:p>
          <a:p>
            <a:pPr marL="25400" indent="0">
              <a:buNone/>
            </a:pPr>
            <a:r>
              <a:rPr lang="en-US" sz="2000" dirty="0"/>
              <a:t>		*x=42;	</a:t>
            </a:r>
          </a:p>
          <a:p>
            <a:pPr marL="25400" indent="0">
              <a:buNone/>
            </a:pPr>
            <a:r>
              <a:rPr lang="en-US" sz="2000" dirty="0"/>
              <a:t>		// </a:t>
            </a:r>
            <a:r>
              <a:rPr lang="en-US" sz="2000" dirty="0" err="1"/>
              <a:t>printf</a:t>
            </a:r>
            <a:r>
              <a:rPr lang="en-US" sz="2000" dirty="0"/>
              <a:t>("%d\</a:t>
            </a:r>
            <a:r>
              <a:rPr lang="en-US" sz="2000" dirty="0" err="1"/>
              <a:t>n",x</a:t>
            </a:r>
            <a:r>
              <a:rPr lang="en-US" sz="2000" dirty="0"/>
              <a:t>);		</a:t>
            </a:r>
          </a:p>
          <a:p>
            <a:pPr marL="2540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*y;	</a:t>
            </a:r>
          </a:p>
          <a:p>
            <a:pPr marL="25400" indent="0">
              <a:buNone/>
            </a:pPr>
            <a:r>
              <a:rPr lang="en-US" sz="2000" dirty="0"/>
              <a:t>		*y=13;	</a:t>
            </a:r>
          </a:p>
          <a:p>
            <a:pPr marL="2540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var</a:t>
            </a:r>
            <a:r>
              <a:rPr lang="en-US" sz="2000" dirty="0"/>
              <a:t>=22;	</a:t>
            </a:r>
          </a:p>
          <a:p>
            <a:pPr marL="25400" indent="0">
              <a:buNone/>
            </a:pPr>
            <a:r>
              <a:rPr lang="en-US" sz="2000" dirty="0"/>
              <a:t>		y=x;		</a:t>
            </a:r>
          </a:p>
          <a:p>
            <a:pPr marL="25400" indent="0">
              <a:buNone/>
            </a:pPr>
            <a:r>
              <a:rPr lang="en-US" sz="2000" dirty="0"/>
              <a:t>		// </a:t>
            </a:r>
            <a:r>
              <a:rPr lang="en-US" sz="2000" dirty="0" err="1"/>
              <a:t>printf</a:t>
            </a:r>
            <a:r>
              <a:rPr lang="en-US" sz="2000" dirty="0"/>
              <a:t>("%d",*x);		</a:t>
            </a:r>
          </a:p>
          <a:p>
            <a:pPr marL="2540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("%d",*y);	</a:t>
            </a:r>
          </a:p>
          <a:p>
            <a:pPr marL="25400" indent="0">
              <a:buNone/>
            </a:pPr>
            <a:r>
              <a:rPr lang="en-US" sz="2000" dirty="0"/>
              <a:t>	return 0;}</a:t>
            </a:r>
          </a:p>
        </p:txBody>
      </p:sp>
    </p:spTree>
    <p:extLst>
      <p:ext uri="{BB962C8B-B14F-4D97-AF65-F5344CB8AC3E}">
        <p14:creationId xmlns:p14="http://schemas.microsoft.com/office/powerpoint/2010/main" val="29332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to Pointers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600"/>
              <a:buNone/>
            </a:pPr>
            <a:endParaRPr lang="en-US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600"/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c = ‘A’         char *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cPtr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&amp;c         char **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cPtrPtr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&amp;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cPtr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352800"/>
            <a:ext cx="8839200" cy="137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1154</Words>
  <Application>Microsoft Office PowerPoint</Application>
  <PresentationFormat>Widescreen</PresentationFormat>
  <Paragraphs>333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Office Theme</vt:lpstr>
      <vt:lpstr>Basic Data Types</vt:lpstr>
      <vt:lpstr>A simple C Program</vt:lpstr>
      <vt:lpstr>Format Specifiers in C</vt:lpstr>
      <vt:lpstr>Pointers</vt:lpstr>
      <vt:lpstr>Dereferencing Pointers</vt:lpstr>
      <vt:lpstr>Pointer Example</vt:lpstr>
      <vt:lpstr>Pointer Example</vt:lpstr>
      <vt:lpstr>Try it out! – print and see results</vt:lpstr>
      <vt:lpstr>Pointers to Pointers</vt:lpstr>
      <vt:lpstr>Loops</vt:lpstr>
      <vt:lpstr>Functions</vt:lpstr>
      <vt:lpstr>Parameter Passing</vt:lpstr>
      <vt:lpstr>Parameter Passing...</vt:lpstr>
      <vt:lpstr>Task 1</vt:lpstr>
      <vt:lpstr>Task 1 solution</vt:lpstr>
      <vt:lpstr>Output?</vt:lpstr>
      <vt:lpstr>Output?</vt:lpstr>
      <vt:lpstr>Answer?</vt:lpstr>
      <vt:lpstr>PowerPoint Presentation</vt:lpstr>
      <vt:lpstr>Output?</vt:lpstr>
      <vt:lpstr>PowerPoint Presentation</vt:lpstr>
      <vt:lpstr>Pointers to Functions</vt:lpstr>
      <vt:lpstr>Pointers to Functions</vt:lpstr>
      <vt:lpstr>Function Pointers</vt:lpstr>
      <vt:lpstr>qsort Example</vt:lpstr>
      <vt:lpstr>Structs</vt:lpstr>
      <vt:lpstr>typedef declarations</vt:lpstr>
      <vt:lpstr>Dynamic Memory</vt:lpstr>
      <vt:lpstr>Reading/Writing Characters </vt:lpstr>
      <vt:lpstr>Formatted I/O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  Week 5 - C Programming</dc:title>
  <dc:creator>aditi mithal</dc:creator>
  <cp:lastModifiedBy>Gajan Nagaraj</cp:lastModifiedBy>
  <cp:revision>21</cp:revision>
  <dcterms:created xsi:type="dcterms:W3CDTF">2018-10-29T18:14:48Z</dcterms:created>
  <dcterms:modified xsi:type="dcterms:W3CDTF">2018-12-09T01:52:14Z</dcterms:modified>
</cp:coreProperties>
</file>