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87" r:id="rId2"/>
    <p:sldId id="261" r:id="rId3"/>
    <p:sldId id="264" r:id="rId4"/>
    <p:sldId id="265" r:id="rId5"/>
    <p:sldId id="277" r:id="rId6"/>
    <p:sldId id="266" r:id="rId7"/>
    <p:sldId id="267" r:id="rId8"/>
    <p:sldId id="268" r:id="rId9"/>
    <p:sldId id="276" r:id="rId10"/>
    <p:sldId id="269" r:id="rId11"/>
    <p:sldId id="270" r:id="rId12"/>
    <p:sldId id="279" r:id="rId13"/>
    <p:sldId id="280" r:id="rId14"/>
    <p:sldId id="282" r:id="rId15"/>
    <p:sldId id="283" r:id="rId16"/>
    <p:sldId id="284" r:id="rId17"/>
    <p:sldId id="285" r:id="rId18"/>
    <p:sldId id="281" r:id="rId19"/>
    <p:sldId id="288" r:id="rId20"/>
    <p:sldId id="278" r:id="rId21"/>
    <p:sldId id="271" r:id="rId22"/>
    <p:sldId id="272" r:id="rId23"/>
    <p:sldId id="273" r:id="rId24"/>
    <p:sldId id="274" r:id="rId25"/>
    <p:sldId id="275" r:id="rId26"/>
    <p:sldId id="332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159" d="100"/>
          <a:sy n="159" d="100"/>
        </p:scale>
        <p:origin x="384" y="13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82B7E4-F5BF-4D3A-B6B9-F8DFEA951DF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EA9F0D-A08B-4201-B330-F299BBB6B472}">
      <dgm:prSet phldrT="[Text]" custT="1"/>
      <dgm:spPr/>
      <dgm:t>
        <a:bodyPr/>
        <a:lstStyle/>
        <a:p>
          <a:r>
            <a:rPr lang="en-IN" sz="4400" dirty="0"/>
            <a:t>User Programs</a:t>
          </a:r>
        </a:p>
      </dgm:t>
    </dgm:pt>
    <dgm:pt modelId="{AEAE686F-EF1E-4985-9E63-A76B83F06A01}" type="parTrans" cxnId="{2490A18C-1995-4C33-B26F-CB3376DD78FF}">
      <dgm:prSet/>
      <dgm:spPr/>
      <dgm:t>
        <a:bodyPr/>
        <a:lstStyle/>
        <a:p>
          <a:endParaRPr lang="en-IN"/>
        </a:p>
      </dgm:t>
    </dgm:pt>
    <dgm:pt modelId="{2DE11566-E311-41D6-BB60-14A78D0CD7A1}" type="sibTrans" cxnId="{2490A18C-1995-4C33-B26F-CB3376DD78FF}">
      <dgm:prSet/>
      <dgm:spPr/>
      <dgm:t>
        <a:bodyPr/>
        <a:lstStyle/>
        <a:p>
          <a:endParaRPr lang="en-IN"/>
        </a:p>
      </dgm:t>
    </dgm:pt>
    <dgm:pt modelId="{E7F4F585-0256-41EF-BE24-26A35C87A461}">
      <dgm:prSet phldrT="[Text]" custT="1"/>
      <dgm:spPr/>
      <dgm:t>
        <a:bodyPr/>
        <a:lstStyle/>
        <a:p>
          <a:r>
            <a:rPr lang="en-IN" sz="4400" dirty="0"/>
            <a:t>Kernel</a:t>
          </a:r>
          <a:endParaRPr lang="en-IN" sz="5300" dirty="0"/>
        </a:p>
      </dgm:t>
    </dgm:pt>
    <dgm:pt modelId="{EADAC679-3AD8-4794-9C1F-C5363C9B17CC}" type="parTrans" cxnId="{5B3F5064-E9BF-4FD8-B3D0-A50A311975EF}">
      <dgm:prSet/>
      <dgm:spPr/>
      <dgm:t>
        <a:bodyPr/>
        <a:lstStyle/>
        <a:p>
          <a:endParaRPr lang="en-IN"/>
        </a:p>
      </dgm:t>
    </dgm:pt>
    <dgm:pt modelId="{29F84226-1A4F-478C-81D1-87CDAB0AC080}" type="sibTrans" cxnId="{5B3F5064-E9BF-4FD8-B3D0-A50A311975EF}">
      <dgm:prSet/>
      <dgm:spPr/>
      <dgm:t>
        <a:bodyPr/>
        <a:lstStyle/>
        <a:p>
          <a:endParaRPr lang="en-IN"/>
        </a:p>
      </dgm:t>
    </dgm:pt>
    <dgm:pt modelId="{309058FA-9E39-4D3E-9A81-7238B1562BE4}">
      <dgm:prSet phldrT="[Text]"/>
      <dgm:spPr/>
      <dgm:t>
        <a:bodyPr/>
        <a:lstStyle/>
        <a:p>
          <a:r>
            <a:rPr lang="en-IN" dirty="0"/>
            <a:t>Hardware Resources</a:t>
          </a:r>
        </a:p>
      </dgm:t>
    </dgm:pt>
    <dgm:pt modelId="{41924485-CCFB-4FE6-9DDB-AEBBAA5B9DF8}" type="parTrans" cxnId="{7D8B1B7C-2FCE-48F8-A4A5-2F2636AEA9D9}">
      <dgm:prSet/>
      <dgm:spPr/>
      <dgm:t>
        <a:bodyPr/>
        <a:lstStyle/>
        <a:p>
          <a:endParaRPr lang="en-IN"/>
        </a:p>
      </dgm:t>
    </dgm:pt>
    <dgm:pt modelId="{85EADB2E-F452-410E-A293-485297BAEAAA}" type="sibTrans" cxnId="{7D8B1B7C-2FCE-48F8-A4A5-2F2636AEA9D9}">
      <dgm:prSet/>
      <dgm:spPr/>
      <dgm:t>
        <a:bodyPr/>
        <a:lstStyle/>
        <a:p>
          <a:endParaRPr lang="en-IN"/>
        </a:p>
      </dgm:t>
    </dgm:pt>
    <dgm:pt modelId="{E97CAF25-6A69-479E-8771-FE3BF212136E}" type="pres">
      <dgm:prSet presAssocID="{3982B7E4-F5BF-4D3A-B6B9-F8DFEA951DF4}" presName="outerComposite" presStyleCnt="0">
        <dgm:presLayoutVars>
          <dgm:chMax val="5"/>
          <dgm:dir/>
          <dgm:resizeHandles val="exact"/>
        </dgm:presLayoutVars>
      </dgm:prSet>
      <dgm:spPr/>
    </dgm:pt>
    <dgm:pt modelId="{10F4971B-B121-4F45-B31F-E13A4ADFF873}" type="pres">
      <dgm:prSet presAssocID="{3982B7E4-F5BF-4D3A-B6B9-F8DFEA951DF4}" presName="dummyMaxCanvas" presStyleCnt="0">
        <dgm:presLayoutVars/>
      </dgm:prSet>
      <dgm:spPr/>
    </dgm:pt>
    <dgm:pt modelId="{2A7F2DE5-E7E5-445E-A837-AE6C05158D6F}" type="pres">
      <dgm:prSet presAssocID="{3982B7E4-F5BF-4D3A-B6B9-F8DFEA951DF4}" presName="ThreeNodes_1" presStyleLbl="node1" presStyleIdx="0" presStyleCnt="3">
        <dgm:presLayoutVars>
          <dgm:bulletEnabled val="1"/>
        </dgm:presLayoutVars>
      </dgm:prSet>
      <dgm:spPr/>
    </dgm:pt>
    <dgm:pt modelId="{729DF7FD-A483-4E36-ABD2-29E908388DFC}" type="pres">
      <dgm:prSet presAssocID="{3982B7E4-F5BF-4D3A-B6B9-F8DFEA951DF4}" presName="ThreeNodes_2" presStyleLbl="node1" presStyleIdx="1" presStyleCnt="3">
        <dgm:presLayoutVars>
          <dgm:bulletEnabled val="1"/>
        </dgm:presLayoutVars>
      </dgm:prSet>
      <dgm:spPr/>
    </dgm:pt>
    <dgm:pt modelId="{CA4CF2E6-E657-4A0E-AB0E-CD3DFDD16175}" type="pres">
      <dgm:prSet presAssocID="{3982B7E4-F5BF-4D3A-B6B9-F8DFEA951DF4}" presName="ThreeNodes_3" presStyleLbl="node1" presStyleIdx="2" presStyleCnt="3">
        <dgm:presLayoutVars>
          <dgm:bulletEnabled val="1"/>
        </dgm:presLayoutVars>
      </dgm:prSet>
      <dgm:spPr/>
    </dgm:pt>
    <dgm:pt modelId="{2C6CD1E2-F4B7-40FD-8B08-95FCDD88F0F1}" type="pres">
      <dgm:prSet presAssocID="{3982B7E4-F5BF-4D3A-B6B9-F8DFEA951DF4}" presName="ThreeConn_1-2" presStyleLbl="fgAccFollowNode1" presStyleIdx="0" presStyleCnt="2">
        <dgm:presLayoutVars>
          <dgm:bulletEnabled val="1"/>
        </dgm:presLayoutVars>
      </dgm:prSet>
      <dgm:spPr/>
    </dgm:pt>
    <dgm:pt modelId="{E2B0C67C-4B78-41FA-9641-BC4257F317EB}" type="pres">
      <dgm:prSet presAssocID="{3982B7E4-F5BF-4D3A-B6B9-F8DFEA951DF4}" presName="ThreeConn_2-3" presStyleLbl="fgAccFollowNode1" presStyleIdx="1" presStyleCnt="2">
        <dgm:presLayoutVars>
          <dgm:bulletEnabled val="1"/>
        </dgm:presLayoutVars>
      </dgm:prSet>
      <dgm:spPr/>
    </dgm:pt>
    <dgm:pt modelId="{F8C7FF34-C9F0-40EA-9129-50BA2D85E8D4}" type="pres">
      <dgm:prSet presAssocID="{3982B7E4-F5BF-4D3A-B6B9-F8DFEA951DF4}" presName="ThreeNodes_1_text" presStyleLbl="node1" presStyleIdx="2" presStyleCnt="3">
        <dgm:presLayoutVars>
          <dgm:bulletEnabled val="1"/>
        </dgm:presLayoutVars>
      </dgm:prSet>
      <dgm:spPr/>
    </dgm:pt>
    <dgm:pt modelId="{99CC7D4B-6C7B-4251-83EE-823A83A913F8}" type="pres">
      <dgm:prSet presAssocID="{3982B7E4-F5BF-4D3A-B6B9-F8DFEA951DF4}" presName="ThreeNodes_2_text" presStyleLbl="node1" presStyleIdx="2" presStyleCnt="3">
        <dgm:presLayoutVars>
          <dgm:bulletEnabled val="1"/>
        </dgm:presLayoutVars>
      </dgm:prSet>
      <dgm:spPr/>
    </dgm:pt>
    <dgm:pt modelId="{79C86980-33DE-4031-BE52-826AC62CAFF7}" type="pres">
      <dgm:prSet presAssocID="{3982B7E4-F5BF-4D3A-B6B9-F8DFEA951DF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397531C-4A00-4AA9-9ECF-343A1A4D1CB6}" type="presOf" srcId="{29F84226-1A4F-478C-81D1-87CDAB0AC080}" destId="{E2B0C67C-4B78-41FA-9641-BC4257F317EB}" srcOrd="0" destOrd="0" presId="urn:microsoft.com/office/officeart/2005/8/layout/vProcess5"/>
    <dgm:cxn modelId="{1D48A823-C2BA-4C12-B150-4E97587172F4}" type="presOf" srcId="{E7F4F585-0256-41EF-BE24-26A35C87A461}" destId="{99CC7D4B-6C7B-4251-83EE-823A83A913F8}" srcOrd="1" destOrd="0" presId="urn:microsoft.com/office/officeart/2005/8/layout/vProcess5"/>
    <dgm:cxn modelId="{34B0A129-2FD6-4A5B-825B-02CA5FB6F59E}" type="presOf" srcId="{3982B7E4-F5BF-4D3A-B6B9-F8DFEA951DF4}" destId="{E97CAF25-6A69-479E-8771-FE3BF212136E}" srcOrd="0" destOrd="0" presId="urn:microsoft.com/office/officeart/2005/8/layout/vProcess5"/>
    <dgm:cxn modelId="{FD9BAC32-D7B8-4488-998E-0E5D03828280}" type="presOf" srcId="{0DEA9F0D-A08B-4201-B330-F299BBB6B472}" destId="{F8C7FF34-C9F0-40EA-9129-50BA2D85E8D4}" srcOrd="1" destOrd="0" presId="urn:microsoft.com/office/officeart/2005/8/layout/vProcess5"/>
    <dgm:cxn modelId="{3B525F40-507D-480D-BF6E-C52EAF770738}" type="presOf" srcId="{309058FA-9E39-4D3E-9A81-7238B1562BE4}" destId="{CA4CF2E6-E657-4A0E-AB0E-CD3DFDD16175}" srcOrd="0" destOrd="0" presId="urn:microsoft.com/office/officeart/2005/8/layout/vProcess5"/>
    <dgm:cxn modelId="{5B3F5064-E9BF-4FD8-B3D0-A50A311975EF}" srcId="{3982B7E4-F5BF-4D3A-B6B9-F8DFEA951DF4}" destId="{E7F4F585-0256-41EF-BE24-26A35C87A461}" srcOrd="1" destOrd="0" parTransId="{EADAC679-3AD8-4794-9C1F-C5363C9B17CC}" sibTransId="{29F84226-1A4F-478C-81D1-87CDAB0AC080}"/>
    <dgm:cxn modelId="{6C873968-B189-4A37-8EBA-138ECFA928D6}" type="presOf" srcId="{309058FA-9E39-4D3E-9A81-7238B1562BE4}" destId="{79C86980-33DE-4031-BE52-826AC62CAFF7}" srcOrd="1" destOrd="0" presId="urn:microsoft.com/office/officeart/2005/8/layout/vProcess5"/>
    <dgm:cxn modelId="{7D8B1B7C-2FCE-48F8-A4A5-2F2636AEA9D9}" srcId="{3982B7E4-F5BF-4D3A-B6B9-F8DFEA951DF4}" destId="{309058FA-9E39-4D3E-9A81-7238B1562BE4}" srcOrd="2" destOrd="0" parTransId="{41924485-CCFB-4FE6-9DDB-AEBBAA5B9DF8}" sibTransId="{85EADB2E-F452-410E-A293-485297BAEAAA}"/>
    <dgm:cxn modelId="{2490A18C-1995-4C33-B26F-CB3376DD78FF}" srcId="{3982B7E4-F5BF-4D3A-B6B9-F8DFEA951DF4}" destId="{0DEA9F0D-A08B-4201-B330-F299BBB6B472}" srcOrd="0" destOrd="0" parTransId="{AEAE686F-EF1E-4985-9E63-A76B83F06A01}" sibTransId="{2DE11566-E311-41D6-BB60-14A78D0CD7A1}"/>
    <dgm:cxn modelId="{7E9E3BC1-1CA6-4C31-B862-E81125B1CC4C}" type="presOf" srcId="{E7F4F585-0256-41EF-BE24-26A35C87A461}" destId="{729DF7FD-A483-4E36-ABD2-29E908388DFC}" srcOrd="0" destOrd="0" presId="urn:microsoft.com/office/officeart/2005/8/layout/vProcess5"/>
    <dgm:cxn modelId="{7E6BD4CC-4778-4C44-BDA8-D165EEF3762B}" type="presOf" srcId="{2DE11566-E311-41D6-BB60-14A78D0CD7A1}" destId="{2C6CD1E2-F4B7-40FD-8B08-95FCDD88F0F1}" srcOrd="0" destOrd="0" presId="urn:microsoft.com/office/officeart/2005/8/layout/vProcess5"/>
    <dgm:cxn modelId="{50581FEF-0FDA-45B3-A5B9-FF09ACC980A1}" type="presOf" srcId="{0DEA9F0D-A08B-4201-B330-F299BBB6B472}" destId="{2A7F2DE5-E7E5-445E-A837-AE6C05158D6F}" srcOrd="0" destOrd="0" presId="urn:microsoft.com/office/officeart/2005/8/layout/vProcess5"/>
    <dgm:cxn modelId="{1B1EFD88-19A7-4686-A334-3E669B0B1E84}" type="presParOf" srcId="{E97CAF25-6A69-479E-8771-FE3BF212136E}" destId="{10F4971B-B121-4F45-B31F-E13A4ADFF873}" srcOrd="0" destOrd="0" presId="urn:microsoft.com/office/officeart/2005/8/layout/vProcess5"/>
    <dgm:cxn modelId="{8A534AA0-9D02-4D0C-AF02-DF2F592DB7FA}" type="presParOf" srcId="{E97CAF25-6A69-479E-8771-FE3BF212136E}" destId="{2A7F2DE5-E7E5-445E-A837-AE6C05158D6F}" srcOrd="1" destOrd="0" presId="urn:microsoft.com/office/officeart/2005/8/layout/vProcess5"/>
    <dgm:cxn modelId="{823F6D21-4945-4479-8670-25B679DE8D1A}" type="presParOf" srcId="{E97CAF25-6A69-479E-8771-FE3BF212136E}" destId="{729DF7FD-A483-4E36-ABD2-29E908388DFC}" srcOrd="2" destOrd="0" presId="urn:microsoft.com/office/officeart/2005/8/layout/vProcess5"/>
    <dgm:cxn modelId="{3B4321EA-3D29-49FA-909E-2A52C305E42B}" type="presParOf" srcId="{E97CAF25-6A69-479E-8771-FE3BF212136E}" destId="{CA4CF2E6-E657-4A0E-AB0E-CD3DFDD16175}" srcOrd="3" destOrd="0" presId="urn:microsoft.com/office/officeart/2005/8/layout/vProcess5"/>
    <dgm:cxn modelId="{E72DCF91-9244-4F3F-8E14-3E786080124C}" type="presParOf" srcId="{E97CAF25-6A69-479E-8771-FE3BF212136E}" destId="{2C6CD1E2-F4B7-40FD-8B08-95FCDD88F0F1}" srcOrd="4" destOrd="0" presId="urn:microsoft.com/office/officeart/2005/8/layout/vProcess5"/>
    <dgm:cxn modelId="{DDF7B68C-B3EC-4B61-85FC-A09E7120884C}" type="presParOf" srcId="{E97CAF25-6A69-479E-8771-FE3BF212136E}" destId="{E2B0C67C-4B78-41FA-9641-BC4257F317EB}" srcOrd="5" destOrd="0" presId="urn:microsoft.com/office/officeart/2005/8/layout/vProcess5"/>
    <dgm:cxn modelId="{390B3D82-2DE1-4A3C-8078-3569839C6F09}" type="presParOf" srcId="{E97CAF25-6A69-479E-8771-FE3BF212136E}" destId="{F8C7FF34-C9F0-40EA-9129-50BA2D85E8D4}" srcOrd="6" destOrd="0" presId="urn:microsoft.com/office/officeart/2005/8/layout/vProcess5"/>
    <dgm:cxn modelId="{2A79684A-935F-4364-8C9B-3FBD22BD2E04}" type="presParOf" srcId="{E97CAF25-6A69-479E-8771-FE3BF212136E}" destId="{99CC7D4B-6C7B-4251-83EE-823A83A913F8}" srcOrd="7" destOrd="0" presId="urn:microsoft.com/office/officeart/2005/8/layout/vProcess5"/>
    <dgm:cxn modelId="{E7CF9195-4977-4B4B-99DA-A674AE9547B1}" type="presParOf" srcId="{E97CAF25-6A69-479E-8771-FE3BF212136E}" destId="{79C86980-33DE-4031-BE52-826AC62CAFF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F2DE5-E7E5-445E-A837-AE6C05158D6F}">
      <dsp:nvSpPr>
        <dsp:cNvPr id="0" name=""/>
        <dsp:cNvSpPr/>
      </dsp:nvSpPr>
      <dsp:spPr>
        <a:xfrm>
          <a:off x="0" y="0"/>
          <a:ext cx="6671541" cy="138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User Programs</a:t>
          </a:r>
        </a:p>
      </dsp:txBody>
      <dsp:txXfrm>
        <a:off x="40494" y="40494"/>
        <a:ext cx="5179657" cy="1301565"/>
      </dsp:txXfrm>
    </dsp:sp>
    <dsp:sp modelId="{729DF7FD-A483-4E36-ABD2-29E908388DFC}">
      <dsp:nvSpPr>
        <dsp:cNvPr id="0" name=""/>
        <dsp:cNvSpPr/>
      </dsp:nvSpPr>
      <dsp:spPr>
        <a:xfrm>
          <a:off x="588665" y="1612979"/>
          <a:ext cx="6671541" cy="138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Kernel</a:t>
          </a:r>
          <a:endParaRPr lang="en-IN" sz="5300" kern="1200" dirty="0"/>
        </a:p>
      </dsp:txBody>
      <dsp:txXfrm>
        <a:off x="629159" y="1653473"/>
        <a:ext cx="5103227" cy="1301565"/>
      </dsp:txXfrm>
    </dsp:sp>
    <dsp:sp modelId="{CA4CF2E6-E657-4A0E-AB0E-CD3DFDD16175}">
      <dsp:nvSpPr>
        <dsp:cNvPr id="0" name=""/>
        <dsp:cNvSpPr/>
      </dsp:nvSpPr>
      <dsp:spPr>
        <a:xfrm>
          <a:off x="1177330" y="3225958"/>
          <a:ext cx="6671541" cy="138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Hardware Resources</a:t>
          </a:r>
        </a:p>
      </dsp:txBody>
      <dsp:txXfrm>
        <a:off x="1217824" y="3266452"/>
        <a:ext cx="5103227" cy="1301565"/>
      </dsp:txXfrm>
    </dsp:sp>
    <dsp:sp modelId="{2C6CD1E2-F4B7-40FD-8B08-95FCDD88F0F1}">
      <dsp:nvSpPr>
        <dsp:cNvPr id="0" name=""/>
        <dsp:cNvSpPr/>
      </dsp:nvSpPr>
      <dsp:spPr>
        <a:xfrm>
          <a:off x="5772881" y="1048436"/>
          <a:ext cx="898659" cy="8986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5975079" y="1048436"/>
        <a:ext cx="494263" cy="676241"/>
      </dsp:txXfrm>
    </dsp:sp>
    <dsp:sp modelId="{E2B0C67C-4B78-41FA-9641-BC4257F317EB}">
      <dsp:nvSpPr>
        <dsp:cNvPr id="0" name=""/>
        <dsp:cNvSpPr/>
      </dsp:nvSpPr>
      <dsp:spPr>
        <a:xfrm>
          <a:off x="6361546" y="2652198"/>
          <a:ext cx="898659" cy="8986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6563744" y="2652198"/>
        <a:ext cx="494263" cy="676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12/8/2018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12/8/2018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ssize_t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data type is used to represent the sizes of blocks that can be read or written in a single operation.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Ssize_t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signed while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unsigned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39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15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Buffered I/O decreases the number of read/write system calls and the corresponding overhead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30BD-BB78-44B9-81A6-1711F9D5F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40523-3BD3-4ABA-9195-AB3017983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6A08-EA25-496A-9FC4-548A7C63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9572-45E5-409C-8993-363A3F62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74FC2-8346-472D-885C-E57B642C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1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2747-D790-48E3-8635-F8B2DEB2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E7D11-690F-440B-8ED2-737C0CA17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D95A-B306-42C3-BA4E-DC579DF0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60AB2-D20C-45F4-BC88-4DD3F43C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E3016-BA5A-4318-BE1B-945DD333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16A2A-32D2-4EE8-8130-ACAB2B549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AD85A-A8DC-44A7-8D3E-F0577944D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B7D6-896E-4094-91DA-E54DD1A3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4F3E-B4DA-4E18-BA18-4BFDA772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A938-4A10-441C-B981-255F681B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2CD6-ACD0-4DEA-B0D9-6F538164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2D39-D144-4F08-BF1D-D2851AAC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DCB2-2807-4D52-B8F6-F5B17C9F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AF4C-B805-4849-A3A0-4BE2A209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4FAD-B038-42F3-AFF5-02BBF178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E881-ACE3-4D09-9FA3-C7D9D710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C83EF-7DF3-4DAF-BBD2-8289F1EF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B2AF-7314-4047-A3C9-636ADABD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CF21-3982-4B6E-8462-60986134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AA780-6108-46C6-8E4A-6EF77E5A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A188-E848-48D7-AAAA-E5EBDA7B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9FEE-6C18-4799-8924-864376917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E50D3-679D-4E27-A437-8EE5D2291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48E13-87FD-433C-A8E7-3EB9C1FA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54786-EC71-487A-B311-C1E0CF8E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CA552-452A-49BD-AF94-BF6D26E6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A453-D932-4AA9-ABAF-810DE357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4787B-661D-41DD-B108-E512AB62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2B5AE-951A-46D4-AFA1-D6E480CFA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C9B41-FF0F-4FE2-A9CF-418EDFE93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784DC-CD28-457B-B8A7-6F9A31061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126C3-47FE-4B84-8534-4BE2B1E3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CE491-CF29-40ED-8E19-19884D5D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30201-D68F-46E4-B44A-EDA37C43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2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99FD-2630-423C-B65C-8EAD2D25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FB7D2-325B-4BEF-ADA2-47FC220D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F6AC2-84DB-4357-B6E4-4159807C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2C700-3277-4AD7-9299-7C17D909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3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85FB5-2A7C-43D2-846A-F6C53955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59258-D2B7-4016-8B00-E1C3D6B1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EE668-99E3-40D1-8D4D-D65B21F0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396B-AF3E-45C3-BB2C-E32BC905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76EC-0F88-47D8-A0B9-D31DCD21D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F5637-61B7-4E2B-BD9C-C58698D8E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48F0B-146E-4224-9F84-AC238E4A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D691F-6BD1-42E9-BC2B-AD66FE10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4FB8D-8B64-4DAC-B2B7-A3930DF6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5B4F-9681-44F8-8786-F146A28B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3DBC1-7DB4-443C-BFEF-B5A3C14FE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2464D-EF0B-4BB4-919B-42D49577C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F3789-79F4-4293-B19E-CE9B4735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13CA-FA4B-4955-8695-919D7BAFF58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9CC4E-7A96-49B6-967C-88758897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9B3D7-BE48-4017-BCB2-184CF6DB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49CA-49F7-4332-AE27-2D5C04CF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0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ABADA-57E9-4E98-B651-BC533083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B00F1-5C02-4013-A50C-024CC0B93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8B8A5-2EEB-4ABF-B47A-06359F616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CA0E-8DDC-47F4-A2E6-5EA6688BD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F3CA-91DA-4940-8A7D-CE96B5E6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3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pubs.opengroup.org/onlinepubs/009695399/functions/open.html" TargetMode="External"/><Relationship Id="rId3" Type="http://schemas.openxmlformats.org/officeDocument/2006/relationships/hyperlink" Target="http://pubs.opengroup.org/onlinepubs/009695399/functions/read.html" TargetMode="External"/><Relationship Id="rId7" Type="http://schemas.openxmlformats.org/officeDocument/2006/relationships/hyperlink" Target="http://pubs.opengroup.org/onlinepubs/009695399/basedefs/unistd.h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s.opengroup.org/onlinepubs/7908799/xsh/sysstat.h.html" TargetMode="External"/><Relationship Id="rId5" Type="http://schemas.openxmlformats.org/officeDocument/2006/relationships/hyperlink" Target="http://pubs.opengroup.org/onlinepubs/009695399/basedefs/fcntl.h.html" TargetMode="External"/><Relationship Id="rId4" Type="http://schemas.openxmlformats.org/officeDocument/2006/relationships/hyperlink" Target="http://pubs.opengroup.org/onlinepubs/009695399/functions/write.html" TargetMode="External"/><Relationship Id="rId9" Type="http://schemas.openxmlformats.org/officeDocument/2006/relationships/hyperlink" Target="http://pubs.opengroup.org/onlinepubs/009695399/functions/clos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ubs.opengroup.org/onlinepubs/009695399/functions/fstat.html" TargetMode="External"/><Relationship Id="rId2" Type="http://schemas.openxmlformats.org/officeDocument/2006/relationships/hyperlink" Target="http://pubs.opengroup.org/onlinepubs/009695399/basedefs/sys/stat.h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000" dirty="0"/>
              <a:t>System Call Programming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33355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90" y="1704952"/>
            <a:ext cx="8229600" cy="45259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When a system call is made, the program being executed is interrupted and control is passed to the kernel</a:t>
            </a:r>
          </a:p>
          <a:p>
            <a:r>
              <a:rPr lang="en-US" dirty="0"/>
              <a:t>If operation is valid the kernel performs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52" y="3967934"/>
            <a:ext cx="3367908" cy="2722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940" y="4047016"/>
            <a:ext cx="4800600" cy="26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calls are expensive and can hurt performance</a:t>
            </a:r>
          </a:p>
          <a:p>
            <a:r>
              <a:rPr lang="en-US" dirty="0"/>
              <a:t>The system must do many things</a:t>
            </a:r>
          </a:p>
          <a:p>
            <a:pPr lvl="1"/>
            <a:r>
              <a:rPr lang="en-US" dirty="0"/>
              <a:t>Process is interrupted &amp; computer saves its state</a:t>
            </a:r>
          </a:p>
          <a:p>
            <a:pPr lvl="1"/>
            <a:r>
              <a:rPr lang="en-US" dirty="0"/>
              <a:t>OS takes control of CPU &amp; verifies validity of op.</a:t>
            </a:r>
          </a:p>
          <a:p>
            <a:pPr lvl="1"/>
            <a:r>
              <a:rPr lang="en-US" b="1" dirty="0"/>
              <a:t>OS performs requested action</a:t>
            </a:r>
          </a:p>
          <a:p>
            <a:pPr lvl="1"/>
            <a:r>
              <a:rPr lang="en-US" dirty="0"/>
              <a:t>OS restores saved context, switches to user mode</a:t>
            </a:r>
          </a:p>
          <a:p>
            <a:pPr lvl="1"/>
            <a:r>
              <a:rPr lang="en-US" dirty="0"/>
              <a:t>OS gives control of the CPU back to user process</a:t>
            </a:r>
          </a:p>
        </p:txBody>
      </p:sp>
    </p:spTree>
    <p:extLst>
      <p:ext uri="{BB962C8B-B14F-4D97-AF65-F5344CB8AC3E}">
        <p14:creationId xmlns:p14="http://schemas.microsoft.com/office/powerpoint/2010/main" val="218966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actually happens?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System call generates an interrupt</a:t>
            </a:r>
          </a:p>
          <a:p>
            <a:r>
              <a:rPr lang="en-IN" dirty="0"/>
              <a:t>OS gains control of the CPU</a:t>
            </a:r>
          </a:p>
          <a:p>
            <a:r>
              <a:rPr lang="en-IN" dirty="0"/>
              <a:t>OS finds out the type of system call</a:t>
            </a:r>
          </a:p>
          <a:p>
            <a:r>
              <a:rPr lang="en-IN" dirty="0"/>
              <a:t>OS creates the corresponding </a:t>
            </a:r>
            <a:r>
              <a:rPr lang="en-IN" b="1" dirty="0"/>
              <a:t>interrupt handler</a:t>
            </a:r>
          </a:p>
          <a:p>
            <a:r>
              <a:rPr lang="en-IN" dirty="0"/>
              <a:t>Routine is executed with this interrupt handler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a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System calls are directly available and used in high level languages like c and C++</a:t>
            </a:r>
          </a:p>
          <a:p>
            <a:r>
              <a:rPr lang="en-IN" dirty="0"/>
              <a:t>Hence, easy to use system calls in programs</a:t>
            </a:r>
          </a:p>
          <a:p>
            <a:r>
              <a:rPr lang="en-IN" dirty="0"/>
              <a:t>For a programmer, system calls are same as calling a procedure or function</a:t>
            </a:r>
          </a:p>
          <a:p>
            <a:r>
              <a:rPr lang="en-IN" dirty="0"/>
              <a:t>So, what is the difference between a system call and a normal function?</a:t>
            </a:r>
          </a:p>
          <a:p>
            <a:pPr lvl="1"/>
            <a:r>
              <a:rPr lang="en-IN" dirty="0"/>
              <a:t>System call enters a kernel</a:t>
            </a:r>
          </a:p>
          <a:p>
            <a:pPr lvl="1"/>
            <a:r>
              <a:rPr lang="en-IN" dirty="0"/>
              <a:t>Normal function does not and cannot!</a:t>
            </a:r>
          </a:p>
        </p:txBody>
      </p:sp>
    </p:spTree>
    <p:extLst>
      <p:ext uri="{BB962C8B-B14F-4D97-AF65-F5344CB8AC3E}">
        <p14:creationId xmlns:p14="http://schemas.microsoft.com/office/powerpoint/2010/main" val="425925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a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developers do not have direct access to system calls</a:t>
            </a:r>
          </a:p>
          <a:p>
            <a:r>
              <a:rPr lang="en-US" dirty="0"/>
              <a:t>They have to invoke the API</a:t>
            </a:r>
          </a:p>
          <a:p>
            <a:r>
              <a:rPr lang="en-IN" dirty="0"/>
              <a:t>The functions in the API invoke the actual system calls</a:t>
            </a:r>
          </a:p>
          <a:p>
            <a:r>
              <a:rPr lang="en-IN" dirty="0"/>
              <a:t>Advantages:</a:t>
            </a:r>
          </a:p>
          <a:p>
            <a:pPr lvl="1"/>
            <a:r>
              <a:rPr lang="en-IN" dirty="0"/>
              <a:t>Portability: as long as a system supports an API, any program using that API can compile and run</a:t>
            </a:r>
          </a:p>
          <a:p>
            <a:pPr lvl="1"/>
            <a:r>
              <a:rPr lang="en-IN" dirty="0"/>
              <a:t>Ease of Use: using API is significantly easier than the actual system call</a:t>
            </a:r>
          </a:p>
        </p:txBody>
      </p:sp>
    </p:spTree>
    <p:extLst>
      <p:ext uri="{BB962C8B-B14F-4D97-AF65-F5344CB8AC3E}">
        <p14:creationId xmlns:p14="http://schemas.microsoft.com/office/powerpoint/2010/main" val="72700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 categories: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Process Control</a:t>
            </a:r>
          </a:p>
          <a:p>
            <a:pPr lvl="1"/>
            <a:r>
              <a:rPr lang="en-IN" dirty="0"/>
              <a:t>A running program needs to be able to stop execution</a:t>
            </a:r>
          </a:p>
          <a:p>
            <a:pPr lvl="1"/>
            <a:r>
              <a:rPr lang="en-IN" dirty="0"/>
              <a:t>Normally or abnormally</a:t>
            </a:r>
          </a:p>
          <a:p>
            <a:pPr lvl="1"/>
            <a:r>
              <a:rPr lang="en-IN" dirty="0"/>
              <a:t>If abnormally, dump of memory is created and taken for examination by a debugger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File Management</a:t>
            </a:r>
          </a:p>
          <a:p>
            <a:pPr lvl="1"/>
            <a:r>
              <a:rPr lang="en-IN" dirty="0"/>
              <a:t>To perform operations on files</a:t>
            </a:r>
          </a:p>
          <a:p>
            <a:pPr lvl="1"/>
            <a:r>
              <a:rPr lang="en-IN" dirty="0"/>
              <a:t>Create, delete, read, write, reposition, close</a:t>
            </a:r>
          </a:p>
          <a:p>
            <a:pPr lvl="1"/>
            <a:r>
              <a:rPr lang="en-IN" dirty="0"/>
              <a:t>Many a times, OS provides an API to make these system calls</a:t>
            </a:r>
          </a:p>
        </p:txBody>
      </p:sp>
    </p:spTree>
    <p:extLst>
      <p:ext uri="{BB962C8B-B14F-4D97-AF65-F5344CB8AC3E}">
        <p14:creationId xmlns:p14="http://schemas.microsoft.com/office/powerpoint/2010/main" val="315820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884" y="1828800"/>
            <a:ext cx="9781730" cy="4696544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 startAt="3"/>
            </a:pPr>
            <a:r>
              <a:rPr lang="en-IN" dirty="0"/>
              <a:t>Device Management</a:t>
            </a:r>
          </a:p>
          <a:p>
            <a:pPr lvl="1"/>
            <a:r>
              <a:rPr lang="en-IN" dirty="0"/>
              <a:t>Process usually requires several resources to execute</a:t>
            </a:r>
          </a:p>
          <a:p>
            <a:pPr lvl="1"/>
            <a:r>
              <a:rPr lang="en-IN" dirty="0"/>
              <a:t>If available, access granted</a:t>
            </a:r>
          </a:p>
          <a:p>
            <a:pPr lvl="1"/>
            <a:r>
              <a:rPr lang="en-IN" dirty="0"/>
              <a:t>Resources = devices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physical I/O devices attached</a:t>
            </a:r>
          </a:p>
          <a:p>
            <a:pPr marL="457200" indent="-457200">
              <a:buAutoNum type="arabicPeriod" startAt="4"/>
            </a:pPr>
            <a:r>
              <a:rPr lang="en-IN" dirty="0"/>
              <a:t>Information Management</a:t>
            </a:r>
          </a:p>
          <a:p>
            <a:pPr lvl="1"/>
            <a:r>
              <a:rPr lang="en-IN" dirty="0"/>
              <a:t>To transfer information between user program and OS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time, date</a:t>
            </a:r>
          </a:p>
          <a:p>
            <a:pPr marL="457200" indent="-457200">
              <a:buAutoNum type="arabicPeriod" startAt="4"/>
            </a:pPr>
            <a:r>
              <a:rPr lang="en-IN" dirty="0"/>
              <a:t>Communication</a:t>
            </a:r>
          </a:p>
          <a:p>
            <a:pPr lvl="1"/>
            <a:r>
              <a:rPr lang="en-IN" dirty="0" err="1"/>
              <a:t>Interprocess</a:t>
            </a:r>
            <a:r>
              <a:rPr lang="en-IN" dirty="0"/>
              <a:t> communication</a:t>
            </a:r>
          </a:p>
          <a:p>
            <a:pPr lvl="2"/>
            <a:r>
              <a:rPr lang="en-IN" dirty="0"/>
              <a:t>Message passing model</a:t>
            </a:r>
          </a:p>
          <a:p>
            <a:pPr lvl="2"/>
            <a:r>
              <a:rPr lang="en-IN" dirty="0"/>
              <a:t> Shared memory model</a:t>
            </a:r>
          </a:p>
        </p:txBody>
      </p:sp>
    </p:spTree>
    <p:extLst>
      <p:ext uri="{BB962C8B-B14F-4D97-AF65-F5344CB8AC3E}">
        <p14:creationId xmlns:p14="http://schemas.microsoft.com/office/powerpoint/2010/main" val="3772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404664"/>
            <a:ext cx="8158143" cy="61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2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Executing a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Follows a sequence of steps</a:t>
            </a:r>
          </a:p>
          <a:p>
            <a:r>
              <a:rPr lang="en-IN" dirty="0"/>
              <a:t>There is a need to pass various parameters of system call to the OS</a:t>
            </a:r>
          </a:p>
          <a:p>
            <a:r>
              <a:rPr lang="en-IN" dirty="0"/>
              <a:t>Three methods:</a:t>
            </a:r>
          </a:p>
          <a:p>
            <a:pPr lvl="1"/>
            <a:r>
              <a:rPr lang="en-IN" dirty="0"/>
              <a:t>Register method: parameters are stored in the registers of the CPU</a:t>
            </a:r>
          </a:p>
          <a:p>
            <a:pPr lvl="1"/>
            <a:r>
              <a:rPr lang="en-IN" dirty="0"/>
              <a:t>If size of parameters are huge, a block of memory is used. Address of that block is stored in Registers</a:t>
            </a:r>
          </a:p>
          <a:p>
            <a:pPr lvl="1"/>
            <a:r>
              <a:rPr lang="en-IN" dirty="0"/>
              <a:t>Stack Method (in memory): parameters are pushed in the stack and OS pops it out  </a:t>
            </a:r>
          </a:p>
          <a:p>
            <a:r>
              <a:rPr lang="en-IN" dirty="0"/>
              <a:t>These are later saved in the processor registers</a:t>
            </a:r>
          </a:p>
          <a:p>
            <a:r>
              <a:rPr lang="en-IN" dirty="0"/>
              <a:t>OS checks the system call code and creates the interrupt handler</a:t>
            </a:r>
          </a:p>
          <a:p>
            <a:r>
              <a:rPr lang="en-IN" dirty="0"/>
              <a:t>Control is passed to the 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19045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663B-93AD-4CBC-BB67-F2F9C0A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B87F-69DB-4F09-8229-690BA852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an </a:t>
            </a:r>
            <a:r>
              <a:rPr lang="en-US" b="1" dirty="0"/>
              <a:t>interrupt</a:t>
            </a:r>
            <a:r>
              <a:rPr lang="en-US" dirty="0"/>
              <a:t> service routine or ISR, is a callback function in microcontroller firmware, an operating system, or a device driver whose execution is triggered by the reception of an interrupt.</a:t>
            </a:r>
          </a:p>
          <a:p>
            <a:r>
              <a:rPr lang="en-US" dirty="0"/>
              <a:t>It handles the request and sends it to the CPU, interrupting the active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7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is the core of the OS</a:t>
            </a:r>
          </a:p>
          <a:p>
            <a:pPr lvl="1"/>
            <a:r>
              <a:rPr lang="en-US" dirty="0"/>
              <a:t>interface between hardware and software</a:t>
            </a:r>
          </a:p>
          <a:p>
            <a:pPr lvl="1"/>
            <a:r>
              <a:rPr lang="en-US" dirty="0"/>
              <a:t>controls access to system resources: memory, I/O, CPU</a:t>
            </a:r>
          </a:p>
          <a:p>
            <a:pPr lvl="1"/>
            <a:r>
              <a:rPr lang="en-US" dirty="0"/>
              <a:t>Manages CPU resources, memory resources, processes</a:t>
            </a:r>
          </a:p>
          <a:p>
            <a:pPr lvl="1"/>
            <a:r>
              <a:rPr lang="en-US" dirty="0"/>
              <a:t>Lowest layer above the CPU</a:t>
            </a:r>
          </a:p>
          <a:p>
            <a:pPr lvl="1"/>
            <a:r>
              <a:rPr lang="en-US" dirty="0"/>
              <a:t>ensure protection and fair allocations</a:t>
            </a:r>
          </a:p>
        </p:txBody>
      </p:sp>
    </p:spTree>
    <p:extLst>
      <p:ext uri="{BB962C8B-B14F-4D97-AF65-F5344CB8AC3E}">
        <p14:creationId xmlns:p14="http://schemas.microsoft.com/office/powerpoint/2010/main" val="4017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if there were no System Calls?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Kernel can be accessed by anyone!</a:t>
            </a:r>
          </a:p>
          <a:p>
            <a:r>
              <a:rPr lang="en-IN" dirty="0"/>
              <a:t>Threat to the security of OS</a:t>
            </a:r>
          </a:p>
        </p:txBody>
      </p:sp>
    </p:spTree>
    <p:extLst>
      <p:ext uri="{BB962C8B-B14F-4D97-AF65-F5344CB8AC3E}">
        <p14:creationId xmlns:p14="http://schemas.microsoft.com/office/powerpoint/2010/main" val="20739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4092" y="476672"/>
            <a:ext cx="5097779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Example </a:t>
            </a:r>
            <a:r>
              <a:rPr dirty="0"/>
              <a:t>System</a:t>
            </a:r>
            <a:r>
              <a:rPr spc="-80" dirty="0"/>
              <a:t> </a:t>
            </a:r>
            <a:r>
              <a:rPr spc="-5"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41" y="3845560"/>
            <a:ext cx="11493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7341" y="3593177"/>
            <a:ext cx="7123431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spc="-5" dirty="0" err="1">
                <a:latin typeface="Courier New"/>
                <a:cs typeface="Courier New"/>
              </a:rPr>
              <a:t>s</a:t>
            </a:r>
            <a:r>
              <a:rPr sz="1600" spc="-5" dirty="0" err="1">
                <a:latin typeface="Courier New"/>
                <a:cs typeface="Courier New"/>
              </a:rPr>
              <a:t>size_t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  <a:hlinkClick r:id="rId3"/>
              </a:rPr>
              <a:t>read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 err="1">
                <a:latin typeface="Courier New"/>
                <a:cs typeface="Courier New"/>
              </a:rPr>
              <a:t>int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fildes,</a:t>
            </a:r>
            <a:r>
              <a:rPr lang="en-US" sz="1600" spc="-5" dirty="0">
                <a:latin typeface="Courier New"/>
                <a:cs typeface="Courier New"/>
              </a:rPr>
              <a:t> void </a:t>
            </a:r>
            <a:r>
              <a:rPr lang="de-DE" sz="1600" spc="-5" dirty="0">
                <a:latin typeface="Courier New"/>
                <a:cs typeface="Courier New"/>
              </a:rPr>
              <a:t>*</a:t>
            </a:r>
            <a:r>
              <a:rPr lang="de-DE" sz="1600" spc="-5" dirty="0" err="1">
                <a:latin typeface="Courier New"/>
                <a:cs typeface="Courier New"/>
              </a:rPr>
              <a:t>buf</a:t>
            </a:r>
            <a:r>
              <a:rPr lang="de-DE" sz="1600" spc="-5" dirty="0">
                <a:latin typeface="Courier New"/>
                <a:cs typeface="Courier New"/>
              </a:rPr>
              <a:t>, </a:t>
            </a:r>
            <a:r>
              <a:rPr lang="de-DE" sz="1600" spc="-5" dirty="0" err="1">
                <a:latin typeface="Courier New"/>
                <a:cs typeface="Courier New"/>
              </a:rPr>
              <a:t>size_t</a:t>
            </a:r>
            <a:r>
              <a:rPr lang="de-DE" sz="1600" spc="-5" dirty="0">
                <a:latin typeface="Courier New"/>
                <a:cs typeface="Courier New"/>
              </a:rPr>
              <a:t> </a:t>
            </a:r>
            <a:r>
              <a:rPr lang="de-DE" sz="1600" spc="-5" dirty="0" err="1">
                <a:latin typeface="Courier New"/>
                <a:cs typeface="Courier New"/>
              </a:rPr>
              <a:t>nbyte</a:t>
            </a:r>
            <a:r>
              <a:rPr lang="de-DE" sz="1600" spc="-5" dirty="0">
                <a:latin typeface="Courier New"/>
                <a:cs typeface="Courier New"/>
              </a:rPr>
              <a:t>)</a:t>
            </a:r>
            <a:endParaRPr lang="de-DE" sz="1600" dirty="0">
              <a:latin typeface="Courier New"/>
              <a:cs typeface="Courier New"/>
            </a:endParaRPr>
          </a:p>
          <a:p>
            <a:pPr marL="12700">
              <a:spcBef>
                <a:spcPts val="700"/>
              </a:spcBef>
            </a:pPr>
            <a:endParaRPr lang="en-US" sz="1600" dirty="0">
              <a:latin typeface="Courier New"/>
              <a:cs typeface="Courier New"/>
            </a:endParaRPr>
          </a:p>
          <a:p>
            <a:pPr marL="12700">
              <a:spcBef>
                <a:spcPts val="700"/>
              </a:spcBef>
            </a:pP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1640" y="4229101"/>
            <a:ext cx="138430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59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60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7391" y="4164209"/>
            <a:ext cx="2775585" cy="969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07415">
              <a:lnSpc>
                <a:spcPct val="131300"/>
              </a:lnSpc>
            </a:pPr>
            <a:r>
              <a:rPr sz="1600" spc="-5" dirty="0">
                <a:latin typeface="Arial"/>
                <a:cs typeface="Arial"/>
              </a:rPr>
              <a:t>fildes: file descriptor  buf: buffer to write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</a:p>
          <a:p>
            <a:pPr marL="12700">
              <a:spcBef>
                <a:spcPts val="590"/>
              </a:spcBef>
            </a:pPr>
            <a:r>
              <a:rPr sz="1600" spc="-5" dirty="0">
                <a:latin typeface="Arial"/>
                <a:cs typeface="Arial"/>
              </a:rPr>
              <a:t>nbyte: number of bytes to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read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4441" y="5257802"/>
            <a:ext cx="971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7341" y="5300982"/>
            <a:ext cx="441261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600" spc="-5" dirty="0" err="1">
                <a:latin typeface="Courier New"/>
                <a:cs typeface="Courier New"/>
              </a:rPr>
              <a:t>s</a:t>
            </a:r>
            <a:r>
              <a:rPr sz="1600" spc="-5" dirty="0" err="1">
                <a:latin typeface="Courier New"/>
                <a:cs typeface="Courier New"/>
              </a:rPr>
              <a:t>size_t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  <a:hlinkClick r:id="rId4"/>
              </a:rPr>
              <a:t>write</a:t>
            </a:r>
            <a:r>
              <a:rPr sz="1600" spc="-5" dirty="0">
                <a:latin typeface="Courier New"/>
                <a:cs typeface="Courier New"/>
              </a:rPr>
              <a:t>(int </a:t>
            </a:r>
            <a:r>
              <a:rPr sz="1600" i="1" spc="-5" dirty="0">
                <a:latin typeface="Courier New"/>
                <a:cs typeface="Courier New"/>
              </a:rPr>
              <a:t>fildes</a:t>
            </a:r>
            <a:r>
              <a:rPr sz="1600" spc="-5" dirty="0">
                <a:latin typeface="Courier New"/>
                <a:cs typeface="Courier New"/>
              </a:rPr>
              <a:t>, const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void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33615" y="5300982"/>
            <a:ext cx="24638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Courier New"/>
                <a:cs typeface="Courier New"/>
              </a:rPr>
              <a:t>*</a:t>
            </a:r>
            <a:r>
              <a:rPr sz="1600" i="1" spc="-5" dirty="0">
                <a:latin typeface="Courier New"/>
                <a:cs typeface="Courier New"/>
              </a:rPr>
              <a:t>buf</a:t>
            </a:r>
            <a:r>
              <a:rPr sz="1600" spc="-5" dirty="0">
                <a:latin typeface="Courier New"/>
                <a:cs typeface="Courier New"/>
              </a:rPr>
              <a:t>, size_t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nbyte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1641" y="5623560"/>
            <a:ext cx="275399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fildes: </a:t>
            </a:r>
            <a:r>
              <a:rPr sz="1400" dirty="0">
                <a:latin typeface="Arial"/>
                <a:cs typeface="Arial"/>
              </a:rPr>
              <a:t>file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descriptor</a:t>
            </a:r>
            <a:endParaRPr sz="1400">
              <a:latin typeface="Arial"/>
              <a:cs typeface="Arial"/>
            </a:endParaRPr>
          </a:p>
          <a:p>
            <a:pPr marL="298450" indent="-285750">
              <a:spcBef>
                <a:spcPts val="490"/>
              </a:spcBef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buf: </a:t>
            </a:r>
            <a:r>
              <a:rPr sz="1400" dirty="0">
                <a:latin typeface="Arial"/>
                <a:cs typeface="Arial"/>
              </a:rPr>
              <a:t>buffer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write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endParaRPr sz="1400">
              <a:latin typeface="Arial"/>
              <a:cs typeface="Arial"/>
            </a:endParaRPr>
          </a:p>
          <a:p>
            <a:pPr marL="298450" indent="-285750">
              <a:spcBef>
                <a:spcPts val="500"/>
              </a:spcBef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nbyte: number of </a:t>
            </a:r>
            <a:r>
              <a:rPr sz="1400" dirty="0">
                <a:latin typeface="Arial"/>
                <a:cs typeface="Arial"/>
              </a:rPr>
              <a:t>bytes </a:t>
            </a:r>
            <a:r>
              <a:rPr sz="1400" spc="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write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3012" y="1992597"/>
            <a:ext cx="209804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Courier New"/>
                <a:cs typeface="Courier New"/>
              </a:rPr>
              <a:t>int flags,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mode_t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17572" y="1992597"/>
            <a:ext cx="7569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Courier New"/>
                <a:cs typeface="Courier New"/>
              </a:rPr>
              <a:t>mode);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7783" y="1238228"/>
            <a:ext cx="4221429" cy="1651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5600" algn="l"/>
              </a:tabLs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  <a:hlinkClick r:id="rId5"/>
              </a:rPr>
              <a:t>fcntl.h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12700">
              <a:tabLst>
                <a:tab pos="355600" algn="l"/>
              </a:tabLs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  <a:hlinkClick r:id="rId6"/>
              </a:rPr>
              <a:t>sys/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  <a:hlinkClick r:id="rId6"/>
              </a:rPr>
              <a:t>stat.h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 </a:t>
            </a:r>
          </a:p>
          <a:p>
            <a:pPr marL="12700">
              <a:tabLst>
                <a:tab pos="355600" algn="l"/>
              </a:tabLs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  <a:hlinkClick r:id="rId7"/>
              </a:rPr>
              <a:t>unistd.h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1600" spc="-5" dirty="0">
              <a:latin typeface="Courier New"/>
              <a:cs typeface="Courier New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  <a:hlinkClick r:id="rId8"/>
              </a:rPr>
              <a:t>open</a:t>
            </a:r>
            <a:r>
              <a:rPr sz="1600" spc="-5" dirty="0">
                <a:latin typeface="Courier New"/>
                <a:cs typeface="Courier New"/>
              </a:rPr>
              <a:t>(const char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*pathname,</a:t>
            </a:r>
            <a:endParaRPr sz="1600" dirty="0">
              <a:latin typeface="Courier New"/>
              <a:cs typeface="Courier New"/>
            </a:endParaRPr>
          </a:p>
          <a:p>
            <a:pPr marL="355600" indent="-342900"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  <a:hlinkClick r:id="rId9"/>
              </a:rPr>
              <a:t>close</a:t>
            </a:r>
            <a:r>
              <a:rPr sz="1600" spc="-5" dirty="0">
                <a:latin typeface="Courier New"/>
                <a:cs typeface="Courier New"/>
              </a:rPr>
              <a:t>(int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fd);</a:t>
            </a:r>
            <a:endParaRPr sz="1600" dirty="0">
              <a:latin typeface="Courier New"/>
              <a:cs typeface="Courier New"/>
            </a:endParaRPr>
          </a:p>
          <a:p>
            <a:pPr marL="355600" indent="-342900"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File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descriptors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5807" y="2887583"/>
            <a:ext cx="124460" cy="82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700"/>
              </a:spcBef>
            </a:pPr>
            <a:r>
              <a:rPr sz="1400" dirty="0">
                <a:latin typeface="Arial"/>
                <a:cs typeface="Arial"/>
              </a:rPr>
              <a:t>–</a:t>
            </a:r>
          </a:p>
          <a:p>
            <a:pPr marL="12700">
              <a:spcBef>
                <a:spcPts val="690"/>
              </a:spcBef>
            </a:pPr>
            <a:r>
              <a:rPr sz="1400" dirty="0">
                <a:latin typeface="Arial"/>
                <a:cs typeface="Arial"/>
              </a:rPr>
              <a:t>–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38767" y="2873012"/>
            <a:ext cx="660400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latin typeface="Arial"/>
                <a:cs typeface="Arial"/>
              </a:rPr>
              <a:t>0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stdin</a:t>
            </a:r>
          </a:p>
          <a:p>
            <a:pPr marL="160655" indent="-147955">
              <a:spcBef>
                <a:spcPts val="700"/>
              </a:spcBef>
              <a:buAutoNum type="arabicPlain"/>
              <a:tabLst>
                <a:tab pos="161290" algn="l"/>
              </a:tabLst>
            </a:pPr>
            <a:r>
              <a:rPr sz="1400" spc="-5" dirty="0">
                <a:latin typeface="Arial"/>
                <a:cs typeface="Arial"/>
              </a:rPr>
              <a:t>stdout</a:t>
            </a:r>
            <a:endParaRPr sz="1400" dirty="0">
              <a:latin typeface="Arial"/>
              <a:cs typeface="Arial"/>
            </a:endParaRPr>
          </a:p>
          <a:p>
            <a:pPr marL="160655" indent="-147955">
              <a:spcBef>
                <a:spcPts val="700"/>
              </a:spcBef>
              <a:buAutoNum type="arabicPlain"/>
              <a:tabLst>
                <a:tab pos="161290" algn="l"/>
              </a:tabLst>
            </a:pPr>
            <a:r>
              <a:rPr sz="1400" dirty="0">
                <a:latin typeface="Arial"/>
                <a:cs typeface="Arial"/>
              </a:rPr>
              <a:t>stderr</a:t>
            </a:r>
          </a:p>
        </p:txBody>
      </p:sp>
    </p:spTree>
    <p:extLst>
      <p:ext uri="{BB962C8B-B14F-4D97-AF65-F5344CB8AC3E}">
        <p14:creationId xmlns:p14="http://schemas.microsoft.com/office/powerpoint/2010/main" val="28016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948" y="569605"/>
            <a:ext cx="6725354" cy="61555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>
              <a:lnSpc>
                <a:spcPct val="100000"/>
              </a:lnSpc>
              <a:tabLst>
                <a:tab pos="2127250" algn="l"/>
              </a:tabLst>
            </a:pPr>
            <a:r>
              <a:rPr sz="4000" spc="-5" dirty="0"/>
              <a:t>Example</a:t>
            </a:r>
            <a:r>
              <a:rPr lang="en-US" sz="4000" spc="-5" dirty="0"/>
              <a:t> </a:t>
            </a:r>
            <a:r>
              <a:rPr sz="4000" spc="-5" dirty="0"/>
              <a:t>System</a:t>
            </a:r>
            <a:r>
              <a:rPr sz="4000" spc="-75" dirty="0"/>
              <a:t> </a:t>
            </a:r>
            <a:r>
              <a:rPr sz="4000" spc="-10" dirty="0"/>
              <a:t>Calls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2307272" y="1548723"/>
            <a:ext cx="7520940" cy="87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60"/>
              </a:spcBef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  <a:hlinkClick r:id="rId2"/>
              </a:rPr>
              <a:t>sys/stat.h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12700">
              <a:spcBef>
                <a:spcPts val="360"/>
              </a:spcBef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  <a:hlinkClick r:id="rId3"/>
              </a:rPr>
              <a:t>fstat</a:t>
            </a:r>
            <a:r>
              <a:rPr sz="1600" spc="-5" dirty="0">
                <a:latin typeface="Courier New"/>
                <a:cs typeface="Courier New"/>
              </a:rPr>
              <a:t>(int filedes, struct stat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*buf)</a:t>
            </a:r>
            <a:endParaRPr sz="1600" dirty="0">
              <a:latin typeface="Courier New"/>
              <a:cs typeface="Courier New"/>
            </a:endParaRPr>
          </a:p>
          <a:p>
            <a:pPr marL="412750" indent="-285750">
              <a:spcBef>
                <a:spcPts val="700"/>
              </a:spcBef>
              <a:buChar char="–"/>
              <a:tabLst>
                <a:tab pos="412750" algn="l"/>
              </a:tabLst>
            </a:pPr>
            <a:r>
              <a:rPr sz="1600" spc="-5" dirty="0">
                <a:latin typeface="Arial"/>
                <a:cs typeface="Arial"/>
              </a:rPr>
              <a:t>Returns information </a:t>
            </a:r>
            <a:r>
              <a:rPr sz="1600" dirty="0">
                <a:latin typeface="Arial"/>
                <a:cs typeface="Arial"/>
              </a:rPr>
              <a:t>about the </a:t>
            </a:r>
            <a:r>
              <a:rPr sz="1600" spc="-5" dirty="0">
                <a:latin typeface="Arial"/>
                <a:cs typeface="Arial"/>
              </a:rPr>
              <a:t>file with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descriptor filedes into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buf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0612" y="2590801"/>
            <a:ext cx="1056640" cy="196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marR="5080" indent="-317500">
              <a:lnSpc>
                <a:spcPct val="134900"/>
              </a:lnSpc>
            </a:pPr>
            <a:r>
              <a:rPr sz="1050" spc="-10" dirty="0">
                <a:latin typeface="Courier New"/>
                <a:cs typeface="Courier New"/>
              </a:rPr>
              <a:t>struct stat</a:t>
            </a:r>
            <a:r>
              <a:rPr sz="1050" spc="-1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{  </a:t>
            </a:r>
            <a:r>
              <a:rPr sz="1050" spc="-10" dirty="0">
                <a:latin typeface="Courier New"/>
                <a:cs typeface="Courier New"/>
              </a:rPr>
              <a:t>dev_t</a:t>
            </a:r>
            <a:endParaRPr sz="1050" dirty="0">
              <a:latin typeface="Courier New"/>
              <a:cs typeface="Courier New"/>
            </a:endParaRPr>
          </a:p>
          <a:p>
            <a:pPr marL="329565" marR="163195">
              <a:lnSpc>
                <a:spcPct val="135200"/>
              </a:lnSpc>
              <a:spcBef>
                <a:spcPts val="5"/>
              </a:spcBef>
            </a:pPr>
            <a:r>
              <a:rPr sz="1050" spc="-10" dirty="0">
                <a:latin typeface="Courier New"/>
                <a:cs typeface="Courier New"/>
              </a:rPr>
              <a:t>ino_t  mode_t  </a:t>
            </a:r>
            <a:r>
              <a:rPr sz="1050" spc="-15" dirty="0">
                <a:latin typeface="Courier New"/>
                <a:cs typeface="Courier New"/>
              </a:rPr>
              <a:t>nl</a:t>
            </a:r>
            <a:r>
              <a:rPr sz="1050" spc="-5" dirty="0">
                <a:latin typeface="Courier New"/>
                <a:cs typeface="Courier New"/>
              </a:rPr>
              <a:t>i</a:t>
            </a:r>
            <a:r>
              <a:rPr sz="1050" spc="-15" dirty="0">
                <a:latin typeface="Courier New"/>
                <a:cs typeface="Courier New"/>
              </a:rPr>
              <a:t>n</a:t>
            </a:r>
            <a:r>
              <a:rPr sz="1050" spc="-5" dirty="0">
                <a:latin typeface="Courier New"/>
                <a:cs typeface="Courier New"/>
              </a:rPr>
              <a:t>k</a:t>
            </a:r>
            <a:r>
              <a:rPr sz="1050" spc="-15" dirty="0">
                <a:latin typeface="Courier New"/>
                <a:cs typeface="Courier New"/>
              </a:rPr>
              <a:t>_</a:t>
            </a:r>
            <a:r>
              <a:rPr sz="1050" dirty="0">
                <a:latin typeface="Courier New"/>
                <a:cs typeface="Courier New"/>
              </a:rPr>
              <a:t>t  </a:t>
            </a:r>
            <a:r>
              <a:rPr sz="1050" spc="-10" dirty="0">
                <a:latin typeface="Courier New"/>
                <a:cs typeface="Courier New"/>
              </a:rPr>
              <a:t>uid_t  gid_t  dev_t  off_t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0212" y="2806540"/>
            <a:ext cx="739140" cy="175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300"/>
              </a:lnSpc>
            </a:pPr>
            <a:r>
              <a:rPr sz="1050" spc="-10" dirty="0">
                <a:latin typeface="Courier New"/>
                <a:cs typeface="Courier New"/>
              </a:rPr>
              <a:t>st_dev;  st_ino;  </a:t>
            </a:r>
            <a:r>
              <a:rPr sz="1050" spc="-15" dirty="0">
                <a:latin typeface="Courier New"/>
                <a:cs typeface="Courier New"/>
              </a:rPr>
              <a:t>st_mode;  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_n</a:t>
            </a:r>
            <a:r>
              <a:rPr sz="1050" spc="-5" dirty="0">
                <a:latin typeface="Courier New"/>
                <a:cs typeface="Courier New"/>
              </a:rPr>
              <a:t>l</a:t>
            </a:r>
            <a:r>
              <a:rPr sz="1050" spc="-15" dirty="0">
                <a:latin typeface="Courier New"/>
                <a:cs typeface="Courier New"/>
              </a:rPr>
              <a:t>in</a:t>
            </a:r>
            <a:r>
              <a:rPr sz="1050" spc="-5" dirty="0">
                <a:latin typeface="Courier New"/>
                <a:cs typeface="Courier New"/>
              </a:rPr>
              <a:t>k;  </a:t>
            </a:r>
            <a:r>
              <a:rPr sz="1050" spc="-10" dirty="0">
                <a:latin typeface="Courier New"/>
                <a:cs typeface="Courier New"/>
              </a:rPr>
              <a:t>st_uid;  st_gid;  </a:t>
            </a:r>
            <a:r>
              <a:rPr sz="1050" spc="-15" dirty="0">
                <a:latin typeface="Courier New"/>
                <a:cs typeface="Courier New"/>
              </a:rPr>
              <a:t>st_rdev;  st_size;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9665" y="2863027"/>
            <a:ext cx="272097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ID of device </a:t>
            </a:r>
            <a:r>
              <a:rPr sz="1050" spc="-15" dirty="0">
                <a:latin typeface="Courier New"/>
                <a:cs typeface="Courier New"/>
              </a:rPr>
              <a:t>containing </a:t>
            </a:r>
            <a:r>
              <a:rPr sz="1050" spc="-10" dirty="0">
                <a:latin typeface="Courier New"/>
                <a:cs typeface="Courier New"/>
              </a:rPr>
              <a:t>file</a:t>
            </a:r>
            <a:r>
              <a:rPr sz="1050" spc="-7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inode number</a:t>
            </a:r>
            <a:r>
              <a:rPr sz="1050" spc="-114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5" dirty="0">
                <a:latin typeface="Courier New"/>
                <a:cs typeface="Courier New"/>
              </a:rPr>
              <a:t>protection</a:t>
            </a:r>
            <a:r>
              <a:rPr sz="1050" spc="-7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number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hard links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user ID of owner</a:t>
            </a:r>
            <a:r>
              <a:rPr sz="1050" spc="-10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group ID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owner</a:t>
            </a:r>
            <a:r>
              <a:rPr sz="1050" spc="-12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device </a:t>
            </a:r>
            <a:r>
              <a:rPr sz="1050" spc="-5" dirty="0">
                <a:latin typeface="Courier New"/>
                <a:cs typeface="Courier New"/>
              </a:rPr>
              <a:t>ID </a:t>
            </a:r>
            <a:r>
              <a:rPr sz="1050" spc="-10" dirty="0">
                <a:latin typeface="Courier New"/>
                <a:cs typeface="Courier New"/>
              </a:rPr>
              <a:t>(if special file)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total size, </a:t>
            </a:r>
            <a:r>
              <a:rPr sz="1050" spc="-5" dirty="0">
                <a:latin typeface="Courier New"/>
                <a:cs typeface="Courier New"/>
              </a:rPr>
              <a:t>in </a:t>
            </a:r>
            <a:r>
              <a:rPr sz="1050" spc="-10" dirty="0">
                <a:latin typeface="Courier New"/>
                <a:cs typeface="Courier New"/>
              </a:rPr>
              <a:t>bytes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8113" y="4594037"/>
            <a:ext cx="454088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-10" dirty="0">
                <a:latin typeface="Courier New"/>
                <a:cs typeface="Courier New"/>
              </a:rPr>
              <a:t>blksize_t st_blksize; </a:t>
            </a: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blocksize for file system I/O</a:t>
            </a:r>
            <a:r>
              <a:rPr sz="1050" spc="-13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8112" y="4753610"/>
            <a:ext cx="659130" cy="88709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algn="just">
              <a:spcBef>
                <a:spcPts val="440"/>
              </a:spcBef>
            </a:pPr>
            <a:r>
              <a:rPr sz="1050" spc="-15" dirty="0">
                <a:latin typeface="Courier New"/>
                <a:cs typeface="Courier New"/>
              </a:rPr>
              <a:t>blkcnt_t</a:t>
            </a:r>
            <a:endParaRPr sz="1050">
              <a:latin typeface="Courier New"/>
              <a:cs typeface="Courier New"/>
            </a:endParaRPr>
          </a:p>
          <a:p>
            <a:pPr marL="12700" marR="161925" algn="just">
              <a:lnSpc>
                <a:spcPct val="134900"/>
              </a:lnSpc>
              <a:spcBef>
                <a:spcPts val="10"/>
              </a:spcBef>
            </a:pP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  </a:t>
            </a: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  </a:t>
            </a: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0212" y="4753610"/>
            <a:ext cx="817880" cy="88709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algn="just">
              <a:spcBef>
                <a:spcPts val="440"/>
              </a:spcBef>
            </a:pPr>
            <a:r>
              <a:rPr sz="1050" spc="-15" dirty="0">
                <a:latin typeface="Courier New"/>
                <a:cs typeface="Courier New"/>
              </a:rPr>
              <a:t>st_blocks;</a:t>
            </a:r>
            <a:endParaRPr sz="1050">
              <a:latin typeface="Courier New"/>
              <a:cs typeface="Courier New"/>
            </a:endParaRPr>
          </a:p>
          <a:p>
            <a:pPr marL="12700" marR="83185" algn="just">
              <a:lnSpc>
                <a:spcPct val="134900"/>
              </a:lnSpc>
              <a:spcBef>
                <a:spcPts val="10"/>
              </a:spcBef>
            </a:pP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_a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  </a:t>
            </a: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_m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  </a:t>
            </a: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_c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9664" y="4809936"/>
            <a:ext cx="295783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number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512B blocks allocated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access</a:t>
            </a:r>
            <a:r>
              <a:rPr sz="1050" spc="-1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</a:t>
            </a:r>
            <a:r>
              <a:rPr sz="1050" spc="-15" dirty="0">
                <a:latin typeface="Courier New"/>
                <a:cs typeface="Courier New"/>
              </a:rPr>
              <a:t>modification</a:t>
            </a:r>
            <a:r>
              <a:rPr sz="1050" spc="-6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status change</a:t>
            </a:r>
            <a:r>
              <a:rPr sz="1050" spc="-1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0612" y="5676078"/>
            <a:ext cx="1841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-15" dirty="0">
                <a:latin typeface="Courier New"/>
                <a:cs typeface="Courier New"/>
              </a:rPr>
              <a:t>}</a:t>
            </a:r>
            <a:r>
              <a:rPr sz="1050" dirty="0"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81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are a part of standard C library</a:t>
            </a:r>
          </a:p>
          <a:p>
            <a:r>
              <a:rPr lang="en-US" dirty="0"/>
              <a:t>To avoid system call overhead use equivalent library functions</a:t>
            </a:r>
          </a:p>
          <a:p>
            <a:pPr lvl="1"/>
            <a:r>
              <a:rPr lang="en-US" dirty="0" err="1"/>
              <a:t>getchar</a:t>
            </a:r>
            <a:r>
              <a:rPr lang="en-US" dirty="0"/>
              <a:t>, </a:t>
            </a:r>
            <a:r>
              <a:rPr lang="en-US" dirty="0" err="1"/>
              <a:t>putchar</a:t>
            </a:r>
            <a:r>
              <a:rPr lang="en-US" dirty="0"/>
              <a:t> vs. read, write (for standard I/O)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fclose</a:t>
            </a:r>
            <a:r>
              <a:rPr lang="en-US" dirty="0"/>
              <a:t> vs. open, close (for file I/O), etc.</a:t>
            </a:r>
          </a:p>
          <a:p>
            <a:r>
              <a:rPr lang="en-US" dirty="0"/>
              <a:t>How do these functions perform privileged operations?</a:t>
            </a:r>
          </a:p>
          <a:p>
            <a:pPr lvl="1"/>
            <a:r>
              <a:rPr lang="en-US" dirty="0"/>
              <a:t>They make system calls</a:t>
            </a:r>
          </a:p>
        </p:txBody>
      </p:sp>
    </p:spTree>
    <p:extLst>
      <p:ext uri="{BB962C8B-B14F-4D97-AF65-F5344CB8AC3E}">
        <p14:creationId xmlns:p14="http://schemas.microsoft.com/office/powerpoint/2010/main" val="130674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89" y="338325"/>
            <a:ext cx="9601200" cy="1143000"/>
          </a:xfrm>
        </p:spPr>
        <p:txBody>
          <a:bodyPr/>
          <a:lstStyle/>
          <a:p>
            <a:r>
              <a:rPr lang="en-US" dirty="0"/>
              <a:t>So What’s the Point?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628800"/>
            <a:ext cx="4495800" cy="4800600"/>
          </a:xfrm>
        </p:spPr>
      </p:pic>
      <p:sp>
        <p:nvSpPr>
          <p:cNvPr id="7" name="TextBox 6"/>
          <p:cNvSpPr txBox="1"/>
          <p:nvPr/>
        </p:nvSpPr>
        <p:spPr>
          <a:xfrm>
            <a:off x="6170612" y="1447801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Many library functions invoke system calls indirectly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So why use library calls?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Usually equivalent library functions make fewer system calls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non-frequent switches from user mode to kernel mode =&gt; less overhead</a:t>
            </a:r>
          </a:p>
        </p:txBody>
      </p:sp>
    </p:spTree>
    <p:extLst>
      <p:ext uri="{BB962C8B-B14F-4D97-AF65-F5344CB8AC3E}">
        <p14:creationId xmlns:p14="http://schemas.microsoft.com/office/powerpoint/2010/main" val="26632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Unbuffered</a:t>
            </a:r>
            <a:r>
              <a:rPr lang="en-US" dirty="0"/>
              <a:t> vs. Buffered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924" y="1903448"/>
            <a:ext cx="8229600" cy="4953000"/>
          </a:xfrm>
        </p:spPr>
        <p:txBody>
          <a:bodyPr>
            <a:normAutofit/>
          </a:bodyPr>
          <a:lstStyle/>
          <a:p>
            <a:r>
              <a:rPr lang="en-US" b="1" dirty="0" err="1"/>
              <a:t>Unbuffered</a:t>
            </a:r>
            <a:endParaRPr lang="en-US" b="1" dirty="0"/>
          </a:p>
          <a:p>
            <a:pPr lvl="1"/>
            <a:r>
              <a:rPr lang="en-US" dirty="0"/>
              <a:t>Every byte is read/written by the kernel through a system call </a:t>
            </a:r>
          </a:p>
          <a:p>
            <a:r>
              <a:rPr lang="en-US" b="1" dirty="0"/>
              <a:t>Buffered</a:t>
            </a:r>
          </a:p>
          <a:p>
            <a:pPr lvl="1"/>
            <a:r>
              <a:rPr lang="en-US" dirty="0"/>
              <a:t>collect as many bytes as possible (in a buffer) and read more than a single byte (into buffer) at a time and use one system call for a block of bytes </a:t>
            </a:r>
          </a:p>
          <a:p>
            <a:pPr marL="0" indent="0">
              <a:buNone/>
            </a:pPr>
            <a:r>
              <a:rPr lang="en-US" dirty="0"/>
              <a:t>=&gt; Buffered I/O decreases the number of read/write system calls and the corresponding overhead</a:t>
            </a:r>
          </a:p>
        </p:txBody>
      </p:sp>
    </p:spTree>
    <p:extLst>
      <p:ext uri="{BB962C8B-B14F-4D97-AF65-F5344CB8AC3E}">
        <p14:creationId xmlns:p14="http://schemas.microsoft.com/office/powerpoint/2010/main" val="226443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48E9-CB93-E144-A736-558FB1D9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Why </a:t>
            </a:r>
            <a:r>
              <a:rPr lang="en-US" dirty="0" err="1"/>
              <a:t>fopen</a:t>
            </a:r>
            <a:r>
              <a:rPr lang="en-US" dirty="0"/>
              <a:t> Is Better Than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3C36-9945-7245-BA11-65668547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fopen</a:t>
            </a:r>
            <a:r>
              <a:rPr lang="en-US" dirty="0"/>
              <a:t> provides you with </a:t>
            </a:r>
            <a:r>
              <a:rPr lang="en-US" b="1" dirty="0"/>
              <a:t>buffered I/O </a:t>
            </a:r>
            <a:r>
              <a:rPr lang="en-US" dirty="0"/>
              <a:t>while open is </a:t>
            </a:r>
            <a:r>
              <a:rPr lang="en-US" b="1" dirty="0"/>
              <a:t>unbuffered I/O</a:t>
            </a:r>
          </a:p>
          <a:p>
            <a:pPr lvl="1"/>
            <a:r>
              <a:rPr lang="en-US" dirty="0"/>
              <a:t>Every byte is read/written by the kernel through a system call in unbuffered I/O while buffered I/O collect as many bytes as possible (in a buffer) and read more than a single byte (into buffer) at a time and use one system call for a block of bytes </a:t>
            </a:r>
          </a:p>
          <a:p>
            <a:r>
              <a:rPr lang="en-US" dirty="0" err="1"/>
              <a:t>fopen</a:t>
            </a:r>
            <a:r>
              <a:rPr lang="en-US" dirty="0"/>
              <a:t> returns FILE struct which can also be used by other </a:t>
            </a:r>
            <a:r>
              <a:rPr lang="en-US" dirty="0" err="1"/>
              <a:t>stdio</a:t>
            </a:r>
            <a:r>
              <a:rPr lang="en-US" dirty="0"/>
              <a:t> functions like </a:t>
            </a:r>
            <a:r>
              <a:rPr lang="en-US" dirty="0" err="1"/>
              <a:t>fscanf</a:t>
            </a:r>
            <a:r>
              <a:rPr lang="en-US" dirty="0"/>
              <a:t>()</a:t>
            </a:r>
          </a:p>
          <a:p>
            <a:r>
              <a:rPr lang="en-US" dirty="0" err="1"/>
              <a:t>fopen</a:t>
            </a:r>
            <a:r>
              <a:rPr lang="en-US" dirty="0"/>
              <a:t> can work across platforms (</a:t>
            </a:r>
            <a:r>
              <a:rPr lang="en-US" dirty="0" err="1"/>
              <a:t>fopen</a:t>
            </a:r>
            <a:r>
              <a:rPr lang="en-US" dirty="0"/>
              <a:t> can work on platforms that does not use open, e.g., some old versions of C)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561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751" y="1939291"/>
            <a:ext cx="3772534" cy="4560569"/>
          </a:xfrm>
        </p:spPr>
        <p:txBody>
          <a:bodyPr>
            <a:normAutofit/>
          </a:bodyPr>
          <a:lstStyle/>
          <a:p>
            <a:r>
              <a:rPr lang="en-US" dirty="0"/>
              <a:t>Operating modes that place restrictions on the type of operations that can be performed by running processes</a:t>
            </a:r>
          </a:p>
          <a:p>
            <a:pPr lvl="1"/>
            <a:r>
              <a:rPr lang="en-US" dirty="0"/>
              <a:t>User mode: restricted access to system resources</a:t>
            </a:r>
          </a:p>
          <a:p>
            <a:pPr lvl="1"/>
            <a:r>
              <a:rPr lang="en-US" dirty="0"/>
              <a:t>Kernel/Supervisor mode: unrestricted access</a:t>
            </a:r>
          </a:p>
        </p:txBody>
      </p:sp>
      <p:sp>
        <p:nvSpPr>
          <p:cNvPr id="4" name="object 6"/>
          <p:cNvSpPr/>
          <p:nvPr/>
        </p:nvSpPr>
        <p:spPr>
          <a:xfrm>
            <a:off x="8422321" y="13716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876300" y="3810000"/>
                </a:moveTo>
                <a:lnTo>
                  <a:pt x="0" y="38100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3810000"/>
                </a:lnTo>
                <a:lnTo>
                  <a:pt x="876300" y="38100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8963343" y="3002280"/>
            <a:ext cx="67246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2550"/>
            <a:r>
              <a:rPr spc="-5" dirty="0">
                <a:latin typeface="Arial"/>
                <a:cs typeface="Arial"/>
              </a:rPr>
              <a:t>User  Sp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ce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8422321" y="5181600"/>
            <a:ext cx="1752600" cy="1219200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1752600" y="0"/>
                </a:moveTo>
                <a:lnTo>
                  <a:pt x="0" y="0"/>
                </a:lnTo>
                <a:lnTo>
                  <a:pt x="0" y="1219200"/>
                </a:lnTo>
                <a:lnTo>
                  <a:pt x="1752600" y="1219200"/>
                </a:lnTo>
                <a:lnTo>
                  <a:pt x="17526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8422321" y="5181600"/>
            <a:ext cx="1752600" cy="1219200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876300" y="1219200"/>
                </a:moveTo>
                <a:lnTo>
                  <a:pt x="0" y="12192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1219200"/>
                </a:lnTo>
                <a:lnTo>
                  <a:pt x="876300" y="12192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 txBox="1"/>
          <p:nvPr/>
        </p:nvSpPr>
        <p:spPr>
          <a:xfrm>
            <a:off x="8741092" y="5516880"/>
            <a:ext cx="111506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0" marR="5080" indent="-222250"/>
            <a:r>
              <a:rPr spc="-5" dirty="0">
                <a:latin typeface="Arial"/>
                <a:cs typeface="Arial"/>
              </a:rPr>
              <a:t>Su</a:t>
            </a:r>
            <a:r>
              <a:rPr spc="-1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ervis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  </a:t>
            </a:r>
            <a:r>
              <a:rPr spc="-5" dirty="0">
                <a:latin typeface="Arial"/>
                <a:cs typeface="Arial"/>
              </a:rPr>
              <a:t>Space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8193721" y="1371600"/>
            <a:ext cx="228600" cy="3733800"/>
          </a:xfrm>
          <a:custGeom>
            <a:avLst/>
            <a:gdLst/>
            <a:ahLst/>
            <a:cxnLst/>
            <a:rect l="l" t="t" r="r" b="b"/>
            <a:pathLst>
              <a:path w="228600" h="3733800">
                <a:moveTo>
                  <a:pt x="228600" y="0"/>
                </a:moveTo>
                <a:lnTo>
                  <a:pt x="190656" y="5527"/>
                </a:lnTo>
                <a:lnTo>
                  <a:pt x="153654" y="21267"/>
                </a:lnTo>
                <a:lnTo>
                  <a:pt x="118533" y="45955"/>
                </a:lnTo>
                <a:lnTo>
                  <a:pt x="86234" y="78325"/>
                </a:lnTo>
                <a:lnTo>
                  <a:pt x="57698" y="117113"/>
                </a:lnTo>
                <a:lnTo>
                  <a:pt x="33866" y="161054"/>
                </a:lnTo>
                <a:lnTo>
                  <a:pt x="15679" y="208884"/>
                </a:lnTo>
                <a:lnTo>
                  <a:pt x="4076" y="259337"/>
                </a:lnTo>
                <a:lnTo>
                  <a:pt x="0" y="311150"/>
                </a:lnTo>
                <a:lnTo>
                  <a:pt x="0" y="3422650"/>
                </a:lnTo>
                <a:lnTo>
                  <a:pt x="4076" y="3474462"/>
                </a:lnTo>
                <a:lnTo>
                  <a:pt x="15679" y="3524915"/>
                </a:lnTo>
                <a:lnTo>
                  <a:pt x="33866" y="3572745"/>
                </a:lnTo>
                <a:lnTo>
                  <a:pt x="57698" y="3616686"/>
                </a:lnTo>
                <a:lnTo>
                  <a:pt x="86234" y="3655474"/>
                </a:lnTo>
                <a:lnTo>
                  <a:pt x="118533" y="3687844"/>
                </a:lnTo>
                <a:lnTo>
                  <a:pt x="153654" y="3712532"/>
                </a:lnTo>
                <a:lnTo>
                  <a:pt x="190656" y="3728272"/>
                </a:lnTo>
                <a:lnTo>
                  <a:pt x="228600" y="3733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8193721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8422321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7965121" y="1371600"/>
            <a:ext cx="458470" cy="5029200"/>
          </a:xfrm>
          <a:custGeom>
            <a:avLst/>
            <a:gdLst/>
            <a:ahLst/>
            <a:cxnLst/>
            <a:rect l="l" t="t" r="r" b="b"/>
            <a:pathLst>
              <a:path w="458470" h="5029200">
                <a:moveTo>
                  <a:pt x="458469" y="0"/>
                </a:moveTo>
                <a:lnTo>
                  <a:pt x="412580" y="2731"/>
                </a:lnTo>
                <a:lnTo>
                  <a:pt x="367128" y="10679"/>
                </a:lnTo>
                <a:lnTo>
                  <a:pt x="322519" y="23469"/>
                </a:lnTo>
                <a:lnTo>
                  <a:pt x="279155" y="40730"/>
                </a:lnTo>
                <a:lnTo>
                  <a:pt x="237442" y="62088"/>
                </a:lnTo>
                <a:lnTo>
                  <a:pt x="197784" y="87172"/>
                </a:lnTo>
                <a:lnTo>
                  <a:pt x="160585" y="115609"/>
                </a:lnTo>
                <a:lnTo>
                  <a:pt x="126248" y="147026"/>
                </a:lnTo>
                <a:lnTo>
                  <a:pt x="95178" y="181051"/>
                </a:lnTo>
                <a:lnTo>
                  <a:pt x="67780" y="217311"/>
                </a:lnTo>
                <a:lnTo>
                  <a:pt x="44457" y="255433"/>
                </a:lnTo>
                <a:lnTo>
                  <a:pt x="25613" y="295046"/>
                </a:lnTo>
                <a:lnTo>
                  <a:pt x="11653" y="335776"/>
                </a:lnTo>
                <a:lnTo>
                  <a:pt x="2980" y="377252"/>
                </a:lnTo>
                <a:lnTo>
                  <a:pt x="0" y="419100"/>
                </a:lnTo>
                <a:lnTo>
                  <a:pt x="0" y="4610100"/>
                </a:lnTo>
                <a:lnTo>
                  <a:pt x="2980" y="4651947"/>
                </a:lnTo>
                <a:lnTo>
                  <a:pt x="11653" y="4693423"/>
                </a:lnTo>
                <a:lnTo>
                  <a:pt x="25613" y="4734153"/>
                </a:lnTo>
                <a:lnTo>
                  <a:pt x="44457" y="4773766"/>
                </a:lnTo>
                <a:lnTo>
                  <a:pt x="67780" y="4811888"/>
                </a:lnTo>
                <a:lnTo>
                  <a:pt x="95178" y="4848148"/>
                </a:lnTo>
                <a:lnTo>
                  <a:pt x="126248" y="4882173"/>
                </a:lnTo>
                <a:lnTo>
                  <a:pt x="160585" y="4913590"/>
                </a:lnTo>
                <a:lnTo>
                  <a:pt x="197784" y="4942027"/>
                </a:lnTo>
                <a:lnTo>
                  <a:pt x="237442" y="4967111"/>
                </a:lnTo>
                <a:lnTo>
                  <a:pt x="279155" y="4988469"/>
                </a:lnTo>
                <a:lnTo>
                  <a:pt x="322519" y="5005730"/>
                </a:lnTo>
                <a:lnTo>
                  <a:pt x="367128" y="5018520"/>
                </a:lnTo>
                <a:lnTo>
                  <a:pt x="412580" y="5026468"/>
                </a:lnTo>
                <a:lnTo>
                  <a:pt x="458469" y="5029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7965121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8423592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5907721" y="5181601"/>
            <a:ext cx="1525270" cy="979169"/>
          </a:xfrm>
          <a:custGeom>
            <a:avLst/>
            <a:gdLst/>
            <a:ahLst/>
            <a:cxnLst/>
            <a:rect l="l" t="t" r="r" b="b"/>
            <a:pathLst>
              <a:path w="1525270" h="979170">
                <a:moveTo>
                  <a:pt x="763269" y="0"/>
                </a:moveTo>
                <a:lnTo>
                  <a:pt x="704873" y="1300"/>
                </a:lnTo>
                <a:lnTo>
                  <a:pt x="647881" y="5147"/>
                </a:lnTo>
                <a:lnTo>
                  <a:pt x="592420" y="11457"/>
                </a:lnTo>
                <a:lnTo>
                  <a:pt x="538618" y="20148"/>
                </a:lnTo>
                <a:lnTo>
                  <a:pt x="486604" y="31135"/>
                </a:lnTo>
                <a:lnTo>
                  <a:pt x="436505" y="44337"/>
                </a:lnTo>
                <a:lnTo>
                  <a:pt x="388451" y="59670"/>
                </a:lnTo>
                <a:lnTo>
                  <a:pt x="342568" y="77051"/>
                </a:lnTo>
                <a:lnTo>
                  <a:pt x="298986" y="96397"/>
                </a:lnTo>
                <a:lnTo>
                  <a:pt x="257831" y="117625"/>
                </a:lnTo>
                <a:lnTo>
                  <a:pt x="219233" y="140652"/>
                </a:lnTo>
                <a:lnTo>
                  <a:pt x="183319" y="165395"/>
                </a:lnTo>
                <a:lnTo>
                  <a:pt x="150218" y="191772"/>
                </a:lnTo>
                <a:lnTo>
                  <a:pt x="120057" y="219698"/>
                </a:lnTo>
                <a:lnTo>
                  <a:pt x="92965" y="249091"/>
                </a:lnTo>
                <a:lnTo>
                  <a:pt x="69069" y="279869"/>
                </a:lnTo>
                <a:lnTo>
                  <a:pt x="48498" y="311947"/>
                </a:lnTo>
                <a:lnTo>
                  <a:pt x="17843" y="379675"/>
                </a:lnTo>
                <a:lnTo>
                  <a:pt x="2025" y="451611"/>
                </a:lnTo>
                <a:lnTo>
                  <a:pt x="0" y="488950"/>
                </a:lnTo>
                <a:lnTo>
                  <a:pt x="2025" y="526453"/>
                </a:lnTo>
                <a:lnTo>
                  <a:pt x="17843" y="598676"/>
                </a:lnTo>
                <a:lnTo>
                  <a:pt x="48498" y="666636"/>
                </a:lnTo>
                <a:lnTo>
                  <a:pt x="69069" y="698812"/>
                </a:lnTo>
                <a:lnTo>
                  <a:pt x="92965" y="729675"/>
                </a:lnTo>
                <a:lnTo>
                  <a:pt x="120057" y="759144"/>
                </a:lnTo>
                <a:lnTo>
                  <a:pt x="150218" y="787135"/>
                </a:lnTo>
                <a:lnTo>
                  <a:pt x="183319" y="813568"/>
                </a:lnTo>
                <a:lnTo>
                  <a:pt x="219233" y="838358"/>
                </a:lnTo>
                <a:lnTo>
                  <a:pt x="257831" y="861425"/>
                </a:lnTo>
                <a:lnTo>
                  <a:pt x="298986" y="882685"/>
                </a:lnTo>
                <a:lnTo>
                  <a:pt x="342568" y="902057"/>
                </a:lnTo>
                <a:lnTo>
                  <a:pt x="388451" y="919458"/>
                </a:lnTo>
                <a:lnTo>
                  <a:pt x="436505" y="934806"/>
                </a:lnTo>
                <a:lnTo>
                  <a:pt x="486604" y="948019"/>
                </a:lnTo>
                <a:lnTo>
                  <a:pt x="538618" y="959014"/>
                </a:lnTo>
                <a:lnTo>
                  <a:pt x="592420" y="967708"/>
                </a:lnTo>
                <a:lnTo>
                  <a:pt x="647881" y="974021"/>
                </a:lnTo>
                <a:lnTo>
                  <a:pt x="704873" y="977869"/>
                </a:lnTo>
                <a:lnTo>
                  <a:pt x="763269" y="979169"/>
                </a:lnTo>
                <a:lnTo>
                  <a:pt x="821500" y="977869"/>
                </a:lnTo>
                <a:lnTo>
                  <a:pt x="878342" y="974021"/>
                </a:lnTo>
                <a:lnTo>
                  <a:pt x="933668" y="967708"/>
                </a:lnTo>
                <a:lnTo>
                  <a:pt x="987347" y="959014"/>
                </a:lnTo>
                <a:lnTo>
                  <a:pt x="1039251" y="948019"/>
                </a:lnTo>
                <a:lnTo>
                  <a:pt x="1089252" y="934806"/>
                </a:lnTo>
                <a:lnTo>
                  <a:pt x="1137221" y="919458"/>
                </a:lnTo>
                <a:lnTo>
                  <a:pt x="1183028" y="902057"/>
                </a:lnTo>
                <a:lnTo>
                  <a:pt x="1226545" y="882685"/>
                </a:lnTo>
                <a:lnTo>
                  <a:pt x="1267644" y="861425"/>
                </a:lnTo>
                <a:lnTo>
                  <a:pt x="1306194" y="838358"/>
                </a:lnTo>
                <a:lnTo>
                  <a:pt x="1342069" y="813568"/>
                </a:lnTo>
                <a:lnTo>
                  <a:pt x="1375138" y="787135"/>
                </a:lnTo>
                <a:lnTo>
                  <a:pt x="1405273" y="759144"/>
                </a:lnTo>
                <a:lnTo>
                  <a:pt x="1432345" y="729675"/>
                </a:lnTo>
                <a:lnTo>
                  <a:pt x="1456226" y="698812"/>
                </a:lnTo>
                <a:lnTo>
                  <a:pt x="1476786" y="666636"/>
                </a:lnTo>
                <a:lnTo>
                  <a:pt x="1507429" y="598676"/>
                </a:lnTo>
                <a:lnTo>
                  <a:pt x="1523244" y="526453"/>
                </a:lnTo>
                <a:lnTo>
                  <a:pt x="1525269" y="488950"/>
                </a:lnTo>
                <a:lnTo>
                  <a:pt x="1523244" y="451611"/>
                </a:lnTo>
                <a:lnTo>
                  <a:pt x="1507429" y="379675"/>
                </a:lnTo>
                <a:lnTo>
                  <a:pt x="1476786" y="311947"/>
                </a:lnTo>
                <a:lnTo>
                  <a:pt x="1456226" y="279869"/>
                </a:lnTo>
                <a:lnTo>
                  <a:pt x="1432345" y="249091"/>
                </a:lnTo>
                <a:lnTo>
                  <a:pt x="1405273" y="219698"/>
                </a:lnTo>
                <a:lnTo>
                  <a:pt x="1375138" y="191772"/>
                </a:lnTo>
                <a:lnTo>
                  <a:pt x="1342069" y="165395"/>
                </a:lnTo>
                <a:lnTo>
                  <a:pt x="1306194" y="140652"/>
                </a:lnTo>
                <a:lnTo>
                  <a:pt x="1267644" y="117625"/>
                </a:lnTo>
                <a:lnTo>
                  <a:pt x="1226545" y="96397"/>
                </a:lnTo>
                <a:lnTo>
                  <a:pt x="1183028" y="77051"/>
                </a:lnTo>
                <a:lnTo>
                  <a:pt x="1137221" y="59670"/>
                </a:lnTo>
                <a:lnTo>
                  <a:pt x="1089252" y="44337"/>
                </a:lnTo>
                <a:lnTo>
                  <a:pt x="1039251" y="31135"/>
                </a:lnTo>
                <a:lnTo>
                  <a:pt x="987347" y="20148"/>
                </a:lnTo>
                <a:lnTo>
                  <a:pt x="933668" y="11457"/>
                </a:lnTo>
                <a:lnTo>
                  <a:pt x="878342" y="5147"/>
                </a:lnTo>
                <a:lnTo>
                  <a:pt x="821500" y="1300"/>
                </a:lnTo>
                <a:lnTo>
                  <a:pt x="76326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5907721" y="5181601"/>
            <a:ext cx="1525270" cy="979169"/>
          </a:xfrm>
          <a:custGeom>
            <a:avLst/>
            <a:gdLst/>
            <a:ahLst/>
            <a:cxnLst/>
            <a:rect l="l" t="t" r="r" b="b"/>
            <a:pathLst>
              <a:path w="1525270" h="979170">
                <a:moveTo>
                  <a:pt x="763269" y="0"/>
                </a:moveTo>
                <a:lnTo>
                  <a:pt x="821500" y="1300"/>
                </a:lnTo>
                <a:lnTo>
                  <a:pt x="878342" y="5147"/>
                </a:lnTo>
                <a:lnTo>
                  <a:pt x="933668" y="11457"/>
                </a:lnTo>
                <a:lnTo>
                  <a:pt x="987347" y="20148"/>
                </a:lnTo>
                <a:lnTo>
                  <a:pt x="1039251" y="31135"/>
                </a:lnTo>
                <a:lnTo>
                  <a:pt x="1089252" y="44337"/>
                </a:lnTo>
                <a:lnTo>
                  <a:pt x="1137221" y="59670"/>
                </a:lnTo>
                <a:lnTo>
                  <a:pt x="1183028" y="77051"/>
                </a:lnTo>
                <a:lnTo>
                  <a:pt x="1226545" y="96397"/>
                </a:lnTo>
                <a:lnTo>
                  <a:pt x="1267644" y="117625"/>
                </a:lnTo>
                <a:lnTo>
                  <a:pt x="1306194" y="140652"/>
                </a:lnTo>
                <a:lnTo>
                  <a:pt x="1342069" y="165395"/>
                </a:lnTo>
                <a:lnTo>
                  <a:pt x="1375138" y="191772"/>
                </a:lnTo>
                <a:lnTo>
                  <a:pt x="1405273" y="219698"/>
                </a:lnTo>
                <a:lnTo>
                  <a:pt x="1432345" y="249091"/>
                </a:lnTo>
                <a:lnTo>
                  <a:pt x="1456226" y="279869"/>
                </a:lnTo>
                <a:lnTo>
                  <a:pt x="1476786" y="311947"/>
                </a:lnTo>
                <a:lnTo>
                  <a:pt x="1507429" y="379675"/>
                </a:lnTo>
                <a:lnTo>
                  <a:pt x="1523244" y="451611"/>
                </a:lnTo>
                <a:lnTo>
                  <a:pt x="1525269" y="488950"/>
                </a:lnTo>
                <a:lnTo>
                  <a:pt x="1523244" y="526453"/>
                </a:lnTo>
                <a:lnTo>
                  <a:pt x="1507429" y="598676"/>
                </a:lnTo>
                <a:lnTo>
                  <a:pt x="1476786" y="666636"/>
                </a:lnTo>
                <a:lnTo>
                  <a:pt x="1456226" y="698812"/>
                </a:lnTo>
                <a:lnTo>
                  <a:pt x="1432345" y="729675"/>
                </a:lnTo>
                <a:lnTo>
                  <a:pt x="1405273" y="759144"/>
                </a:lnTo>
                <a:lnTo>
                  <a:pt x="1375138" y="787135"/>
                </a:lnTo>
                <a:lnTo>
                  <a:pt x="1342069" y="813568"/>
                </a:lnTo>
                <a:lnTo>
                  <a:pt x="1306194" y="838358"/>
                </a:lnTo>
                <a:lnTo>
                  <a:pt x="1267644" y="861425"/>
                </a:lnTo>
                <a:lnTo>
                  <a:pt x="1226545" y="882685"/>
                </a:lnTo>
                <a:lnTo>
                  <a:pt x="1183028" y="902057"/>
                </a:lnTo>
                <a:lnTo>
                  <a:pt x="1137221" y="919458"/>
                </a:lnTo>
                <a:lnTo>
                  <a:pt x="1089252" y="934806"/>
                </a:lnTo>
                <a:lnTo>
                  <a:pt x="1039251" y="948019"/>
                </a:lnTo>
                <a:lnTo>
                  <a:pt x="987347" y="959014"/>
                </a:lnTo>
                <a:lnTo>
                  <a:pt x="933668" y="967708"/>
                </a:lnTo>
                <a:lnTo>
                  <a:pt x="878342" y="974021"/>
                </a:lnTo>
                <a:lnTo>
                  <a:pt x="821500" y="977869"/>
                </a:lnTo>
                <a:lnTo>
                  <a:pt x="763269" y="979169"/>
                </a:lnTo>
                <a:lnTo>
                  <a:pt x="704873" y="977869"/>
                </a:lnTo>
                <a:lnTo>
                  <a:pt x="647881" y="974021"/>
                </a:lnTo>
                <a:lnTo>
                  <a:pt x="592420" y="967708"/>
                </a:lnTo>
                <a:lnTo>
                  <a:pt x="538618" y="959014"/>
                </a:lnTo>
                <a:lnTo>
                  <a:pt x="486604" y="948019"/>
                </a:lnTo>
                <a:lnTo>
                  <a:pt x="436505" y="934806"/>
                </a:lnTo>
                <a:lnTo>
                  <a:pt x="388451" y="919458"/>
                </a:lnTo>
                <a:lnTo>
                  <a:pt x="342568" y="902057"/>
                </a:lnTo>
                <a:lnTo>
                  <a:pt x="298986" y="882685"/>
                </a:lnTo>
                <a:lnTo>
                  <a:pt x="257831" y="861425"/>
                </a:lnTo>
                <a:lnTo>
                  <a:pt x="219233" y="838358"/>
                </a:lnTo>
                <a:lnTo>
                  <a:pt x="183319" y="813568"/>
                </a:lnTo>
                <a:lnTo>
                  <a:pt x="150218" y="787135"/>
                </a:lnTo>
                <a:lnTo>
                  <a:pt x="120057" y="759144"/>
                </a:lnTo>
                <a:lnTo>
                  <a:pt x="92965" y="729675"/>
                </a:lnTo>
                <a:lnTo>
                  <a:pt x="69069" y="698812"/>
                </a:lnTo>
                <a:lnTo>
                  <a:pt x="48498" y="666636"/>
                </a:lnTo>
                <a:lnTo>
                  <a:pt x="17843" y="598676"/>
                </a:lnTo>
                <a:lnTo>
                  <a:pt x="2025" y="526453"/>
                </a:lnTo>
                <a:lnTo>
                  <a:pt x="0" y="488950"/>
                </a:lnTo>
                <a:lnTo>
                  <a:pt x="2025" y="451611"/>
                </a:lnTo>
                <a:lnTo>
                  <a:pt x="17843" y="379675"/>
                </a:lnTo>
                <a:lnTo>
                  <a:pt x="48498" y="311947"/>
                </a:lnTo>
                <a:lnTo>
                  <a:pt x="69069" y="279869"/>
                </a:lnTo>
                <a:lnTo>
                  <a:pt x="92965" y="249091"/>
                </a:lnTo>
                <a:lnTo>
                  <a:pt x="120057" y="219698"/>
                </a:lnTo>
                <a:lnTo>
                  <a:pt x="150218" y="191772"/>
                </a:lnTo>
                <a:lnTo>
                  <a:pt x="183319" y="165395"/>
                </a:lnTo>
                <a:lnTo>
                  <a:pt x="219233" y="140652"/>
                </a:lnTo>
                <a:lnTo>
                  <a:pt x="257831" y="117625"/>
                </a:lnTo>
                <a:lnTo>
                  <a:pt x="298986" y="96397"/>
                </a:lnTo>
                <a:lnTo>
                  <a:pt x="342568" y="77051"/>
                </a:lnTo>
                <a:lnTo>
                  <a:pt x="388451" y="59670"/>
                </a:lnTo>
                <a:lnTo>
                  <a:pt x="436505" y="44337"/>
                </a:lnTo>
                <a:lnTo>
                  <a:pt x="486604" y="31135"/>
                </a:lnTo>
                <a:lnTo>
                  <a:pt x="538618" y="20148"/>
                </a:lnTo>
                <a:lnTo>
                  <a:pt x="592420" y="11457"/>
                </a:lnTo>
                <a:lnTo>
                  <a:pt x="647881" y="5147"/>
                </a:lnTo>
                <a:lnTo>
                  <a:pt x="704873" y="1300"/>
                </a:lnTo>
                <a:lnTo>
                  <a:pt x="76326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/>
          <p:nvPr/>
        </p:nvSpPr>
        <p:spPr>
          <a:xfrm>
            <a:off x="5907721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/>
          <p:nvPr/>
        </p:nvSpPr>
        <p:spPr>
          <a:xfrm>
            <a:off x="7432991" y="6160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 txBox="1"/>
          <p:nvPr/>
        </p:nvSpPr>
        <p:spPr>
          <a:xfrm>
            <a:off x="6112192" y="5396230"/>
            <a:ext cx="184975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390015" algn="l"/>
                <a:tab pos="1836420" algn="l"/>
              </a:tabLst>
            </a:pPr>
            <a:r>
              <a:rPr spc="-5" dirty="0">
                <a:latin typeface="Arial"/>
                <a:cs typeface="Arial"/>
              </a:rPr>
              <a:t>Supervisor	</a:t>
            </a:r>
            <a:r>
              <a:rPr u="sng" spc="-5" dirty="0"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  <a:p>
            <a:pPr marL="146050"/>
            <a:r>
              <a:rPr spc="-5" dirty="0">
                <a:latin typeface="Arial"/>
                <a:cs typeface="Arial"/>
              </a:rPr>
              <a:t>Process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2"/>
          <p:cNvSpPr/>
          <p:nvPr/>
        </p:nvSpPr>
        <p:spPr>
          <a:xfrm>
            <a:off x="5755321" y="2448560"/>
            <a:ext cx="1524000" cy="980440"/>
          </a:xfrm>
          <a:custGeom>
            <a:avLst/>
            <a:gdLst/>
            <a:ahLst/>
            <a:cxnLst/>
            <a:rect l="l" t="t" r="r" b="b"/>
            <a:pathLst>
              <a:path w="1524000" h="980439">
                <a:moveTo>
                  <a:pt x="762000" y="0"/>
                </a:moveTo>
                <a:lnTo>
                  <a:pt x="820230" y="1300"/>
                </a:lnTo>
                <a:lnTo>
                  <a:pt x="877072" y="5148"/>
                </a:lnTo>
                <a:lnTo>
                  <a:pt x="932398" y="11461"/>
                </a:lnTo>
                <a:lnTo>
                  <a:pt x="986077" y="20155"/>
                </a:lnTo>
                <a:lnTo>
                  <a:pt x="1037981" y="31150"/>
                </a:lnTo>
                <a:lnTo>
                  <a:pt x="1087982" y="44363"/>
                </a:lnTo>
                <a:lnTo>
                  <a:pt x="1135951" y="59711"/>
                </a:lnTo>
                <a:lnTo>
                  <a:pt x="1181758" y="77112"/>
                </a:lnTo>
                <a:lnTo>
                  <a:pt x="1225275" y="96484"/>
                </a:lnTo>
                <a:lnTo>
                  <a:pt x="1266374" y="117744"/>
                </a:lnTo>
                <a:lnTo>
                  <a:pt x="1304925" y="140811"/>
                </a:lnTo>
                <a:lnTo>
                  <a:pt x="1340799" y="165601"/>
                </a:lnTo>
                <a:lnTo>
                  <a:pt x="1373868" y="192034"/>
                </a:lnTo>
                <a:lnTo>
                  <a:pt x="1404003" y="220025"/>
                </a:lnTo>
                <a:lnTo>
                  <a:pt x="1431075" y="249494"/>
                </a:lnTo>
                <a:lnTo>
                  <a:pt x="1454956" y="280357"/>
                </a:lnTo>
                <a:lnTo>
                  <a:pt x="1475516" y="312533"/>
                </a:lnTo>
                <a:lnTo>
                  <a:pt x="1506159" y="380493"/>
                </a:lnTo>
                <a:lnTo>
                  <a:pt x="1521974" y="452716"/>
                </a:lnTo>
                <a:lnTo>
                  <a:pt x="1524000" y="490219"/>
                </a:lnTo>
                <a:lnTo>
                  <a:pt x="1521974" y="527565"/>
                </a:lnTo>
                <a:lnTo>
                  <a:pt x="1506159" y="599558"/>
                </a:lnTo>
                <a:lnTo>
                  <a:pt x="1475516" y="667389"/>
                </a:lnTo>
                <a:lnTo>
                  <a:pt x="1454956" y="699532"/>
                </a:lnTo>
                <a:lnTo>
                  <a:pt x="1431075" y="730381"/>
                </a:lnTo>
                <a:lnTo>
                  <a:pt x="1404003" y="759853"/>
                </a:lnTo>
                <a:lnTo>
                  <a:pt x="1373868" y="787861"/>
                </a:lnTo>
                <a:lnTo>
                  <a:pt x="1340799" y="814322"/>
                </a:lnTo>
                <a:lnTo>
                  <a:pt x="1304925" y="839152"/>
                </a:lnTo>
                <a:lnTo>
                  <a:pt x="1266374" y="862266"/>
                </a:lnTo>
                <a:lnTo>
                  <a:pt x="1225275" y="883579"/>
                </a:lnTo>
                <a:lnTo>
                  <a:pt x="1181758" y="903007"/>
                </a:lnTo>
                <a:lnTo>
                  <a:pt x="1135951" y="920465"/>
                </a:lnTo>
                <a:lnTo>
                  <a:pt x="1087982" y="935870"/>
                </a:lnTo>
                <a:lnTo>
                  <a:pt x="1037981" y="949137"/>
                </a:lnTo>
                <a:lnTo>
                  <a:pt x="986077" y="960181"/>
                </a:lnTo>
                <a:lnTo>
                  <a:pt x="932398" y="968917"/>
                </a:lnTo>
                <a:lnTo>
                  <a:pt x="877072" y="975262"/>
                </a:lnTo>
                <a:lnTo>
                  <a:pt x="820230" y="979131"/>
                </a:lnTo>
                <a:lnTo>
                  <a:pt x="762000" y="980439"/>
                </a:lnTo>
                <a:lnTo>
                  <a:pt x="703769" y="979131"/>
                </a:lnTo>
                <a:lnTo>
                  <a:pt x="646927" y="975262"/>
                </a:lnTo>
                <a:lnTo>
                  <a:pt x="591601" y="968917"/>
                </a:lnTo>
                <a:lnTo>
                  <a:pt x="537922" y="960181"/>
                </a:lnTo>
                <a:lnTo>
                  <a:pt x="486018" y="949137"/>
                </a:lnTo>
                <a:lnTo>
                  <a:pt x="436017" y="935870"/>
                </a:lnTo>
                <a:lnTo>
                  <a:pt x="388048" y="920465"/>
                </a:lnTo>
                <a:lnTo>
                  <a:pt x="342241" y="903007"/>
                </a:lnTo>
                <a:lnTo>
                  <a:pt x="298724" y="883579"/>
                </a:lnTo>
                <a:lnTo>
                  <a:pt x="257625" y="862266"/>
                </a:lnTo>
                <a:lnTo>
                  <a:pt x="219075" y="839152"/>
                </a:lnTo>
                <a:lnTo>
                  <a:pt x="183200" y="814322"/>
                </a:lnTo>
                <a:lnTo>
                  <a:pt x="150131" y="787861"/>
                </a:lnTo>
                <a:lnTo>
                  <a:pt x="119996" y="759853"/>
                </a:lnTo>
                <a:lnTo>
                  <a:pt x="92924" y="730381"/>
                </a:lnTo>
                <a:lnTo>
                  <a:pt x="69043" y="699532"/>
                </a:lnTo>
                <a:lnTo>
                  <a:pt x="48483" y="667389"/>
                </a:lnTo>
                <a:lnTo>
                  <a:pt x="17840" y="599558"/>
                </a:lnTo>
                <a:lnTo>
                  <a:pt x="2025" y="527565"/>
                </a:lnTo>
                <a:lnTo>
                  <a:pt x="0" y="490219"/>
                </a:lnTo>
                <a:lnTo>
                  <a:pt x="2025" y="452716"/>
                </a:lnTo>
                <a:lnTo>
                  <a:pt x="17840" y="380493"/>
                </a:lnTo>
                <a:lnTo>
                  <a:pt x="48483" y="312533"/>
                </a:lnTo>
                <a:lnTo>
                  <a:pt x="69043" y="280357"/>
                </a:lnTo>
                <a:lnTo>
                  <a:pt x="92924" y="249494"/>
                </a:lnTo>
                <a:lnTo>
                  <a:pt x="119996" y="220025"/>
                </a:lnTo>
                <a:lnTo>
                  <a:pt x="150131" y="192034"/>
                </a:lnTo>
                <a:lnTo>
                  <a:pt x="183200" y="165601"/>
                </a:lnTo>
                <a:lnTo>
                  <a:pt x="219075" y="140811"/>
                </a:lnTo>
                <a:lnTo>
                  <a:pt x="257625" y="117744"/>
                </a:lnTo>
                <a:lnTo>
                  <a:pt x="298724" y="96484"/>
                </a:lnTo>
                <a:lnTo>
                  <a:pt x="342241" y="77112"/>
                </a:lnTo>
                <a:lnTo>
                  <a:pt x="388048" y="59711"/>
                </a:lnTo>
                <a:lnTo>
                  <a:pt x="436017" y="44363"/>
                </a:lnTo>
                <a:lnTo>
                  <a:pt x="486018" y="31150"/>
                </a:lnTo>
                <a:lnTo>
                  <a:pt x="537922" y="20155"/>
                </a:lnTo>
                <a:lnTo>
                  <a:pt x="591601" y="11461"/>
                </a:lnTo>
                <a:lnTo>
                  <a:pt x="646927" y="5148"/>
                </a:lnTo>
                <a:lnTo>
                  <a:pt x="703769" y="1300"/>
                </a:lnTo>
                <a:lnTo>
                  <a:pt x="7620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5755321" y="2448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7279321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/>
          <p:cNvSpPr txBox="1"/>
          <p:nvPr/>
        </p:nvSpPr>
        <p:spPr>
          <a:xfrm>
            <a:off x="6093142" y="2664460"/>
            <a:ext cx="209740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>
              <a:tabLst>
                <a:tab pos="1256665" algn="l"/>
                <a:tab pos="2084070" algn="l"/>
              </a:tabLst>
            </a:pPr>
            <a:r>
              <a:rPr spc="-5" dirty="0">
                <a:latin typeface="Arial"/>
                <a:cs typeface="Arial"/>
              </a:rPr>
              <a:t>User	</a:t>
            </a:r>
            <a:r>
              <a:rPr u="sng" spc="-5" dirty="0"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Arial"/>
                <a:cs typeface="Arial"/>
              </a:rPr>
              <a:t>Process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6"/>
          <p:cNvSpPr/>
          <p:nvPr/>
        </p:nvSpPr>
        <p:spPr>
          <a:xfrm>
            <a:off x="7279321" y="2933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/>
          <p:cNvSpPr/>
          <p:nvPr/>
        </p:nvSpPr>
        <p:spPr>
          <a:xfrm>
            <a:off x="8118792" y="2933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/>
          <p:cNvSpPr/>
          <p:nvPr/>
        </p:nvSpPr>
        <p:spPr>
          <a:xfrm>
            <a:off x="7432991" y="5600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30" y="0"/>
                </a:moveTo>
                <a:lnTo>
                  <a:pt x="0" y="38100"/>
                </a:lnTo>
                <a:lnTo>
                  <a:pt x="74930" y="76200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/>
          <p:cNvSpPr/>
          <p:nvPr/>
        </p:nvSpPr>
        <p:spPr>
          <a:xfrm>
            <a:off x="7890191" y="5600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3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416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vs. Kernel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the two modes in which a program executes</a:t>
            </a:r>
          </a:p>
          <a:p>
            <a:r>
              <a:rPr lang="en-US" dirty="0"/>
              <a:t>Hardware contains a mode-bit, e.g. 0 means kernel mode, 1 means user mode</a:t>
            </a:r>
          </a:p>
          <a:p>
            <a:r>
              <a:rPr lang="en-US" dirty="0"/>
              <a:t>User mode</a:t>
            </a:r>
          </a:p>
          <a:p>
            <a:pPr lvl="1"/>
            <a:r>
              <a:rPr lang="en-US" dirty="0"/>
              <a:t>CPU </a:t>
            </a:r>
            <a:r>
              <a:rPr lang="en-US" b="1" dirty="0"/>
              <a:t>restricted</a:t>
            </a:r>
            <a:r>
              <a:rPr lang="en-US" dirty="0"/>
              <a:t> to unprivileged instructions and a specified area of memory</a:t>
            </a:r>
          </a:p>
          <a:p>
            <a:pPr lvl="1"/>
            <a:r>
              <a:rPr lang="en-US" dirty="0"/>
              <a:t>Less privileged</a:t>
            </a:r>
          </a:p>
          <a:p>
            <a:pPr lvl="1"/>
            <a:r>
              <a:rPr lang="en-US" dirty="0"/>
              <a:t>Exception will crash single process</a:t>
            </a:r>
          </a:p>
          <a:p>
            <a:r>
              <a:rPr lang="en-US" dirty="0"/>
              <a:t>Kernel mode</a:t>
            </a:r>
          </a:p>
          <a:p>
            <a:pPr lvl="1"/>
            <a:r>
              <a:rPr lang="en-US" dirty="0"/>
              <a:t>CPU is </a:t>
            </a:r>
            <a:r>
              <a:rPr lang="en-US" b="1" dirty="0"/>
              <a:t>unrestricted</a:t>
            </a:r>
            <a:r>
              <a:rPr lang="en-US" dirty="0"/>
              <a:t>, can use all instructions, access all areas of memory and take over the CPU anytime</a:t>
            </a:r>
          </a:p>
          <a:p>
            <a:pPr lvl="1"/>
            <a:r>
              <a:rPr lang="en-US" dirty="0"/>
              <a:t>High privilege</a:t>
            </a:r>
          </a:p>
          <a:p>
            <a:pPr lvl="1"/>
            <a:r>
              <a:rPr lang="en-US" dirty="0"/>
              <a:t>Exception will crash the entire 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6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space v/s Kernel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space - where normal user processes run</a:t>
            </a:r>
          </a:p>
          <a:p>
            <a:pPr lvl="1"/>
            <a:r>
              <a:rPr lang="en-US" dirty="0"/>
              <a:t>limited access to system resources: memory, I/O, CPU</a:t>
            </a:r>
          </a:p>
          <a:p>
            <a:pPr marL="279082" lvl="1" indent="0">
              <a:buNone/>
            </a:pPr>
            <a:endParaRPr lang="en-US" dirty="0"/>
          </a:p>
          <a:p>
            <a:r>
              <a:rPr lang="en-US" dirty="0"/>
              <a:t>Kernel space </a:t>
            </a:r>
          </a:p>
          <a:p>
            <a:pPr lvl="1"/>
            <a:r>
              <a:rPr lang="en-US" dirty="0"/>
              <a:t>stores the code of the kernel, which manages processes</a:t>
            </a:r>
          </a:p>
          <a:p>
            <a:pPr lvl="1"/>
            <a:r>
              <a:rPr lang="en-US" dirty="0"/>
              <a:t>prevent processes messing with each other and the machine</a:t>
            </a:r>
          </a:p>
          <a:p>
            <a:pPr lvl="1"/>
            <a:r>
              <a:rPr lang="en-US" dirty="0"/>
              <a:t>only the kernel code is trusted</a:t>
            </a:r>
          </a:p>
        </p:txBody>
      </p:sp>
    </p:spTree>
    <p:extLst>
      <p:ext uri="{BB962C8B-B14F-4D97-AF65-F5344CB8AC3E}">
        <p14:creationId xmlns:p14="http://schemas.microsoft.com/office/powerpoint/2010/main" val="23694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7082" y="2441577"/>
            <a:ext cx="106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Arial"/>
                <a:cs typeface="Arial"/>
              </a:rPr>
              <a:t>•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082" y="3091816"/>
            <a:ext cx="106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Arial"/>
                <a:cs typeface="Arial"/>
              </a:rPr>
              <a:t>•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982" y="2454276"/>
            <a:ext cx="3493135" cy="92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pc="-5" dirty="0">
                <a:latin typeface="Arial"/>
                <a:cs typeface="Arial"/>
              </a:rPr>
              <a:t>Core of </a:t>
            </a:r>
            <a:r>
              <a:rPr dirty="0">
                <a:latin typeface="Arial"/>
                <a:cs typeface="Arial"/>
              </a:rPr>
              <a:t>OS software </a:t>
            </a:r>
            <a:r>
              <a:rPr b="1" spc="-5" dirty="0">
                <a:latin typeface="Arial"/>
                <a:cs typeface="Arial"/>
              </a:rPr>
              <a:t>executing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in  </a:t>
            </a:r>
            <a:r>
              <a:rPr b="1" spc="-5" dirty="0">
                <a:latin typeface="Arial"/>
                <a:cs typeface="Arial"/>
              </a:rPr>
              <a:t>supervisor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state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800"/>
              </a:spcBef>
            </a:pPr>
            <a:r>
              <a:rPr b="1" spc="-5" dirty="0">
                <a:latin typeface="Arial"/>
                <a:cs typeface="Arial"/>
              </a:rPr>
              <a:t>Trusted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software: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4282" y="345503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Arial"/>
                <a:cs typeface="Arial"/>
              </a:rPr>
              <a:t>–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14282" y="409257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Arial"/>
                <a:cs typeface="Arial"/>
              </a:rPr>
              <a:t>–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00031" y="3467736"/>
            <a:ext cx="3056890" cy="201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320"/>
            <a:r>
              <a:rPr spc="-10" dirty="0">
                <a:latin typeface="Arial"/>
                <a:cs typeface="Arial"/>
              </a:rPr>
              <a:t>Manages </a:t>
            </a:r>
            <a:r>
              <a:rPr spc="-5" dirty="0">
                <a:latin typeface="Arial"/>
                <a:cs typeface="Arial"/>
              </a:rPr>
              <a:t>hardware resources  (CPU, Memory and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I/O)</a:t>
            </a:r>
          </a:p>
          <a:p>
            <a:pPr marL="12700" marR="5080">
              <a:spcBef>
                <a:spcPts val="690"/>
              </a:spcBef>
            </a:pPr>
            <a:r>
              <a:rPr spc="-10" dirty="0">
                <a:latin typeface="Arial"/>
                <a:cs typeface="Arial"/>
              </a:rPr>
              <a:t>Implements </a:t>
            </a:r>
            <a:r>
              <a:rPr spc="-5" dirty="0">
                <a:latin typeface="Arial"/>
                <a:cs typeface="Arial"/>
              </a:rPr>
              <a:t>protection  mechanisms that could not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be  </a:t>
            </a:r>
            <a:r>
              <a:rPr spc="-10" dirty="0">
                <a:latin typeface="Arial"/>
                <a:cs typeface="Arial"/>
              </a:rPr>
              <a:t>changed through </a:t>
            </a:r>
            <a:r>
              <a:rPr spc="-5" dirty="0">
                <a:latin typeface="Arial"/>
                <a:cs typeface="Arial"/>
              </a:rPr>
              <a:t>actions </a:t>
            </a:r>
            <a:r>
              <a:rPr spc="-10" dirty="0">
                <a:latin typeface="Arial"/>
                <a:cs typeface="Arial"/>
              </a:rPr>
              <a:t>of  untrusted </a:t>
            </a:r>
            <a:r>
              <a:rPr spc="-5" dirty="0">
                <a:latin typeface="Arial"/>
                <a:cs typeface="Arial"/>
              </a:rPr>
              <a:t>software in </a:t>
            </a:r>
            <a:r>
              <a:rPr spc="-10" dirty="0">
                <a:latin typeface="Arial"/>
                <a:cs typeface="Arial"/>
              </a:rPr>
              <a:t>user  space</a:t>
            </a:r>
            <a:endParaRPr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96012" y="2506979"/>
            <a:ext cx="4015740" cy="2712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34922" y="5396230"/>
            <a:ext cx="140271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-5" dirty="0">
                <a:latin typeface="Arial"/>
                <a:cs typeface="Arial"/>
              </a:rPr>
              <a:t>Image </a:t>
            </a:r>
            <a:r>
              <a:rPr sz="900" dirty="0">
                <a:latin typeface="Arial"/>
                <a:cs typeface="Arial"/>
              </a:rPr>
              <a:t>by: Tim Jones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(IBM)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32012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Which Code is Trusted?</a:t>
            </a:r>
          </a:p>
          <a:p>
            <a:r>
              <a:rPr lang="en-US" sz="3500" dirty="0"/>
              <a:t>=&gt; The Kernel </a:t>
            </a:r>
            <a:r>
              <a:rPr lang="en-US" sz="3500" i="1" dirty="0"/>
              <a:t>ONLY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68567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User Processes?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executes privileged operations on behalf of untrusted user processes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15" y="2841109"/>
            <a:ext cx="4352395" cy="34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892" y="1916832"/>
            <a:ext cx="8338122" cy="4525963"/>
          </a:xfrm>
        </p:spPr>
        <p:txBody>
          <a:bodyPr>
            <a:normAutofit/>
          </a:bodyPr>
          <a:lstStyle/>
          <a:p>
            <a:r>
              <a:rPr lang="en-US" dirty="0"/>
              <a:t>Special type of function that:</a:t>
            </a:r>
          </a:p>
          <a:p>
            <a:pPr lvl="1"/>
            <a:r>
              <a:rPr lang="en-US" dirty="0"/>
              <a:t>Provide interface between user programs and OS</a:t>
            </a:r>
          </a:p>
          <a:p>
            <a:pPr lvl="1"/>
            <a:r>
              <a:rPr lang="en-US" dirty="0"/>
              <a:t>Used by user-level processes to request a service from the kernel</a:t>
            </a:r>
          </a:p>
          <a:p>
            <a:pPr lvl="1"/>
            <a:r>
              <a:rPr lang="en-US" dirty="0"/>
              <a:t>Changes the CPU’s mode from user mode to kernel mode to enable more capabilities</a:t>
            </a:r>
          </a:p>
          <a:p>
            <a:pPr lvl="1"/>
            <a:r>
              <a:rPr lang="en-US" dirty="0"/>
              <a:t>Is part of the kernel of the OS</a:t>
            </a:r>
          </a:p>
          <a:p>
            <a:pPr lvl="1"/>
            <a:r>
              <a:rPr lang="en-US" dirty="0"/>
              <a:t>Verifies that the user should be allowed to do the requested action and then does the action (kernel performs the operation on behalf of the user)</a:t>
            </a:r>
          </a:p>
          <a:p>
            <a:pPr lvl="1"/>
            <a:r>
              <a:rPr lang="en-US" dirty="0"/>
              <a:t>Is the </a:t>
            </a:r>
            <a:r>
              <a:rPr lang="en-US" b="1" i="1" dirty="0"/>
              <a:t>only way </a:t>
            </a:r>
            <a:r>
              <a:rPr lang="en-US" dirty="0"/>
              <a:t>a user program can perform privileged operations</a:t>
            </a:r>
          </a:p>
        </p:txBody>
      </p:sp>
    </p:spTree>
    <p:extLst>
      <p:ext uri="{BB962C8B-B14F-4D97-AF65-F5344CB8AC3E}">
        <p14:creationId xmlns:p14="http://schemas.microsoft.com/office/powerpoint/2010/main" val="9898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57499802"/>
              </p:ext>
            </p:extLst>
          </p:nvPr>
        </p:nvGraphicFramePr>
        <p:xfrm>
          <a:off x="1845940" y="1052736"/>
          <a:ext cx="784887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8542684" y="2492896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1188" y="2323909"/>
            <a:ext cx="149579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/>
              <a:t>System Call</a:t>
            </a:r>
          </a:p>
        </p:txBody>
      </p:sp>
    </p:spTree>
    <p:extLst>
      <p:ext uri="{BB962C8B-B14F-4D97-AF65-F5344CB8AC3E}">
        <p14:creationId xmlns:p14="http://schemas.microsoft.com/office/powerpoint/2010/main" val="392896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</TotalTime>
  <Words>1447</Words>
  <Application>Microsoft Office PowerPoint</Application>
  <PresentationFormat>Custom</PresentationFormat>
  <Paragraphs>223</Paragraphs>
  <Slides>26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Courier New</vt:lpstr>
      <vt:lpstr>Times New Roman</vt:lpstr>
      <vt:lpstr>Office Theme</vt:lpstr>
      <vt:lpstr>PowerPoint Presentation</vt:lpstr>
      <vt:lpstr>Kernel</vt:lpstr>
      <vt:lpstr>Modes</vt:lpstr>
      <vt:lpstr>User Mode vs. Kernel Mode</vt:lpstr>
      <vt:lpstr>User space v/s Kernel Space</vt:lpstr>
      <vt:lpstr>PowerPoint Presentation</vt:lpstr>
      <vt:lpstr>What About User Processes?</vt:lpstr>
      <vt:lpstr>System Calls</vt:lpstr>
      <vt:lpstr>PowerPoint Presentation</vt:lpstr>
      <vt:lpstr>System Calls</vt:lpstr>
      <vt:lpstr>System Call Overhead</vt:lpstr>
      <vt:lpstr>What actually happens?</vt:lpstr>
      <vt:lpstr>Making a System Call</vt:lpstr>
      <vt:lpstr>Making a System Call</vt:lpstr>
      <vt:lpstr>Types of System Calls</vt:lpstr>
      <vt:lpstr>Types of System Calls</vt:lpstr>
      <vt:lpstr>PowerPoint Presentation</vt:lpstr>
      <vt:lpstr>Executing a System Call</vt:lpstr>
      <vt:lpstr>Interrupt handler</vt:lpstr>
      <vt:lpstr>What if there were no System Calls?</vt:lpstr>
      <vt:lpstr>Example System Calls</vt:lpstr>
      <vt:lpstr>Example System Calls</vt:lpstr>
      <vt:lpstr>Library Functions</vt:lpstr>
      <vt:lpstr>So What’s the Point?</vt:lpstr>
      <vt:lpstr>Unbuffered vs. Buffered I/O</vt:lpstr>
      <vt:lpstr>Case Study: Why fopen Is Better Than open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Software Construction Laboratory  Lab 5: Sneha Shankar Week 6; Lecture 1 </dc:title>
  <dc:creator>Sneha</dc:creator>
  <cp:lastModifiedBy>Gajan Nagaraj</cp:lastModifiedBy>
  <cp:revision>69</cp:revision>
  <dcterms:created xsi:type="dcterms:W3CDTF">2018-02-13T04:52:29Z</dcterms:created>
  <dcterms:modified xsi:type="dcterms:W3CDTF">2018-12-09T02:52:56Z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