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7" r:id="rId2"/>
    <p:sldId id="293" r:id="rId3"/>
    <p:sldId id="258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8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lAuS6jsDg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Q5aK5wLCQ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resources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dirty="0"/>
              <a:t>CPU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It is an active resource 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Can be used by only one runtime entity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Can be multiplexed in time (time sharing)</a:t>
            </a:r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Therefore, scheduling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dirty="0"/>
              <a:t>Memory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Passive resource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Can be shared among multiple runtime entities</a:t>
            </a:r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dirty="0"/>
              <a:t>Can be multiplexed in space (allocated)</a:t>
            </a:r>
            <a:endParaRPr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thread?</a:t>
            </a: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 of instructions, path of execution within a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smallest unit of processing scheduled by 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consists of at least one thread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can be run on: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uniprocessor (time-sharing)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switches between different threads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is an illusion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multiprocessor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processors or cores run the threads at the same time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parallelism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vs Threads</a:t>
            </a: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Different processes see separate address spaces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good for protection, bad for sharing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All threads in the same process share the same memory (except stack)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good for sharing, bad for protection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each thread can access the data of other thread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  <a:endParaRPr dirty="0"/>
          </a:p>
        </p:txBody>
      </p:sp>
      <p:pic>
        <p:nvPicPr>
          <p:cNvPr id="157" name="Shape 1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5096586" cy="266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3962400"/>
            <a:ext cx="5039429" cy="25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6021501" y="1933853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81000" y="4800600"/>
            <a:ext cx="2743199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024914" y="1933852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</a:t>
            </a:r>
            <a:r>
              <a:rPr lang="en-US" dirty="0"/>
              <a:t>vs</a:t>
            </a: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Multitasking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87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</a:t>
            </a:r>
            <a:r>
              <a:rPr lang="en-US" sz="2220" dirty="0"/>
              <a:t>inter process communication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0" y="3733800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Single-Threaded Program </a:t>
            </a:r>
            <a:endParaRPr dirty="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48000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1447800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  <a:endParaRPr dirty="0"/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24200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09807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Multithreading memory layout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70019"/>
            <a:ext cx="8135347" cy="52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  <a:endParaRPr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52731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</a:pPr>
            <a:r>
              <a:rPr lang="en-US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  <a:endParaRPr dirty="0"/>
          </a:p>
          <a:p>
            <a:pPr marL="742950" marR="0" lvl="1" indent="-28574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  <a:endParaRPr dirty="0"/>
          </a:p>
          <a:p>
            <a:pPr marL="742950" marR="0" lvl="1" indent="-28574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  <a:endParaRPr dirty="0"/>
          </a:p>
          <a:p>
            <a:pPr marL="742950" marR="0" lvl="1" indent="-28574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None/>
            </a:pPr>
            <a:endParaRPr sz="333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Process/thread synchronization</a:t>
            </a:r>
            <a:endParaRPr dirty="0"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Because threads share the same resources, we need synchronization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To prevent inconsistency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91903-39DC-4B9E-8155-F22AEFBE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318E-FE72-413C-BDE4-3BBFA523E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Finite amount of RAM -&gt; memory can run out </a:t>
            </a:r>
          </a:p>
          <a:p>
            <a:r>
              <a:rPr lang="en-US" dirty="0"/>
              <a:t>Virtual memory is a memory management technique </a:t>
            </a:r>
          </a:p>
          <a:p>
            <a:r>
              <a:rPr lang="en-US" dirty="0"/>
              <a:t>"creates the illusion to users of a very large memory”</a:t>
            </a:r>
          </a:p>
          <a:p>
            <a:r>
              <a:rPr lang="en-US" dirty="0"/>
              <a:t>Virtual memory can help load multiple programs without having to purchase more RAM</a:t>
            </a:r>
          </a:p>
        </p:txBody>
      </p:sp>
    </p:spTree>
    <p:extLst>
      <p:ext uri="{BB962C8B-B14F-4D97-AF65-F5344CB8AC3E}">
        <p14:creationId xmlns:p14="http://schemas.microsoft.com/office/powerpoint/2010/main" val="249256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  <a:endParaRPr dirty="0"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 = 0;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4264898" y="1971385"/>
            <a:ext cx="0" cy="367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216" name="Shape 216"/>
          <p:cNvSpPr txBox="1"/>
          <p:nvPr/>
        </p:nvSpPr>
        <p:spPr>
          <a:xfrm rot="-5400000">
            <a:off x="3540391" y="3634868"/>
            <a:ext cx="9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104267" y="2088107"/>
            <a:ext cx="450600" cy="385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945235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4500257" y="2438399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4468598" y="3048000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429703" y="2056280"/>
            <a:ext cx="450600" cy="388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6350185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5825694" y="3577698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7895985" y="2056280"/>
            <a:ext cx="450600" cy="388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7693828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7377560" y="4079932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5838757" y="5156546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10389" y="5481053"/>
            <a:ext cx="50292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7377560" y="4633680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a=10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F(){</a:t>
            </a:r>
            <a:endParaRPr sz="24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read(a);</a:t>
            </a:r>
            <a:endParaRPr sz="24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a = a+1;</a:t>
            </a:r>
            <a:endParaRPr sz="24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write(a);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}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#1: T1 should first execute F and then T2. 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Ans = 12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#2: T1 -&gt; reads a=10, context switch to T2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T2 -&gt; reads a=10, adds 1 to a -&gt; 11, switch to T1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T1 -&gt; (has already read 10) a=11 </a:t>
            </a:r>
            <a:endParaRPr sz="24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Ans = 11</a:t>
            </a: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deal with it?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Critical section (shared memory access, guard it to prevent  race condition)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3148553"/>
            <a:ext cx="6575981" cy="354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Mutex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Mutex is an object which allows only one thread into a critical section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Mutex is owned by a thread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It forces other threads which attempt to gain access to that section, to wait until the first thread has exited from the section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Each resource has a mutex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l="5060" b="20318"/>
          <a:stretch/>
        </p:blipFill>
        <p:spPr>
          <a:xfrm>
            <a:off x="366525" y="1343100"/>
            <a:ext cx="8548875" cy="30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r="1312" b="12899"/>
          <a:stretch/>
        </p:blipFill>
        <p:spPr>
          <a:xfrm>
            <a:off x="57250" y="1637500"/>
            <a:ext cx="9029500" cy="32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l="2820" r="924" b="11964"/>
          <a:stretch/>
        </p:blipFill>
        <p:spPr>
          <a:xfrm>
            <a:off x="100625" y="533400"/>
            <a:ext cx="8957550" cy="4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 descr="This video is part of the Udacity course &quot;GT - Refresher - Advanced OS&quot;. Watch the full course at https://www.udacity.com/course/ud098" title="Mutex Lock">
            <a:hlinkClick r:id="rId3"/>
          </p:cNvPr>
          <p:cNvSpPr/>
          <p:nvPr/>
        </p:nvSpPr>
        <p:spPr>
          <a:xfrm>
            <a:off x="0" y="38100"/>
            <a:ext cx="9144000" cy="6858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Semaphores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dirty="0"/>
              <a:t>A semaphore is a value in a designated place in the OS (or kernel) storage that each process can check and then change</a:t>
            </a:r>
            <a:endParaRPr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 dirty="0"/>
              <a:t>signaling mechanism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restricts/allows the number of simultaneous threads of a shared resource </a:t>
            </a:r>
            <a:r>
              <a:rPr lang="en-US" sz="2400" dirty="0" err="1"/>
              <a:t>upto</a:t>
            </a:r>
            <a:r>
              <a:rPr lang="en-US" sz="2400" dirty="0"/>
              <a:t> a maximum number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threads can request access to a resource (decrements the semaphore)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threads signal that the have finished using the resource (increments the semaphore) </a:t>
            </a:r>
            <a:endParaRPr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15782"/>
          <a:stretch/>
        </p:blipFill>
        <p:spPr>
          <a:xfrm>
            <a:off x="0" y="2133600"/>
            <a:ext cx="9144001" cy="24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virtual memory">
            <a:extLst>
              <a:ext uri="{FF2B5EF4-FFF2-40B4-BE49-F238E27FC236}">
                <a16:creationId xmlns:a16="http://schemas.microsoft.com/office/drawing/2014/main" id="{66DB5D35-4147-433C-BCAE-BD2647A9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" y="2026763"/>
            <a:ext cx="9289429" cy="23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8374"/>
          <a:stretch/>
        </p:blipFill>
        <p:spPr>
          <a:xfrm>
            <a:off x="0" y="1981200"/>
            <a:ext cx="9144000" cy="2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12510"/>
          <a:stretch/>
        </p:blipFill>
        <p:spPr>
          <a:xfrm>
            <a:off x="0" y="1752600"/>
            <a:ext cx="9144000" cy="29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7715"/>
          <a:stretch/>
        </p:blipFill>
        <p:spPr>
          <a:xfrm>
            <a:off x="0" y="1073025"/>
            <a:ext cx="9144000" cy="43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 descr="Like and Subscribe! :P   Microsoft Powerpoint x Filmora Photos/Icons and Audio used in the video is not mine! Thanks!" title="SEMAPHORES | Operating System (Simplified)">
            <a:hlinkClick r:id="rId3"/>
          </p:cNvPr>
          <p:cNvSpPr/>
          <p:nvPr/>
        </p:nvSpPr>
        <p:spPr>
          <a:xfrm>
            <a:off x="0" y="0"/>
            <a:ext cx="9144000" cy="67180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Semaphores v/s mutex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Semaphore allows multiple program threads to access the finite instance of resources. 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On the other hand, Mutex allows multiple program threads to access a single shared resource but one at a time.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tr -cs 'A-Za-z' '[\n*]' | sort -u | comm -23 – words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 (tr)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(sort)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3 (comm)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its own address space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processes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communicate?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Pipes/System Calls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all of the process's memory except for their stacks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Data sharing requires no extra work (no system calls,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pipes, etc.)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Threads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import the pthread library</a:t>
            </a:r>
            <a:endParaRPr/>
          </a:p>
          <a:p>
            <a:pPr marL="0" lvl="0" indent="45720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Example: #include&lt;pthread.h&gt;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Use -pthread while compiling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Represented by pthread_t (datatype)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dirty="0"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pthread_equal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pthread_self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pthread_exit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virtual memory">
            <a:extLst>
              <a:ext uri="{FF2B5EF4-FFF2-40B4-BE49-F238E27FC236}">
                <a16:creationId xmlns:a16="http://schemas.microsoft.com/office/drawing/2014/main" id="{E1375C88-C160-4DD8-A1BA-F4C0895E1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7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addressing</a:t>
            </a:r>
            <a:endParaRPr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89350"/>
            <a:ext cx="7671551" cy="55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multiple CPUs/cores to run multiple tasks simultaneously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81023"/>
            <a:ext cx="5249007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3962400"/>
            <a:ext cx="5096586" cy="2667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791200" y="2209800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Uniprocessing system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57200" y="5181600"/>
            <a:ext cx="2590800" cy="9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Parallelism…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Two different parallel architectures :</a:t>
            </a:r>
            <a:endParaRPr sz="2800" dirty="0"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sz="2800" dirty="0"/>
              <a:t>SIMD (Single Instruction Multiple Data)</a:t>
            </a:r>
            <a:endParaRPr sz="2800"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Performs single identical action simultaneously on multiple data pieces</a:t>
            </a:r>
            <a:endParaRPr sz="2400"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Ex. retrieving multiple files at the same time</a:t>
            </a:r>
            <a:endParaRPr sz="2400"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2800" dirty="0"/>
              <a:t>MIMD (Multiple Instruction Multiple Data)</a:t>
            </a:r>
            <a:endParaRPr sz="2800"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Performs multiple actions simultaneously</a:t>
            </a:r>
            <a:endParaRPr sz="2400"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Ex. addition, multiplication simultaneously </a:t>
            </a:r>
            <a:endParaRPr sz="2400" dirty="0"/>
          </a:p>
          <a:p>
            <a: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May/may not be synchronized</a:t>
            </a:r>
          </a:p>
          <a:p>
            <a: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400" dirty="0"/>
              <a:t>Complex architecture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SIMD vs MIMD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800" dirty="0"/>
              <a:t>SIMD used for problems which require a lot of computation with processors performing same operation in parallel</a:t>
            </a:r>
            <a:endParaRPr sz="2800" dirty="0"/>
          </a:p>
          <a:p>
            <a:pPr indent="-457200"/>
            <a:endParaRPr sz="2800" dirty="0"/>
          </a:p>
          <a:p>
            <a:pPr indent="-457200"/>
            <a:r>
              <a:rPr lang="en-US" sz="2800" dirty="0"/>
              <a:t>MIMD used for problems that break down into separate and independent parts with each part assigned to different processor simultaneously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1045</Words>
  <Application>Microsoft Office PowerPoint</Application>
  <PresentationFormat>On-screen Show (4:3)</PresentationFormat>
  <Paragraphs>190</Paragraphs>
  <Slides>38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Types of resources</vt:lpstr>
      <vt:lpstr>Virtual Memory?</vt:lpstr>
      <vt:lpstr>PowerPoint Presentation</vt:lpstr>
      <vt:lpstr>PowerPoint Presentation</vt:lpstr>
      <vt:lpstr>Virtual addressing</vt:lpstr>
      <vt:lpstr>Multiprocessing</vt:lpstr>
      <vt:lpstr>Parallelism</vt:lpstr>
      <vt:lpstr>Parallelism…</vt:lpstr>
      <vt:lpstr>SIMD vs MIMD</vt:lpstr>
      <vt:lpstr>What is a thread?</vt:lpstr>
      <vt:lpstr>Process vs Threads</vt:lpstr>
      <vt:lpstr>Multitasking vs. Multithreading</vt:lpstr>
      <vt:lpstr>Multithreading vs Multitasking</vt:lpstr>
      <vt:lpstr>PowerPoint Presentation</vt:lpstr>
      <vt:lpstr>Memory Layout: Single-Threaded Program </vt:lpstr>
      <vt:lpstr>Memory Layout: Multithreaded Program </vt:lpstr>
      <vt:lpstr>Multithreading memory layout</vt:lpstr>
      <vt:lpstr>Shared Memory</vt:lpstr>
      <vt:lpstr>Process/thread synchronization</vt:lpstr>
      <vt:lpstr>Race Condition</vt:lpstr>
      <vt:lpstr>Example</vt:lpstr>
      <vt:lpstr>How to deal with it?</vt:lpstr>
      <vt:lpstr>Mutex</vt:lpstr>
      <vt:lpstr>PowerPoint Presentation</vt:lpstr>
      <vt:lpstr>PowerPoint Presentation</vt:lpstr>
      <vt:lpstr>PowerPoint Presentation</vt:lpstr>
      <vt:lpstr>PowerPoint Presentation</vt:lpstr>
      <vt:lpstr>Semaphores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 v/s mutex</vt:lpstr>
      <vt:lpstr>Multitasking</vt:lpstr>
      <vt:lpstr>Multithreading</vt:lpstr>
      <vt:lpstr>POSIX Threads</vt:lpstr>
      <vt:lpstr>Basic pthread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7 Lecture 1 – Multithreading</dc:title>
  <dc:creator>aditi mithal</dc:creator>
  <cp:lastModifiedBy>Gajan Nagaraj</cp:lastModifiedBy>
  <cp:revision>8</cp:revision>
  <dcterms:created xsi:type="dcterms:W3CDTF">2018-11-13T03:25:50Z</dcterms:created>
  <dcterms:modified xsi:type="dcterms:W3CDTF">2018-12-09T21:40:47Z</dcterms:modified>
</cp:coreProperties>
</file>