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Format of address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format of the addresses (printed to the left) is specified with -A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It is d for decimal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 for octal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x for hexadecimal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n for none at all.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61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pthread Functions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5 basic pthread functions: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pthread_create: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new thread within a process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pthread_join: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waits for another thread to terminate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pthread_equal: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compares thread ids to see if they refer to the same thread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pthread_self: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id of the calling thread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rPr lang="en-US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pthread_exit: </a:t>
            </a: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 the currently running thread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2</a:t>
            </a:r>
            <a:endParaRPr b="1"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Create a C program to increment two variables x and y from 0 to 100 using two different threads. Print the new values once both threads have incremented. </a:t>
            </a:r>
            <a:endParaRPr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Hint: main = 1 thread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2 solution</a:t>
            </a:r>
            <a:endParaRPr b="1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1439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void *</a:t>
            </a:r>
            <a:r>
              <a:rPr lang="en-US" sz="1800" dirty="0" err="1"/>
              <a:t>inc</a:t>
            </a:r>
            <a:r>
              <a:rPr lang="en-US" sz="1800" dirty="0"/>
              <a:t>(void* x)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*x1= (</a:t>
            </a:r>
            <a:r>
              <a:rPr lang="en-US" sz="1800" dirty="0" err="1"/>
              <a:t>int</a:t>
            </a:r>
            <a:r>
              <a:rPr lang="en-US" sz="1800" dirty="0"/>
              <a:t> *)x;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while(++(*x1) &lt; 100);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printf</a:t>
            </a:r>
            <a:r>
              <a:rPr lang="en-US" sz="1800" dirty="0"/>
              <a:t>("x is incremented\n");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NULL;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}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int</a:t>
            </a:r>
            <a:r>
              <a:rPr lang="en-US" sz="1800" dirty="0"/>
              <a:t> x=0,y=0;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pthread_t</a:t>
            </a:r>
            <a:r>
              <a:rPr lang="en-US" sz="1800" dirty="0"/>
              <a:t> t1;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if(</a:t>
            </a:r>
            <a:r>
              <a:rPr lang="en-US" sz="1800" dirty="0" err="1"/>
              <a:t>pthread_create</a:t>
            </a:r>
            <a:r>
              <a:rPr lang="en-US" sz="1800" dirty="0"/>
              <a:t>(&amp;t1, NULL, </a:t>
            </a:r>
            <a:r>
              <a:rPr lang="en-US" sz="1800" dirty="0" err="1"/>
              <a:t>inc</a:t>
            </a:r>
            <a:r>
              <a:rPr lang="en-US" sz="1800" dirty="0"/>
              <a:t>, &amp;x)) {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/>
              <a:t>fprintf</a:t>
            </a:r>
            <a:r>
              <a:rPr lang="en-US" sz="1800" dirty="0"/>
              <a:t>(stderr, "Error creating thread\n");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return 1;</a:t>
            </a:r>
            <a:endParaRPr sz="1800" dirty="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sz="1800" dirty="0"/>
          </a:p>
        </p:txBody>
      </p:sp>
      <p:sp>
        <p:nvSpPr>
          <p:cNvPr id="153" name="Shape 153"/>
          <p:cNvSpPr txBox="1"/>
          <p:nvPr/>
        </p:nvSpPr>
        <p:spPr>
          <a:xfrm>
            <a:off x="4776100" y="1627025"/>
            <a:ext cx="4128900" cy="4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while(++y &lt; 100);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("y increment finished\n");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(t1, NULL)) 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(stderr, "Error joining thread\n");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2;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("joined\n");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</a:t>
            </a:r>
            <a:endParaRPr b="1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Evaluate the performance of multithreaded sort command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Add 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cs</a:t>
            </a:r>
            <a:r>
              <a:rPr lang="en-US" dirty="0"/>
              <a:t>/bin to PATH (export)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Generate 2^24 random single precision floating point numbers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/dev/</a:t>
            </a:r>
            <a:r>
              <a:rPr lang="en-US" dirty="0" err="1"/>
              <a:t>urandom</a:t>
            </a:r>
            <a:r>
              <a:rPr lang="en-US" dirty="0"/>
              <a:t> pseudo-random number generator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od -An -t </a:t>
            </a:r>
            <a:r>
              <a:rPr lang="en-US" dirty="0" err="1"/>
              <a:t>fF</a:t>
            </a:r>
            <a:r>
              <a:rPr lang="en-US" dirty="0"/>
              <a:t> -N size &lt; /dev/</a:t>
            </a:r>
            <a:r>
              <a:rPr lang="en-US" dirty="0" err="1"/>
              <a:t>urandom</a:t>
            </a:r>
            <a:r>
              <a:rPr lang="en-US" dirty="0"/>
              <a:t>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Find out about each of these options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6...</a:t>
            </a:r>
            <a:endParaRPr b="1"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od: writes contents of its input files to </a:t>
            </a:r>
            <a:r>
              <a:rPr lang="en-US" dirty="0" err="1"/>
              <a:t>stdout</a:t>
            </a:r>
            <a:r>
              <a:rPr lang="en-US" dirty="0"/>
              <a:t> in a user specified format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Options: 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-t </a:t>
            </a:r>
            <a:r>
              <a:rPr lang="en-US" dirty="0" err="1"/>
              <a:t>fF</a:t>
            </a:r>
            <a:r>
              <a:rPr lang="en-US" dirty="0"/>
              <a:t>: single precision floating point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-N count: Format no more than count bytes of input</a:t>
            </a:r>
            <a:endParaRPr dirty="0"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tr</a:t>
            </a:r>
            <a:r>
              <a:rPr lang="en-US" dirty="0"/>
              <a:t>: remove address, delete spaces, add newlines between each float instead of space</a:t>
            </a:r>
            <a:endParaRPr dirty="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generate random numbers | </a:t>
            </a:r>
            <a:r>
              <a:rPr lang="en-US" dirty="0" err="1"/>
              <a:t>tr</a:t>
            </a:r>
            <a:r>
              <a:rPr lang="en-US" dirty="0"/>
              <a:t> -s ____?____ &gt; </a:t>
            </a:r>
            <a:r>
              <a:rPr lang="en-US" dirty="0" err="1"/>
              <a:t>txt.file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Lab 6...</a:t>
            </a:r>
            <a:endParaRPr b="1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ct val="100000"/>
            </a:pPr>
            <a:r>
              <a:rPr lang="en-US" sz="2800" dirty="0"/>
              <a:t>use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sort -g</a:t>
            </a:r>
            <a:r>
              <a:rPr lang="en-US" sz="2800" dirty="0"/>
              <a:t> on the data you generated </a:t>
            </a:r>
          </a:p>
          <a:p>
            <a:pPr marL="342900" lvl="0" indent="-342900">
              <a:spcBef>
                <a:spcPts val="560"/>
              </a:spcBef>
              <a:buSzPct val="100000"/>
            </a:pPr>
            <a:r>
              <a:rPr lang="en-US" sz="2800" dirty="0"/>
              <a:t>Send output to /dev/null</a:t>
            </a:r>
          </a:p>
          <a:p>
            <a:pPr marL="342900" lvl="0" indent="-342900">
              <a:spcBef>
                <a:spcPts val="560"/>
              </a:spcBef>
              <a:buSzPct val="100000"/>
            </a:pPr>
            <a:r>
              <a:rPr lang="en-US" sz="2800" dirty="0"/>
              <a:t>Run 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--parallel</a:t>
            </a:r>
            <a:r>
              <a:rPr lang="en-US" sz="2800" dirty="0"/>
              <a:t> option and the </a:t>
            </a:r>
          </a:p>
          <a:p>
            <a:pPr marL="457200" lvl="1" indent="0">
              <a:buSzPct val="25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–g</a:t>
            </a:r>
            <a:r>
              <a:rPr lang="en-US" dirty="0"/>
              <a:t> option: compare by general numeric value</a:t>
            </a:r>
          </a:p>
          <a:p>
            <a:pPr marL="742950" lvl="1" indent="-285750">
              <a:spcBef>
                <a:spcPts val="480"/>
              </a:spcBef>
              <a:buSzPct val="100000"/>
            </a:pPr>
            <a:r>
              <a:rPr lang="en-US" sz="2400" dirty="0"/>
              <a:t>Use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2400" dirty="0"/>
              <a:t> command to record the real, user and system time when running sort with 1, 2, 4, and 8 threads</a:t>
            </a:r>
          </a:p>
          <a:p>
            <a:pPr marL="1143000" lvl="2" indent="-228600">
              <a:buSzPct val="100000"/>
            </a:pPr>
            <a:r>
              <a:rPr lang="en-US" dirty="0"/>
              <a:t>$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time –p sort –g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&gt; /dev/null </a:t>
            </a:r>
            <a:r>
              <a:rPr lang="en-US" dirty="0"/>
              <a:t>(1 thread?)</a:t>
            </a:r>
          </a:p>
          <a:p>
            <a:pPr marL="1143000" lvl="2" indent="-228600">
              <a:buSzPct val="100000"/>
            </a:pPr>
            <a:r>
              <a:rPr lang="en-US" dirty="0"/>
              <a:t>$ 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time –p sort –g --parallel=[1,2, 4, or 8]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file_name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&gt; /dev/null </a:t>
            </a:r>
          </a:p>
          <a:p>
            <a:pPr marL="742950" lvl="1" indent="-285750">
              <a:spcBef>
                <a:spcPts val="480"/>
              </a:spcBef>
              <a:buSzPct val="100000"/>
            </a:pPr>
            <a:r>
              <a:rPr lang="en-US" sz="2400" dirty="0"/>
              <a:t>Record the times and steps in log.txt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</a:t>
            </a: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advanced computer graphics technique for rendering 3D images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Mimics the propagation of light through objects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Simulates the effects of a single light ray as it’s reflected or absorbed by objects in the images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228598"/>
            <a:ext cx="4495800" cy="344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0" y="3083558"/>
            <a:ext cx="4572000" cy="36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4800600" y="914400"/>
            <a:ext cx="335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ray tracing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600200" y="4932678"/>
            <a:ext cx="266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ray tracing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Resources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Tracing produces a very high degree of visual realism at a high cost (</a:t>
            </a:r>
            <a:r>
              <a:rPr lang="en-US" sz="3000"/>
              <a:t>yields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quality rendering)</a:t>
            </a:r>
            <a:endParaRPr sz="3000"/>
          </a:p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</a:t>
            </a:r>
            <a:r>
              <a:rPr lang="en-US" sz="3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intensive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/>
          </a:p>
          <a:p>
            <a:pPr marL="342900" marR="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candidate for multithreading </a:t>
            </a:r>
            <a:r>
              <a:rPr lang="en-US" sz="3000"/>
              <a:t>(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embarrassingly parallel)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Threads need not synchronize with each other, because each thread works on a different pixel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single-threaded ray tracer implementation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it to get output image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 ray tracing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main.c and Makefile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multithreaded version and compare resulting image with single-threaded one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6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multi-threaded version of Ray tracer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“main.c” &amp; “Makefile”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&lt;pthread.h&gt; in “main.c”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“pthread_create” &amp; “pthread_join” in “main.c”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with –lpthread flag (LDLIBS target)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clean check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“1-test.ppm”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see “1-test.ppm”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apt-get install gimp (Ubuntu)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forwarding (lnxsrv)</a:t>
            </a:r>
            <a:endParaRPr/>
          </a:p>
          <a:p>
            <a:pPr marL="1600200" marR="0" lvl="3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837"/>
              <a:buFont typeface="Arial"/>
              <a:buChar char="•"/>
            </a:pPr>
            <a:r>
              <a:rPr lang="en-US" sz="1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–X username@lnxsrv.seas.ucla.edu</a:t>
            </a:r>
            <a:endParaRPr sz="18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gimp 1-test.ppm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pthread_create</a:t>
            </a:r>
            <a:endParaRPr b="1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Function: </a:t>
            </a:r>
            <a:r>
              <a:rPr lang="en-US"/>
              <a:t>creates a new thread and makes it executable</a:t>
            </a:r>
            <a:endParaRPr/>
          </a:p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Can be called any number of times from anywhere within code</a:t>
            </a:r>
            <a:endParaRPr/>
          </a:p>
          <a:p>
            <a:pPr marL="457200" lvl="0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Return value:</a:t>
            </a:r>
            <a:endParaRPr/>
          </a:p>
          <a:p>
            <a:pPr marL="914400" lvl="1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Success: zero</a:t>
            </a:r>
            <a:endParaRPr sz="2800"/>
          </a:p>
          <a:p>
            <a:pPr marL="914400" lvl="1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Failure: error number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Tips</a:t>
            </a:r>
            <a:endParaRPr b="1"/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Ensure no compile error exists!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Read the source code	to understand the task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Don’t modify other functions in the original code</a:t>
            </a:r>
            <a:endParaRPr sz="280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Submit a gzipped file .tgz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Keynote: How to divide the task to run multiple threads</a:t>
            </a:r>
            <a:endParaRPr sz="2800"/>
          </a:p>
          <a:p>
            <a: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Difficulty: the 3rd and 4th arguments of pthread_create function</a:t>
            </a:r>
            <a:endParaRPr sz="2800"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Argument 3: a function that divides the input by threads</a:t>
            </a:r>
            <a:endParaRPr/>
          </a:p>
          <a:p>
            <a: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Argument 4: an array to hold data for each thread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1-test.ppm</a:t>
            </a:r>
            <a:endParaRPr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1676400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/>
        </p:nvSpPr>
        <p:spPr>
          <a:xfrm>
            <a:off x="3314700" y="5105400"/>
            <a:ext cx="2514599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Figure. 1-test.ppm &amp; baseline.ppm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pthread_create( pthread_t *tid, const pthread_attr_t *attr,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555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void *(my_function)(void *), void *arg ); 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unique identifier for newly created thread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object that holds thread attributes (priority, stack size, etc.)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for default attributes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my_function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function that thread will execute once it is created</a:t>
            </a:r>
            <a:endParaRPr/>
          </a:p>
          <a:p>
            <a:pPr marL="342900" marR="0" lvl="0" indent="-342899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that may be passed to my_function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arguments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pthread_create Example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(Hint: use pthread_join)</a:t>
            </a:r>
            <a:endParaRPr sz="24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originating thread wait for the completion of all its spawned threads’ tasks</a:t>
            </a:r>
            <a:endParaRPr/>
          </a:p>
          <a:p>
            <a:pPr marL="342900" marR="0" lvl="0" indent="-342899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join, the originating thread would exit as soon as it completes its job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Noto Sans Symbols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spawned thread can get aborted even if it is in the middle of its chore</a:t>
            </a:r>
            <a:endParaRPr/>
          </a:p>
          <a:p>
            <a:pPr marL="342900" marR="0" lvl="0" indent="-342899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21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Success: zero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80"/>
              <a:buFont typeface="Arial"/>
              <a:buChar char="⇒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Failure: error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74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void **status);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thread ID of thread to wait on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exit status of the target thread is stored in the location pointed to by *status</a:t>
            </a:r>
            <a:endParaRPr dirty="0"/>
          </a:p>
          <a:p>
            <a:pPr marL="742950" lvl="1" indent="-285750"/>
            <a:r>
              <a:rPr lang="en-US" dirty="0"/>
              <a:t>The status is set to the value returned by the function that the thread starts executing (or from the value passed to </a:t>
            </a:r>
            <a:r>
              <a:rPr lang="en-US" dirty="0" err="1"/>
              <a:t>pthread_exit</a:t>
            </a:r>
            <a:r>
              <a:rPr lang="en-US" dirty="0"/>
              <a:t>() if the thread exits early).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NULL if no status is needed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Problem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&lt;pthread.h&gt; </a:t>
            </a: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*printMsg(void *thread_num)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t_num = (int) thread_num;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printf(“It’s me, thread #%d!\n”, t_num);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pthread_t tids[3];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t;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for(t = 0; t &lt; 3; t++)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 = pthread_create(&amp;tids[t], NULL, printMsg, (void *) t);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if(ret)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printf(“Error creating thread. Error code is %d\n”, ret”);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exit(-1); }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75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problem with this code? (Hint: use pthread_join)</a:t>
            </a:r>
            <a:endParaRPr sz="2400"/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main thread finishes before all threads finish their job -&gt; incorrect 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4330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pthread_join </a:t>
            </a:r>
            <a:r>
              <a:rPr lang="en-US" b="1"/>
              <a:t>Task 1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612325" y="1522050"/>
            <a:ext cx="79602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Write a c program to solve the previous problem we saw in pthread_create example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Task 1 solution</a:t>
            </a:r>
            <a:endParaRPr b="1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for (t=0; t&lt;3;t++) {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int ret1 = pthread_join(tids[t], NULL);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if(ret1) {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printf("Error joining thread. Error code is %d\n", ret1);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exit(-1);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    }</a:t>
            </a:r>
            <a:endParaRPr sz="2400"/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}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991</Words>
  <Application>Microsoft Office PowerPoint</Application>
  <PresentationFormat>On-screen Show (4:3)</PresentationFormat>
  <Paragraphs>193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Noto Sans Symbols</vt:lpstr>
      <vt:lpstr>Office Theme</vt:lpstr>
      <vt:lpstr>Basic pthread Functions</vt:lpstr>
      <vt:lpstr>pthread_create</vt:lpstr>
      <vt:lpstr>Parameters</vt:lpstr>
      <vt:lpstr>pthread_create Example</vt:lpstr>
      <vt:lpstr>pthread_join</vt:lpstr>
      <vt:lpstr>Arguments</vt:lpstr>
      <vt:lpstr>Task 1 Problem</vt:lpstr>
      <vt:lpstr>pthread_join Task 1</vt:lpstr>
      <vt:lpstr>Task 1 solution</vt:lpstr>
      <vt:lpstr>Task 2</vt:lpstr>
      <vt:lpstr>Task 2 solution</vt:lpstr>
      <vt:lpstr>Lab 6</vt:lpstr>
      <vt:lpstr>Lab 6...</vt:lpstr>
      <vt:lpstr>Lab 6...</vt:lpstr>
      <vt:lpstr>Ray Tracing</vt:lpstr>
      <vt:lpstr>PowerPoint Presentation</vt:lpstr>
      <vt:lpstr>Computational Resources</vt:lpstr>
      <vt:lpstr>Homework 6</vt:lpstr>
      <vt:lpstr>Homework 6</vt:lpstr>
      <vt:lpstr>Tips</vt:lpstr>
      <vt:lpstr>1-test.ppm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7 Lecture 2 – Multithreading</dc:title>
  <cp:lastModifiedBy>Gajan Nagaraj</cp:lastModifiedBy>
  <cp:revision>14</cp:revision>
  <dcterms:modified xsi:type="dcterms:W3CDTF">2018-12-09T22:09:08Z</dcterms:modified>
</cp:coreProperties>
</file>