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</p:sldIdLst>
  <p:sldSz cx="4597400" cy="3454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5" d="100"/>
          <a:sy n="305" d="100"/>
        </p:scale>
        <p:origin x="24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143000"/>
            <a:ext cx="410845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5800"/>
            <a:ext cx="4562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312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143000"/>
            <a:ext cx="410845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143000"/>
            <a:ext cx="410845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143000"/>
            <a:ext cx="410845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143000"/>
            <a:ext cx="410845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143000"/>
            <a:ext cx="410845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ldl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It tells the linker to find and link a file named </a:t>
            </a:r>
            <a:r>
              <a:rPr lang="en-US" dirty="0"/>
              <a:t>libdl.so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(or sometimes </a:t>
            </a:r>
            <a:r>
              <a:rPr lang="en-US" dirty="0" err="1"/>
              <a:t>libdl.a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). It has the same effect as placing a full path to the library in question in the same position of the command line.</a:t>
            </a:r>
            <a:endParaRPr dirty="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143000"/>
            <a:ext cx="410845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523208" y="2079447"/>
            <a:ext cx="6319585" cy="6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65661" y="5411112"/>
            <a:ext cx="11406728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-2910423" y="3815146"/>
            <a:ext cx="11406728" cy="484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68300" y="2234355"/>
            <a:ext cx="3253317" cy="631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3744383" y="2234355"/>
            <a:ext cx="3253317" cy="631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68300" y="3036771"/>
            <a:ext cx="3254596" cy="551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3741827" y="2143474"/>
            <a:ext cx="3255874" cy="89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3741827" y="3036771"/>
            <a:ext cx="3255874" cy="551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879901" y="381259"/>
            <a:ext cx="4117799" cy="81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368301" y="2003825"/>
            <a:ext cx="2423363" cy="655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443788" y="855615"/>
            <a:ext cx="4419600" cy="5745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443788" y="7494394"/>
            <a:ext cx="4419600" cy="112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library/l-dynamic-librari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229870" y="141257"/>
            <a:ext cx="4137660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966" tIns="22977" rIns="45966" bIns="22977" anchor="ctr" anchorCtr="0">
            <a:noAutofit/>
          </a:bodyPr>
          <a:lstStyle/>
          <a:p>
            <a:r>
              <a:rPr lang="en-US" sz="2212"/>
              <a:t>Linking and Loading</a:t>
            </a: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229870" y="807720"/>
            <a:ext cx="4137660" cy="227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966" tIns="22977" rIns="45966" bIns="22977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800"/>
            </a:pPr>
            <a:r>
              <a:rPr lang="en-US" sz="1408" dirty="0">
                <a:latin typeface="Arimo"/>
                <a:ea typeface="Arimo"/>
                <a:cs typeface="Arimo"/>
                <a:sym typeface="Arimo"/>
              </a:rPr>
              <a:t>Dynamic loading refers to mapping (or less often copying) an executable or library into a process's memory after it has started. </a:t>
            </a:r>
            <a:endParaRPr sz="1408" dirty="0">
              <a:latin typeface="Arimo"/>
              <a:ea typeface="Arimo"/>
              <a:cs typeface="Arimo"/>
              <a:sym typeface="Arimo"/>
            </a:endParaRPr>
          </a:p>
          <a:p>
            <a:pPr marL="285750" indent="-285750">
              <a:spcBef>
                <a:spcPts val="0"/>
              </a:spcBef>
            </a:pPr>
            <a:endParaRPr sz="1408" dirty="0">
              <a:latin typeface="Arimo"/>
              <a:ea typeface="Arimo"/>
              <a:cs typeface="Arimo"/>
              <a:sym typeface="Arimo"/>
            </a:endParaRPr>
          </a:p>
          <a:p>
            <a:pPr marL="285750" indent="-285750">
              <a:spcBef>
                <a:spcPts val="0"/>
              </a:spcBef>
              <a:buSzPts val="2800"/>
            </a:pPr>
            <a:r>
              <a:rPr lang="en-US" sz="1408" dirty="0">
                <a:latin typeface="Arimo"/>
                <a:ea typeface="Arimo"/>
                <a:cs typeface="Arimo"/>
                <a:sym typeface="Arimo"/>
              </a:rPr>
              <a:t>Dynamic linking refers to resolving symbols - associating their names with addresses or offsets. It binds the shared libraries dynamically to the running process.</a:t>
            </a:r>
            <a:endParaRPr sz="1408" dirty="0">
              <a:latin typeface="Arimo"/>
              <a:ea typeface="Arimo"/>
              <a:cs typeface="Arimo"/>
              <a:sym typeface="Arimo"/>
            </a:endParaRPr>
          </a:p>
          <a:p>
            <a:pPr marL="285750" indent="-285750">
              <a:spcBef>
                <a:spcPts val="0"/>
              </a:spcBef>
            </a:pPr>
            <a:endParaRPr sz="1408" dirty="0"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54147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101600" y="239598"/>
            <a:ext cx="437435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4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>
                <a:solidFill>
                  <a:srgbClr val="000000"/>
                </a:solidFill>
              </a:rPr>
              <a:t>Anatomy of Linux shared libraries</a:t>
            </a:r>
            <a:endParaRPr sz="20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95300" y="317500"/>
            <a:ext cx="635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2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marL="0" marR="0" lvl="0" indent="0" algn="l" rtl="0">
              <a:lnSpc>
                <a:spcPct val="1155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9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495300" y="457200"/>
            <a:ext cx="635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2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marL="0" marR="0" lvl="0" indent="0" algn="l" rtl="0">
              <a:lnSpc>
                <a:spcPct val="1155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9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135500" y="525875"/>
            <a:ext cx="39783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292100" algn="l" rtl="0">
              <a:lnSpc>
                <a:spcPct val="12276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-US" sz="10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Libraries - to package similar functionality → modular programming</a:t>
            </a:r>
            <a:endParaRPr sz="10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2100" algn="l" rtl="0">
              <a:lnSpc>
                <a:spcPct val="12276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-US" sz="10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Linux supports two types</a:t>
            </a:r>
            <a:endParaRPr sz="10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437350" y="933172"/>
            <a:ext cx="1828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12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static library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2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functionality to bind to a program</a:t>
            </a:r>
            <a:br>
              <a:rPr lang="en-US" sz="10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statically at compile-time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856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2647152" y="935112"/>
            <a:ext cx="18288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dynamic library</a:t>
            </a:r>
            <a:endParaRPr sz="100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29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functionality to bind to a program</a:t>
            </a:r>
            <a:b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dynamically at run-time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85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292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43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393150" y="2532461"/>
            <a:ext cx="20829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dynamic linking - have Linux load the library</a:t>
            </a:r>
            <a:br>
              <a:rPr lang="en-US" sz="90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0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upon execution</a:t>
            </a:r>
            <a:endParaRPr sz="90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29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dynamic loading - selectively call functions</a:t>
            </a:r>
            <a:br>
              <a:rPr lang="en-US" sz="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with the library in a process</a:t>
            </a:r>
            <a:endParaRPr sz="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85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292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856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221977" y="3342084"/>
            <a:ext cx="2133597" cy="17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5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7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http://www.ibm.com/developerworks/library/l-dynamic-libraries/</a:t>
            </a:r>
            <a:endParaRPr sz="59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5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9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629" y="1559661"/>
            <a:ext cx="2127692" cy="7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47152" y="1514771"/>
            <a:ext cx="1949326" cy="725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0629" y="2388873"/>
            <a:ext cx="1939529" cy="851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1234350" y="278265"/>
            <a:ext cx="2451000" cy="14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4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</a:t>
            </a:r>
            <a:r>
              <a:rPr lang="en-US" sz="2000" i="0" u="none" strike="noStrike" cap="none">
                <a:solidFill>
                  <a:srgbClr val="000000"/>
                </a:solidFill>
              </a:rPr>
              <a:t>ynamic Loading</a:t>
            </a:r>
            <a:endParaRPr sz="2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311950" y="633425"/>
            <a:ext cx="3939900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let an application load and link libraries itself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r>
              <a:rPr lang="en-US" sz="1000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can specify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particular library to load, then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r>
              <a:rPr lang="en-US" sz="1000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can call functions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within that library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shared libraries from disk (file) into memory and</a:t>
            </a:r>
            <a:r>
              <a:rPr lang="en-US" sz="1000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re-adjust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its location</a:t>
            </a:r>
            <a:b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done by a library named ld-linux.so.2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Loading API</a:t>
            </a:r>
            <a:endParaRPr sz="1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dlopen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makes an object file accessible to a program</a:t>
            </a:r>
            <a:b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dlopen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char *file,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mode);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27708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RTLD NOW → relocate now; RTLD LAZY → to relocate when needed;</a:t>
            </a:r>
            <a:b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dlsym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gives resolved address to a symbol within this object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dlsym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(void *restrict handle,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char *restrict name);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dlerror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returns a string error of the last error that occurred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char *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dlerror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if an error occurs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dlclose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closes an object file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78525" y="311075"/>
            <a:ext cx="4213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579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1"/>
              <a:buFont typeface="Calibri"/>
              <a:buNone/>
            </a:pPr>
            <a:r>
              <a:rPr lang="en-US" sz="2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static and shared libs in GCC</a:t>
            </a:r>
            <a:endParaRPr sz="20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503182" y="895775"/>
            <a:ext cx="9681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7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mymath.h</a:t>
            </a:r>
            <a:endParaRPr sz="1117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306301" y="1130033"/>
            <a:ext cx="843900" cy="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5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262125" y="1101525"/>
            <a:ext cx="13377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8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</a:t>
            </a:r>
            <a:r>
              <a:rPr lang="en-US" sz="80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MY_MATH_H</a:t>
            </a:r>
            <a:r>
              <a:rPr lang="en-US" sz="80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#ifndef </a:t>
            </a:r>
            <a:r>
              <a:rPr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MY_MATH_H</a:t>
            </a:r>
            <a:r>
              <a:rPr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add1(int *i);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mul5(int *i);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#endif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306301" y="1472232"/>
            <a:ext cx="761400" cy="1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5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306301" y="1814431"/>
            <a:ext cx="261300" cy="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5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2008018" y="881300"/>
            <a:ext cx="7614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7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mul5.c</a:t>
            </a:r>
            <a:endParaRPr sz="1117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1800338" y="1121513"/>
            <a:ext cx="1256100" cy="9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89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"mymath.h"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mul5(int *i)</a:t>
            </a:r>
            <a:endParaRPr sz="8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*i *= 5;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1893966" y="1628567"/>
            <a:ext cx="345000" cy="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5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3453858" y="881300"/>
            <a:ext cx="7197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7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add1.c</a:t>
            </a:r>
            <a:endParaRPr sz="1117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3164200" y="1144500"/>
            <a:ext cx="11742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8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"mymath.h"</a:t>
            </a:r>
            <a:endParaRPr sz="8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add1(int *i)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*i += 1;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89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3256974" y="1457757"/>
            <a:ext cx="53400" cy="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5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3340352" y="1628567"/>
            <a:ext cx="345000" cy="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15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262125" y="2142150"/>
            <a:ext cx="4213200" cy="9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2145352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-c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mul5.c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-o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mul5.o </a:t>
            </a:r>
            <a:endParaRPr sz="12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2145353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-c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add1.c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-o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add1.o</a:t>
            </a:r>
            <a:endParaRPr sz="12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-cvq	libmymath.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mul5.o add1.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      </a:t>
            </a: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----&gt; (static lib)</a:t>
            </a:r>
            <a:endParaRPr sz="12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-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</a:t>
            </a: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-fpic -o libmymath.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mul5.o add1.o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-----&gt; (shared lib)</a:t>
            </a:r>
            <a:endParaRPr sz="12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957792" y="203044"/>
            <a:ext cx="26435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579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loading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24074" y="478227"/>
            <a:ext cx="4049700" cy="28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rgbClr val="686694"/>
                </a:solidFill>
                <a:latin typeface="Calibri"/>
                <a:ea typeface="Calibri"/>
                <a:cs typeface="Calibri"/>
                <a:sym typeface="Calibri"/>
              </a:rPr>
              <a:t>#include </a:t>
            </a:r>
            <a:r>
              <a:rPr lang="en-US" sz="700" i="0" u="none" strike="noStrike" cap="none">
                <a:solidFill>
                  <a:srgbClr val="9C1F6E"/>
                </a:solidFill>
                <a:latin typeface="Calibri"/>
                <a:ea typeface="Calibri"/>
                <a:cs typeface="Calibri"/>
                <a:sym typeface="Calibri"/>
              </a:rPr>
              <a:t>&lt;stdio.h&gt;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5790" marR="0" lvl="0" indent="0" algn="l" rtl="0">
              <a:spcBef>
                <a:spcPts val="41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rgbClr val="686694"/>
                </a:solidFill>
                <a:latin typeface="Calibri"/>
                <a:ea typeface="Calibri"/>
                <a:cs typeface="Calibri"/>
                <a:sym typeface="Calibri"/>
              </a:rPr>
              <a:t>#include </a:t>
            </a:r>
            <a:r>
              <a:rPr lang="en-US" sz="700" i="0" u="none" strike="noStrike" cap="none">
                <a:solidFill>
                  <a:srgbClr val="9C1F6E"/>
                </a:solidFill>
                <a:latin typeface="Calibri"/>
                <a:ea typeface="Calibri"/>
                <a:cs typeface="Calibri"/>
                <a:sym typeface="Calibri"/>
              </a:rPr>
              <a:t>&lt;dlfcn.h&gt;</a:t>
            </a:r>
            <a:endParaRPr sz="7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rgbClr val="2C951D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700" i="0" u="none" strike="noStrike" cap="none">
                <a:solidFill>
                  <a:srgbClr val="4900FF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700" i="0" u="none" strike="noStrike" cap="none">
                <a:solidFill>
                  <a:srgbClr val="2C951D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700" i="0" u="none" strike="noStrike" cap="none">
                <a:solidFill>
                  <a:srgbClr val="C0641B"/>
                </a:solidFill>
                <a:latin typeface="Calibri"/>
                <a:ea typeface="Calibri"/>
                <a:cs typeface="Calibri"/>
                <a:sym typeface="Calibri"/>
              </a:rPr>
              <a:t>argc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700" i="0" u="none" strike="noStrike" cap="none">
                <a:solidFill>
                  <a:srgbClr val="2C951D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-US" sz="700" i="0" u="none" strike="noStrike" cap="none">
                <a:solidFill>
                  <a:srgbClr val="C0641B"/>
                </a:solidFill>
                <a:latin typeface="Calibri"/>
                <a:ea typeface="Calibri"/>
                <a:cs typeface="Calibri"/>
                <a:sym typeface="Calibri"/>
              </a:rPr>
              <a:t>argv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[]) {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68037" marR="0" lvl="0" indent="0" algn="l" rtl="0">
              <a:spcBef>
                <a:spcPts val="41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rgbClr val="2C951D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700" i="0" u="none" strike="noStrike" cap="none">
                <a:solidFill>
                  <a:srgbClr val="C0641B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10;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68037" marR="1061096" lvl="0" indent="0" algn="l" rtl="0">
              <a:lnSpc>
                <a:spcPct val="105964"/>
              </a:lnSpc>
              <a:spcBef>
                <a:spcPts val="21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rgbClr val="2C951D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</a:t>
            </a:r>
            <a:r>
              <a:rPr lang="en-US" sz="700" i="0" u="none" strike="noStrike" cap="none">
                <a:solidFill>
                  <a:srgbClr val="C0641B"/>
                </a:solidFill>
                <a:latin typeface="Calibri"/>
                <a:ea typeface="Calibri"/>
                <a:cs typeface="Calibri"/>
                <a:sym typeface="Calibri"/>
              </a:rPr>
              <a:t>myfunc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)(</a:t>
            </a:r>
            <a:r>
              <a:rPr lang="en-US" sz="700" i="0" u="none" strike="noStrike" cap="none">
                <a:solidFill>
                  <a:srgbClr val="2C951D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*); </a:t>
            </a:r>
            <a:r>
              <a:rPr lang="en-US" sz="700" i="0" u="none" strike="noStrike" cap="none">
                <a:solidFill>
                  <a:srgbClr val="2C951D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700" i="0" u="none" strike="noStrike" cap="none">
                <a:solidFill>
                  <a:srgbClr val="C0641B"/>
                </a:solidFill>
                <a:latin typeface="Calibri"/>
                <a:ea typeface="Calibri"/>
                <a:cs typeface="Calibri"/>
                <a:sym typeface="Calibri"/>
              </a:rPr>
              <a:t>dl_handle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68037" marR="0" lvl="0" indent="0" algn="l" rtl="0">
              <a:spcBef>
                <a:spcPts val="12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rgbClr val="2C951D"/>
                </a:solidFill>
                <a:latin typeface="Calibri"/>
                <a:ea typeface="Calibri"/>
                <a:cs typeface="Calibri"/>
                <a:sym typeface="Calibri"/>
              </a:rPr>
              <a:t>char 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700" i="0" u="none" strike="noStrike" cap="none">
                <a:solidFill>
                  <a:srgbClr val="C0641B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68037" marR="2316" lvl="0" indent="0" algn="l" rtl="0">
              <a:lnSpc>
                <a:spcPct val="107400"/>
              </a:lnSpc>
              <a:spcBef>
                <a:spcPts val="178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dl_handle = </a:t>
            </a: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dlopen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700" i="0" u="none" strike="noStrike" cap="none">
                <a:solidFill>
                  <a:srgbClr val="9C1F6E"/>
                </a:solidFill>
                <a:latin typeface="Calibri"/>
                <a:ea typeface="Calibri"/>
                <a:cs typeface="Calibri"/>
                <a:sym typeface="Calibri"/>
              </a:rPr>
              <a:t>"libmymath.so"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RTLD_LAZY);</a:t>
            </a:r>
            <a:r>
              <a:rPr lang="en-US" sz="700" i="0" u="none" strike="noStrike" cap="none">
                <a:solidFill>
                  <a:srgbClr val="CA2317"/>
                </a:solidFill>
                <a:latin typeface="Calibri"/>
                <a:ea typeface="Calibri"/>
                <a:cs typeface="Calibri"/>
                <a:sym typeface="Calibri"/>
              </a:rPr>
              <a:t>//RTLD_NOW </a:t>
            </a:r>
            <a:endParaRPr sz="700" i="0" u="none" strike="noStrike" cap="none">
              <a:solidFill>
                <a:srgbClr val="CA23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037" marR="2316" lvl="0" indent="0" algn="l" rtl="0">
              <a:lnSpc>
                <a:spcPct val="107400"/>
              </a:lnSpc>
              <a:spcBef>
                <a:spcPts val="178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rgbClr val="C100FF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(!dl_handle) {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130285" marR="344241" lvl="0" indent="0" algn="l" rtl="0">
              <a:lnSpc>
                <a:spcPct val="1074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</a:t>
            </a:r>
            <a:r>
              <a:rPr lang="en-US" sz="700" i="0" u="none" strike="noStrike" cap="none">
                <a:solidFill>
                  <a:srgbClr val="9C1F6E"/>
                </a:solidFill>
                <a:latin typeface="Calibri"/>
                <a:ea typeface="Calibri"/>
                <a:cs typeface="Calibri"/>
                <a:sym typeface="Calibri"/>
              </a:rPr>
              <a:t>"dlopen() error - %s\n"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dlerror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()); </a:t>
            </a:r>
            <a:r>
              <a:rPr lang="en-US" sz="700" i="0" u="none" strike="noStrike" cap="none">
                <a:solidFill>
                  <a:srgbClr val="C100FF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1;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68037" marR="0" lvl="0" indent="0" algn="l" rtl="0">
              <a:spcBef>
                <a:spcPts val="41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68037" marR="0" lvl="0" indent="0" algn="l" rtl="0">
              <a:spcBef>
                <a:spcPts val="37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rgbClr val="CA2317"/>
                </a:solidFill>
                <a:latin typeface="Calibri"/>
                <a:ea typeface="Calibri"/>
                <a:cs typeface="Calibri"/>
                <a:sym typeface="Calibri"/>
              </a:rPr>
              <a:t>//Calling mul5(&amp;i);</a:t>
            </a:r>
            <a:endParaRPr sz="7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037" marR="687034" lvl="0" indent="0" algn="l" rtl="0">
              <a:lnSpc>
                <a:spcPct val="1074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myfunc = </a:t>
            </a: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dlsym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(dl_handle, </a:t>
            </a:r>
            <a:r>
              <a:rPr lang="en-US" sz="700" i="0" u="none" strike="noStrike" cap="none">
                <a:solidFill>
                  <a:srgbClr val="9C1F6E"/>
                </a:solidFill>
                <a:latin typeface="Calibri"/>
                <a:ea typeface="Calibri"/>
                <a:cs typeface="Calibri"/>
                <a:sym typeface="Calibri"/>
              </a:rPr>
              <a:t>"mul5"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error = </a:t>
            </a: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dlerror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68037" marR="0" lvl="0" indent="0" algn="l" rtl="0">
              <a:spcBef>
                <a:spcPts val="41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rgbClr val="C100FF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(error != </a:t>
            </a:r>
            <a:r>
              <a:rPr lang="en-US" sz="700" i="0" u="none" strike="noStrike" cap="none">
                <a:solidFill>
                  <a:srgbClr val="2B918F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130285" marR="406777" lvl="0" indent="0" algn="l" rtl="0">
              <a:lnSpc>
                <a:spcPct val="105964"/>
              </a:lnSpc>
              <a:spcBef>
                <a:spcPts val="21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</a:t>
            </a:r>
            <a:r>
              <a:rPr lang="en-US" sz="700" i="0" u="none" strike="noStrike" cap="none">
                <a:solidFill>
                  <a:srgbClr val="9C1F6E"/>
                </a:solidFill>
                <a:latin typeface="Calibri"/>
                <a:ea typeface="Calibri"/>
                <a:cs typeface="Calibri"/>
                <a:sym typeface="Calibri"/>
              </a:rPr>
              <a:t>"dlsym mul5 error - %s\n"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error); </a:t>
            </a:r>
            <a:r>
              <a:rPr lang="en-US" sz="700" i="0" u="none" strike="noStrike" cap="none">
                <a:solidFill>
                  <a:srgbClr val="C100FF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1;}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68037" marR="0" lvl="0" indent="0" algn="l" rtl="0">
              <a:spcBef>
                <a:spcPts val="41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myfunc(&amp;i);</a:t>
            </a:r>
            <a:endParaRPr sz="7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rgbClr val="CA2317"/>
                </a:solidFill>
                <a:latin typeface="Calibri"/>
                <a:ea typeface="Calibri"/>
                <a:cs typeface="Calibri"/>
                <a:sym typeface="Calibri"/>
              </a:rPr>
              <a:t>  //Calling add1(&amp;i);</a:t>
            </a:r>
            <a:endParaRPr sz="7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90" marR="282573" lvl="0" indent="0" algn="l" rtl="0">
              <a:lnSpc>
                <a:spcPct val="105964"/>
              </a:lnSpc>
              <a:spcBef>
                <a:spcPts val="21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myfunc = </a:t>
            </a: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dlsym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(dl_handle, </a:t>
            </a:r>
            <a:r>
              <a:rPr lang="en-US" sz="700" i="0" u="none" strike="noStrike" cap="none">
                <a:solidFill>
                  <a:srgbClr val="9C1F6E"/>
                </a:solidFill>
                <a:latin typeface="Calibri"/>
                <a:ea typeface="Calibri"/>
                <a:cs typeface="Calibri"/>
                <a:sym typeface="Calibri"/>
              </a:rPr>
              <a:t>"add1"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error = </a:t>
            </a: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dlerror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5790" marR="0" lvl="0" indent="0" algn="l" rtl="0">
              <a:spcBef>
                <a:spcPts val="12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rgbClr val="C100FF"/>
                </a:solidFill>
                <a:latin typeface="Calibri"/>
                <a:ea typeface="Calibri"/>
                <a:cs typeface="Calibri"/>
                <a:sym typeface="Calibri"/>
              </a:rPr>
              <a:t>  if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(error != </a:t>
            </a:r>
            <a:r>
              <a:rPr lang="en-US" sz="700" i="0" u="none" strike="noStrike" cap="none">
                <a:solidFill>
                  <a:srgbClr val="2B918F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67748" marR="2316" lvl="0" indent="0" algn="l" rtl="0">
              <a:lnSpc>
                <a:spcPct val="1074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printf(</a:t>
            </a:r>
            <a:r>
              <a:rPr lang="en-US" sz="700" i="0" u="none" strike="noStrike" cap="none">
                <a:solidFill>
                  <a:srgbClr val="9C1F6E"/>
                </a:solidFill>
                <a:latin typeface="Calibri"/>
                <a:ea typeface="Calibri"/>
                <a:cs typeface="Calibri"/>
                <a:sym typeface="Calibri"/>
              </a:rPr>
              <a:t>"dlsym add1 error - %s\n"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error); </a:t>
            </a:r>
            <a:r>
              <a:rPr lang="en-US" sz="700" i="0" u="none" strike="noStrike" cap="none">
                <a:solidFill>
                  <a:srgbClr val="C100FF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1;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5790" marR="0" lvl="0" indent="0" algn="l" rtl="0">
              <a:spcBef>
                <a:spcPts val="41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5790" marR="0" lvl="0" indent="0" algn="l" rtl="0">
              <a:spcBef>
                <a:spcPts val="41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myfunc(&amp;i);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5790" marR="0" lvl="0" indent="0" algn="l" rtl="0">
              <a:spcBef>
                <a:spcPts val="37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printf(</a:t>
            </a:r>
            <a:r>
              <a:rPr lang="en-US" sz="700" i="0" u="none" strike="noStrike" cap="none">
                <a:solidFill>
                  <a:srgbClr val="9C1F6E"/>
                </a:solidFill>
                <a:latin typeface="Calibri"/>
                <a:ea typeface="Calibri"/>
                <a:cs typeface="Calibri"/>
                <a:sym typeface="Calibri"/>
              </a:rPr>
              <a:t>"i = %d\n"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i);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5790" marR="747834" lvl="0" indent="0" algn="l" rtl="0">
              <a:lnSpc>
                <a:spcPct val="107400"/>
              </a:lnSpc>
              <a:spcBef>
                <a:spcPts val="178"/>
              </a:spcBef>
              <a:spcAft>
                <a:spcPts val="0"/>
              </a:spcAft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dlclose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(dl_handle); 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5790" marR="747834" lvl="0" indent="0" algn="l" rtl="0">
              <a:lnSpc>
                <a:spcPct val="107400"/>
              </a:lnSpc>
              <a:spcBef>
                <a:spcPts val="178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rgbClr val="C100FF"/>
                </a:solidFill>
                <a:latin typeface="Calibri"/>
                <a:ea typeface="Calibri"/>
                <a:cs typeface="Calibri"/>
                <a:sym typeface="Calibri"/>
              </a:rPr>
              <a:t>  return </a:t>
            </a: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0;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5790" marR="747834" lvl="0" indent="0" algn="l" rtl="0">
              <a:lnSpc>
                <a:spcPct val="107400"/>
              </a:lnSpc>
              <a:spcBef>
                <a:spcPts val="178"/>
              </a:spcBef>
              <a:spcAft>
                <a:spcPts val="0"/>
              </a:spcAft>
              <a:buNone/>
            </a:pPr>
            <a:r>
              <a:rPr lang="en-US" sz="7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7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1506612" y="274300"/>
            <a:ext cx="1695977" cy="247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4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Homework 7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495300" y="914400"/>
            <a:ext cx="635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2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marL="0" marR="0" lvl="0" indent="0" algn="l" rtl="0">
              <a:lnSpc>
                <a:spcPct val="1155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9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95300" y="1244600"/>
            <a:ext cx="635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2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marL="0" marR="0" lvl="0" indent="0" algn="l" rtl="0">
              <a:lnSpc>
                <a:spcPct val="1155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9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495300" y="1422400"/>
            <a:ext cx="635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2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marL="0" marR="0" lvl="0" indent="0" algn="l" rtl="0">
              <a:lnSpc>
                <a:spcPct val="1155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9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495300" y="1612900"/>
            <a:ext cx="635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2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marL="0" marR="0" lvl="0" indent="0" algn="l" rtl="0">
              <a:lnSpc>
                <a:spcPct val="1155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9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289150" y="634734"/>
            <a:ext cx="42417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5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8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omework - to split an application into dynamically linked modules</a:t>
            </a:r>
            <a:endParaRPr sz="18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51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randall.c = randcpuid.c + randlibhw.c + randlibsw.c + randmain.c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51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51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51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95300" y="2362200"/>
            <a:ext cx="635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2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marL="0" marR="0" lvl="0" indent="0" algn="l" rtl="0">
              <a:lnSpc>
                <a:spcPct val="1155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9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990" y="1993900"/>
            <a:ext cx="2802756" cy="108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354484" y="504344"/>
            <a:ext cx="3888300" cy="1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200" b="0" i="0" u="none" strike="noStrike" cap="none" dirty="0">
                <a:solidFill>
                  <a:srgbClr val="1332FF"/>
                </a:solidFill>
                <a:latin typeface="Calibri"/>
                <a:ea typeface="Calibri"/>
                <a:cs typeface="Calibri"/>
                <a:sym typeface="Calibri"/>
              </a:rPr>
              <a:t>lags: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-shared -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fPIC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greeting-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fr.c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-o greeting-fr.so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ldl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-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Wl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,-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rpath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=. greeting-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dl.c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-o greet-dl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-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fPIC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to output position independent code</a:t>
            </a:r>
          </a:p>
          <a:p>
            <a:pPr marL="171450" lvl="0" indent="-184150"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-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ldl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is a library designation for the linker (-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lmylib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would mean links libmylib.so)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Wl,rpath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set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rpath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option to be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linker (by using -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 dirty="0"/>
          </a:p>
          <a:p>
            <a:pPr marL="1714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-shared to build a shared object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332FF"/>
                </a:solidFill>
                <a:latin typeface="Calibri"/>
                <a:ea typeface="Calibri"/>
                <a:cs typeface="Calibri"/>
                <a:sym typeface="Calibri"/>
              </a:rPr>
              <a:t>Attribute of functions: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__attribute__ (( constructor )) to run when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dlopen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is called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__attribute__ (( destructor )) to run when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dlclose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is called</a:t>
            </a:r>
            <a:endParaRPr sz="1200" dirty="0"/>
          </a:p>
        </p:txBody>
      </p:sp>
      <p:sp>
        <p:nvSpPr>
          <p:cNvPr id="152" name="Shape 152"/>
          <p:cNvSpPr txBox="1"/>
          <p:nvPr/>
        </p:nvSpPr>
        <p:spPr>
          <a:xfrm>
            <a:off x="1506598" y="283817"/>
            <a:ext cx="180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4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Homework 7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575</Words>
  <Application>Microsoft Office PowerPoint</Application>
  <PresentationFormat>Custom</PresentationFormat>
  <Paragraphs>108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Arimo</vt:lpstr>
      <vt:lpstr>Calibri</vt:lpstr>
      <vt:lpstr>Office Theme</vt:lpstr>
      <vt:lpstr>Linking and Loading</vt:lpstr>
      <vt:lpstr>PowerPoint Presentation</vt:lpstr>
      <vt:lpstr>PowerPoint Presentation</vt:lpstr>
      <vt:lpstr>Creating static and shared libs in GCC</vt:lpstr>
      <vt:lpstr>Dynamic loading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 Software Construction Lab  Week 9 – Dynamic Linking</dc:title>
  <cp:lastModifiedBy>Gajan Nagaraj</cp:lastModifiedBy>
  <cp:revision>9</cp:revision>
  <dcterms:modified xsi:type="dcterms:W3CDTF">2018-12-09T23:24:05Z</dcterms:modified>
</cp:coreProperties>
</file>