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9"/>
  </p:notesMasterIdLst>
  <p:sldIdLst>
    <p:sldId id="280" r:id="rId2"/>
    <p:sldId id="281" r:id="rId3"/>
    <p:sldId id="269" r:id="rId4"/>
    <p:sldId id="282" r:id="rId5"/>
    <p:sldId id="262" r:id="rId6"/>
    <p:sldId id="271" r:id="rId7"/>
    <p:sldId id="263" r:id="rId8"/>
    <p:sldId id="274" r:id="rId9"/>
    <p:sldId id="296" r:id="rId10"/>
    <p:sldId id="275" r:id="rId11"/>
    <p:sldId id="276" r:id="rId12"/>
    <p:sldId id="277" r:id="rId13"/>
    <p:sldId id="287" r:id="rId14"/>
    <p:sldId id="289" r:id="rId15"/>
    <p:sldId id="266" r:id="rId16"/>
    <p:sldId id="288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 autoAdjust="0"/>
    <p:restoredTop sz="93546" autoAdjust="0"/>
  </p:normalViewPr>
  <p:slideViewPr>
    <p:cSldViewPr>
      <p:cViewPr varScale="1">
        <p:scale>
          <a:sx n="157" d="100"/>
          <a:sy n="157" d="100"/>
        </p:scale>
        <p:origin x="22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02A2-B477-47E1-A967-5192327838D4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9633F-08C7-4D8F-AAE1-1CCD836F5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 dirty="0"/>
              <a:t>Each file is under a </a:t>
            </a:r>
            <a:r>
              <a:rPr lang="en-US" sz="2200" dirty="0">
                <a:solidFill>
                  <a:srgbClr val="953735"/>
                </a:solidFill>
              </a:rPr>
              <a:t>directory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rgbClr val="953735"/>
                </a:solidFill>
              </a:rPr>
              <a:t>directory </a:t>
            </a:r>
            <a:r>
              <a:rPr lang="en-US" sz="2200" dirty="0"/>
              <a:t>is also a file.</a:t>
            </a:r>
          </a:p>
          <a:p>
            <a:pPr lvl="1"/>
            <a:r>
              <a:rPr lang="en-US" sz="2200" dirty="0"/>
              <a:t>Only one root </a:t>
            </a:r>
            <a:r>
              <a:rPr lang="en-US" altLang="en-US" sz="2200" dirty="0"/>
              <a:t>“</a:t>
            </a:r>
            <a:r>
              <a:rPr lang="en-US" sz="2200" dirty="0"/>
              <a:t>/</a:t>
            </a:r>
            <a:r>
              <a:rPr lang="en-US" altLang="en-US" sz="2200" dirty="0"/>
              <a:t>”</a:t>
            </a:r>
            <a:r>
              <a:rPr lang="en-US" altLang="ja-JP" sz="2200" dirty="0"/>
              <a:t>.</a:t>
            </a:r>
          </a:p>
          <a:p>
            <a:pPr lvl="1"/>
            <a:r>
              <a:rPr lang="en-US" sz="2200" dirty="0">
                <a:solidFill>
                  <a:srgbClr val="31859C"/>
                </a:solidFill>
              </a:rPr>
              <a:t>Regular files</a:t>
            </a:r>
            <a:r>
              <a:rPr lang="en-US" sz="2200" dirty="0"/>
              <a:t> can only be leaves.</a:t>
            </a:r>
          </a:p>
          <a:p>
            <a:pPr lvl="2"/>
            <a:r>
              <a:rPr lang="en-US" sz="1900" dirty="0"/>
              <a:t>e.g., documents, music,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and ask next</a:t>
            </a:r>
            <a:r>
              <a:rPr lang="en-US" baseline="0" dirty="0"/>
              <a:t> slide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3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908EBBC-FB3B-45F5-9B9F-A6A01F4664E7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08EBBC-FB3B-45F5-9B9F-A6A01F4664E7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0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GNU/Linux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 operating system</a:t>
            </a:r>
          </a:p>
          <a:p>
            <a:pPr lvl="1"/>
            <a:r>
              <a:rPr lang="en-US" b="1" dirty="0"/>
              <a:t>Kernel</a:t>
            </a:r>
            <a:r>
              <a:rPr lang="en-US" dirty="0"/>
              <a:t>: core of operating system</a:t>
            </a:r>
          </a:p>
          <a:p>
            <a:pPr lvl="2"/>
            <a:r>
              <a:rPr lang="en-US" dirty="0"/>
              <a:t>Allocates time and memory to programs</a:t>
            </a:r>
          </a:p>
          <a:p>
            <a:pPr lvl="2"/>
            <a:r>
              <a:rPr lang="en-US" dirty="0"/>
              <a:t>Handles file system and communication between software and hardware</a:t>
            </a:r>
          </a:p>
          <a:p>
            <a:pPr lvl="1"/>
            <a:r>
              <a:rPr lang="en-US" b="1" dirty="0"/>
              <a:t>Shell</a:t>
            </a:r>
            <a:r>
              <a:rPr lang="en-US" dirty="0"/>
              <a:t>: interface between user and kernel</a:t>
            </a:r>
          </a:p>
          <a:p>
            <a:pPr lvl="2"/>
            <a:r>
              <a:rPr lang="en-US" dirty="0"/>
              <a:t>Interprets commands user types in</a:t>
            </a:r>
          </a:p>
          <a:p>
            <a:pPr lvl="2"/>
            <a:r>
              <a:rPr lang="en-US" dirty="0"/>
              <a:t>Takes necessary action to cause commands to be carried out</a:t>
            </a:r>
          </a:p>
          <a:p>
            <a:pPr lvl="1"/>
            <a:r>
              <a:rPr lang="en-US" b="1" dirty="0"/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275681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Basics: </a:t>
            </a:r>
            <a:r>
              <a:rPr lang="en-US" b="1" dirty="0" err="1"/>
              <a:t>chmod</a:t>
            </a:r>
            <a:r>
              <a:rPr lang="en-US" b="1" dirty="0"/>
              <a:t> (symbolic)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9870"/>
            <a:ext cx="8229600" cy="35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3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Basics: </a:t>
            </a:r>
            <a:r>
              <a:rPr lang="en-US" b="1" dirty="0" err="1"/>
              <a:t>chmod</a:t>
            </a:r>
            <a:r>
              <a:rPr lang="en-US" b="1" dirty="0"/>
              <a:t> (numeric)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7620000" cy="3685016"/>
          </a:xfrm>
        </p:spPr>
      </p:pic>
      <p:sp>
        <p:nvSpPr>
          <p:cNvPr id="5" name="TextBox 4"/>
          <p:cNvSpPr txBox="1"/>
          <p:nvPr/>
        </p:nvSpPr>
        <p:spPr>
          <a:xfrm>
            <a:off x="685800" y="5334000"/>
            <a:ext cx="7391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Usage </a:t>
            </a:r>
          </a:p>
          <a:p>
            <a:r>
              <a:rPr lang="en-US" sz="1600" dirty="0"/>
              <a:t>– </a:t>
            </a:r>
            <a:r>
              <a:rPr lang="en-US" sz="1600" dirty="0" err="1"/>
              <a:t>chmod</a:t>
            </a:r>
            <a:r>
              <a:rPr lang="en-US" sz="1600" dirty="0"/>
              <a:t> [''references''][''operator''][''modes''] ''file1'' ... </a:t>
            </a:r>
          </a:p>
          <a:p>
            <a:r>
              <a:rPr lang="en-US" sz="1600" dirty="0"/>
              <a:t>Example: </a:t>
            </a:r>
            <a:r>
              <a:rPr lang="en-US" sz="1600" b="1" dirty="0" err="1"/>
              <a:t>chmod</a:t>
            </a:r>
            <a:r>
              <a:rPr lang="en-US" sz="1600" b="1" dirty="0"/>
              <a:t> </a:t>
            </a:r>
            <a:r>
              <a:rPr lang="en-US" sz="1600" dirty="0" err="1"/>
              <a:t>ug+rw</a:t>
            </a:r>
            <a:r>
              <a:rPr lang="en-US" sz="1600" dirty="0"/>
              <a:t> </a:t>
            </a:r>
            <a:r>
              <a:rPr lang="en-US" sz="1600" dirty="0" err="1"/>
              <a:t>mydir</a:t>
            </a:r>
            <a:r>
              <a:rPr lang="en-US" sz="1600" dirty="0"/>
              <a:t>, </a:t>
            </a:r>
            <a:r>
              <a:rPr lang="en-US" sz="1600" b="1" dirty="0" err="1"/>
              <a:t>chmod</a:t>
            </a:r>
            <a:r>
              <a:rPr lang="en-US" sz="1600" b="1" dirty="0"/>
              <a:t> </a:t>
            </a:r>
            <a:r>
              <a:rPr lang="en-US" sz="1600" dirty="0"/>
              <a:t>a-w </a:t>
            </a:r>
            <a:r>
              <a:rPr lang="en-US" sz="1600" dirty="0" err="1"/>
              <a:t>myfile</a:t>
            </a:r>
            <a:r>
              <a:rPr lang="en-US" sz="1600" dirty="0"/>
              <a:t>, </a:t>
            </a:r>
          </a:p>
          <a:p>
            <a:r>
              <a:rPr lang="en-US" sz="1600" dirty="0"/>
              <a:t>Example: </a:t>
            </a:r>
            <a:r>
              <a:rPr lang="en-US" sz="1600" b="1" dirty="0" err="1"/>
              <a:t>chmod</a:t>
            </a:r>
            <a:r>
              <a:rPr lang="en-US" sz="1600" b="1" dirty="0"/>
              <a:t> </a:t>
            </a:r>
            <a:r>
              <a:rPr lang="en-US" sz="1600" dirty="0" err="1"/>
              <a:t>ug</a:t>
            </a:r>
            <a:r>
              <a:rPr lang="en-US" sz="1600" dirty="0"/>
              <a:t>=</a:t>
            </a:r>
            <a:r>
              <a:rPr lang="en-US" sz="1600" dirty="0" err="1"/>
              <a:t>rx</a:t>
            </a:r>
            <a:r>
              <a:rPr lang="en-US" sz="1600" dirty="0"/>
              <a:t> </a:t>
            </a:r>
            <a:r>
              <a:rPr lang="en-US" sz="1600" dirty="0" err="1"/>
              <a:t>mydir</a:t>
            </a:r>
            <a:r>
              <a:rPr lang="en-US" sz="1600" dirty="0"/>
              <a:t>, </a:t>
            </a:r>
            <a:r>
              <a:rPr lang="en-US" sz="1600" b="1" dirty="0" err="1"/>
              <a:t>chmod</a:t>
            </a:r>
            <a:r>
              <a:rPr lang="en-US" sz="1600" b="1" dirty="0"/>
              <a:t> </a:t>
            </a:r>
            <a:r>
              <a:rPr lang="en-US" sz="1600" dirty="0"/>
              <a:t>664 </a:t>
            </a:r>
            <a:r>
              <a:rPr lang="en-US" sz="1600" dirty="0" err="1"/>
              <a:t>myfile</a:t>
            </a:r>
            <a:r>
              <a:rPr lang="en-US" sz="16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1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Basics: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-type: type of a file (</a:t>
            </a:r>
            <a:r>
              <a:rPr lang="en-US" dirty="0" err="1"/>
              <a:t>e.g</a:t>
            </a:r>
            <a:r>
              <a:rPr lang="en-US" dirty="0"/>
              <a:t>: directory, symbolic link) </a:t>
            </a:r>
          </a:p>
          <a:p>
            <a:r>
              <a:rPr lang="en-US" dirty="0"/>
              <a:t>-perm: permission of a file </a:t>
            </a:r>
          </a:p>
          <a:p>
            <a:r>
              <a:rPr lang="en-US" dirty="0"/>
              <a:t>-name: name of a file</a:t>
            </a:r>
          </a:p>
          <a:p>
            <a:r>
              <a:rPr lang="en-US" dirty="0"/>
              <a:t>-user: owner of a file </a:t>
            </a:r>
          </a:p>
          <a:p>
            <a:r>
              <a:rPr lang="en-US" dirty="0"/>
              <a:t>-</a:t>
            </a:r>
            <a:r>
              <a:rPr lang="en-US" dirty="0" err="1"/>
              <a:t>maxdepth</a:t>
            </a:r>
            <a:r>
              <a:rPr lang="en-US" dirty="0"/>
              <a:t>: how many levels to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8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?: matches any single character in a filename </a:t>
            </a:r>
          </a:p>
          <a:p>
            <a:r>
              <a:rPr lang="en-US" dirty="0"/>
              <a:t>*: matches one or more characters in a filename </a:t>
            </a:r>
          </a:p>
          <a:p>
            <a:r>
              <a:rPr lang="en-US" dirty="0"/>
              <a:t>[]</a:t>
            </a:r>
            <a:r>
              <a:rPr lang="en-US" i="1" dirty="0"/>
              <a:t>: </a:t>
            </a:r>
            <a:r>
              <a:rPr lang="en-US" dirty="0"/>
              <a:t>matches any one of the characters between the brackets. Use ‘-’ to separate a range of consecutive characters.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find . -name my* </a:t>
            </a:r>
          </a:p>
          <a:p>
            <a:pPr lvl="1"/>
            <a:r>
              <a:rPr lang="en-US" dirty="0"/>
              <a:t>find . -name my* -type f </a:t>
            </a:r>
          </a:p>
          <a:p>
            <a:pPr lvl="1"/>
            <a:r>
              <a:rPr lang="en-US" dirty="0"/>
              <a:t>find / -type f -name </a:t>
            </a:r>
            <a:r>
              <a:rPr lang="en-US" dirty="0" err="1"/>
              <a:t>myfile</a:t>
            </a:r>
            <a:r>
              <a:rPr lang="en-US" dirty="0"/>
              <a:t> –print </a:t>
            </a:r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Extensive documentation that comes preinstalled with almost all substantial Unix and Unix-like operating systems </a:t>
            </a:r>
          </a:p>
          <a:p>
            <a:r>
              <a:rPr lang="en-US" dirty="0"/>
              <a:t>Usage </a:t>
            </a:r>
          </a:p>
          <a:p>
            <a:pPr lvl="1"/>
            <a:r>
              <a:rPr lang="en-US" dirty="0"/>
              <a:t>read a manual page for a Linux command </a:t>
            </a:r>
          </a:p>
          <a:p>
            <a:pPr lvl="2"/>
            <a:r>
              <a:rPr lang="en-US" b="1" dirty="0"/>
              <a:t>man &lt;</a:t>
            </a:r>
            <a:r>
              <a:rPr lang="en-US" dirty="0" err="1"/>
              <a:t>command_name</a:t>
            </a:r>
            <a:r>
              <a:rPr lang="en-US" b="1" dirty="0"/>
              <a:t>&gt; </a:t>
            </a:r>
            <a:endParaRPr lang="en-US" dirty="0"/>
          </a:p>
          <a:p>
            <a:pPr lvl="2"/>
            <a:r>
              <a:rPr lang="en-US" b="1" dirty="0"/>
              <a:t>man </a:t>
            </a:r>
            <a:r>
              <a:rPr lang="en-US" dirty="0"/>
              <a:t>section </a:t>
            </a:r>
            <a:r>
              <a:rPr lang="en-US" dirty="0" err="1"/>
              <a:t>command_name</a:t>
            </a:r>
            <a:r>
              <a:rPr lang="en-US" dirty="0"/>
              <a:t> </a:t>
            </a:r>
          </a:p>
          <a:p>
            <a:pPr lvl="2"/>
            <a:r>
              <a:rPr lang="en-IN" dirty="0"/>
              <a:t>1 User Commands 2 System Calls 3 C Library Functions 4 Devices and Special Files 5 File Formats and Conventions 6 Games et. al. 7 Miscellanea 8 System Administration tools and Daemons</a:t>
            </a:r>
            <a:endParaRPr lang="en-US" dirty="0"/>
          </a:p>
          <a:p>
            <a:pPr lvl="2"/>
            <a:r>
              <a:rPr lang="en-US" dirty="0"/>
              <a:t>Hit “q” to get out of man 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3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wh</a:t>
            </a:r>
            <a:r>
              <a:rPr lang="en-US" dirty="0"/>
              <a:t>…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whatis</a:t>
            </a:r>
            <a:r>
              <a:rPr lang="en-US" dirty="0"/>
              <a:t> &lt;command&gt;: returns Name section of man page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whereis</a:t>
            </a:r>
            <a:r>
              <a:rPr lang="en-US" dirty="0"/>
              <a:t> &lt;command&gt;: locates the binary, source, and manual page files for a command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Basics: Look these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cat </a:t>
            </a:r>
          </a:p>
          <a:p>
            <a:r>
              <a:rPr lang="en-US" dirty="0"/>
              <a:t>head </a:t>
            </a:r>
          </a:p>
          <a:p>
            <a:r>
              <a:rPr lang="en-US" dirty="0"/>
              <a:t>tail </a:t>
            </a:r>
          </a:p>
          <a:p>
            <a:r>
              <a:rPr lang="en-US" dirty="0"/>
              <a:t>du </a:t>
            </a:r>
          </a:p>
          <a:p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 kill </a:t>
            </a:r>
          </a:p>
          <a:p>
            <a:r>
              <a:rPr lang="en-US" dirty="0"/>
              <a:t> diff </a:t>
            </a:r>
          </a:p>
          <a:p>
            <a:r>
              <a:rPr lang="en-US" dirty="0"/>
              <a:t> </a:t>
            </a:r>
            <a:r>
              <a:rPr lang="en-US" dirty="0" err="1"/>
              <a:t>cmp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err="1"/>
              <a:t>wc</a:t>
            </a:r>
            <a:r>
              <a:rPr lang="en-US" dirty="0"/>
              <a:t> </a:t>
            </a:r>
          </a:p>
          <a:p>
            <a:r>
              <a:rPr lang="en-US" dirty="0"/>
              <a:t> sort</a:t>
            </a:r>
          </a:p>
        </p:txBody>
      </p:sp>
    </p:spTree>
    <p:extLst>
      <p:ext uri="{BB962C8B-B14F-4D97-AF65-F5344CB8AC3E}">
        <p14:creationId xmlns:p14="http://schemas.microsoft.com/office/powerpoint/2010/main" val="171264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Files and Processes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either a </a:t>
            </a:r>
            <a:r>
              <a:rPr lang="en-US" b="1" u="sng" dirty="0"/>
              <a:t>process</a:t>
            </a:r>
            <a:r>
              <a:rPr lang="en-US" dirty="0"/>
              <a:t> or a </a:t>
            </a:r>
            <a:r>
              <a:rPr lang="en-US" b="1" u="sng" dirty="0"/>
              <a:t>file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Process</a:t>
            </a:r>
            <a:r>
              <a:rPr lang="en-US" dirty="0"/>
              <a:t>: an executing program identified by PID</a:t>
            </a:r>
          </a:p>
          <a:p>
            <a:pPr lvl="1"/>
            <a:r>
              <a:rPr lang="en-US" b="1" dirty="0"/>
              <a:t>File</a:t>
            </a:r>
            <a:r>
              <a:rPr lang="en-US" dirty="0"/>
              <a:t>: collection of data</a:t>
            </a:r>
          </a:p>
          <a:p>
            <a:pPr lvl="2"/>
            <a:r>
              <a:rPr lang="en-US" dirty="0"/>
              <a:t>A document</a:t>
            </a:r>
          </a:p>
          <a:p>
            <a:pPr lvl="2"/>
            <a:r>
              <a:rPr lang="en-US" dirty="0"/>
              <a:t>Text of program written in high-level language</a:t>
            </a:r>
          </a:p>
          <a:p>
            <a:pPr lvl="2"/>
            <a:r>
              <a:rPr lang="en-US" dirty="0"/>
              <a:t>Executable</a:t>
            </a:r>
          </a:p>
          <a:p>
            <a:pPr lvl="2"/>
            <a:r>
              <a:rPr lang="en-US" dirty="0"/>
              <a:t>Directory</a:t>
            </a:r>
          </a:p>
          <a:p>
            <a:pPr lvl="2"/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4809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File System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structured hierarchy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1751" y="24381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66800" y="2362200"/>
            <a:ext cx="6248400" cy="4114800"/>
            <a:chOff x="4346205" y="3162976"/>
            <a:chExt cx="4559559" cy="3182298"/>
          </a:xfrm>
        </p:grpSpPr>
        <p:sp>
          <p:nvSpPr>
            <p:cNvPr id="8" name="Rounded Rectangle 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bin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usr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tmp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20" name="Elbow Connector 19"/>
            <p:cNvCxnSpPr>
              <a:stCxn id="8" idx="2"/>
              <a:endCxn id="1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8" idx="2"/>
              <a:endCxn id="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2"/>
              <a:endCxn id="1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8" idx="2"/>
              <a:endCxn id="1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" idx="2"/>
              <a:endCxn id="1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0" idx="2"/>
              <a:endCxn id="1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0" idx="2"/>
              <a:endCxn id="1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0" idx="2"/>
              <a:endCxn id="1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2" idx="2"/>
              <a:endCxn id="1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4" idx="2"/>
              <a:endCxn id="1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4" idx="2"/>
              <a:endCxn id="1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32" name="Elbow Connector 31"/>
            <p:cNvCxnSpPr>
              <a:stCxn id="19" idx="2"/>
              <a:endCxn id="3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34" name="Elbow Connector 33"/>
            <p:cNvCxnSpPr>
              <a:stCxn id="19" idx="2"/>
              <a:endCxn id="3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36" name="Elbow Connector 35"/>
            <p:cNvCxnSpPr>
              <a:stCxn id="14" idx="2"/>
              <a:endCxn id="3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0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Absolute Path vs. Relative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5336" y="15799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</a:t>
            </a:r>
          </a:p>
        </p:txBody>
      </p:sp>
      <p:grpSp>
        <p:nvGrpSpPr>
          <p:cNvPr id="37" name="Group 123"/>
          <p:cNvGrpSpPr>
            <a:grpSpLocks/>
          </p:cNvGrpSpPr>
          <p:nvPr/>
        </p:nvGrpSpPr>
        <p:grpSpPr bwMode="auto">
          <a:xfrm>
            <a:off x="914400" y="1949298"/>
            <a:ext cx="6477000" cy="3860407"/>
            <a:chOff x="4346205" y="3162976"/>
            <a:chExt cx="4559559" cy="3182298"/>
          </a:xfrm>
        </p:grpSpPr>
        <p:sp>
          <p:nvSpPr>
            <p:cNvPr id="38" name="Rounded Rectangle 3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bin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usr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tmp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50" name="Elbow Connector 49"/>
            <p:cNvCxnSpPr>
              <a:stCxn id="38" idx="2"/>
              <a:endCxn id="4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38" idx="2"/>
              <a:endCxn id="3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38" idx="2"/>
              <a:endCxn id="4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8" idx="2"/>
              <a:endCxn id="4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38" idx="2"/>
              <a:endCxn id="4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0" idx="2"/>
              <a:endCxn id="4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40" idx="2"/>
              <a:endCxn id="4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40" idx="2"/>
              <a:endCxn id="4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2" idx="2"/>
              <a:endCxn id="4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44" idx="2"/>
              <a:endCxn id="4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44" idx="2"/>
              <a:endCxn id="4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62" name="Elbow Connector 61"/>
            <p:cNvCxnSpPr>
              <a:stCxn id="49" idx="2"/>
              <a:endCxn id="6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64" name="Elbow Connector 63"/>
            <p:cNvCxnSpPr>
              <a:stCxn id="49" idx="2"/>
              <a:endCxn id="6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66" name="Elbow Connector 65"/>
            <p:cNvCxnSpPr>
              <a:stCxn id="44" idx="2"/>
              <a:endCxn id="6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 66"/>
          <p:cNvSpPr>
            <a:spLocks/>
          </p:cNvSpPr>
          <p:nvPr/>
        </p:nvSpPr>
        <p:spPr bwMode="auto">
          <a:xfrm>
            <a:off x="1813715" y="2486938"/>
            <a:ext cx="2377647" cy="1932662"/>
          </a:xfrm>
          <a:custGeom>
            <a:avLst/>
            <a:gdLst>
              <a:gd name="T0" fmla="*/ 1639847 w 1666479"/>
              <a:gd name="T1" fmla="*/ 0 h 1676742"/>
              <a:gd name="T2" fmla="*/ 1504221 w 1666479"/>
              <a:gd name="T3" fmla="*/ 591791 h 1676742"/>
              <a:gd name="T4" fmla="*/ 406879 w 1666479"/>
              <a:gd name="T5" fmla="*/ 1146595 h 1676742"/>
              <a:gd name="T6" fmla="*/ 0 w 1666479"/>
              <a:gd name="T7" fmla="*/ 1676742 h 1676742"/>
              <a:gd name="T8" fmla="*/ 0 w 1666479"/>
              <a:gd name="T9" fmla="*/ 1676742 h 1676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6479" h="1676742">
                <a:moveTo>
                  <a:pt x="1639847" y="0"/>
                </a:moveTo>
                <a:cubicBezTo>
                  <a:pt x="1674781" y="200346"/>
                  <a:pt x="1709716" y="400692"/>
                  <a:pt x="1504221" y="591791"/>
                </a:cubicBezTo>
                <a:cubicBezTo>
                  <a:pt x="1298726" y="782890"/>
                  <a:pt x="657583" y="965770"/>
                  <a:pt x="406879" y="1146595"/>
                </a:cubicBezTo>
                <a:cubicBezTo>
                  <a:pt x="156175" y="1327420"/>
                  <a:pt x="0" y="1676742"/>
                  <a:pt x="0" y="1676742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72" name="Curved Connector 71"/>
          <p:cNvCxnSpPr>
            <a:stCxn id="40" idx="2"/>
          </p:cNvCxnSpPr>
          <p:nvPr/>
        </p:nvCxnSpPr>
        <p:spPr>
          <a:xfrm rot="16200000" flipH="1">
            <a:off x="3705780" y="3819878"/>
            <a:ext cx="1847059" cy="842563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2605" y="6060570"/>
            <a:ext cx="245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directory: home</a:t>
            </a:r>
          </a:p>
        </p:txBody>
      </p:sp>
    </p:spTree>
    <p:extLst>
      <p:ext uri="{BB962C8B-B14F-4D97-AF65-F5344CB8AC3E}">
        <p14:creationId xmlns:p14="http://schemas.microsoft.com/office/powerpoint/2010/main" val="11909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Basics: Moving 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pwd</a:t>
            </a:r>
            <a:r>
              <a:rPr lang="en-US" sz="3600" dirty="0"/>
              <a:t>: print working directory </a:t>
            </a:r>
          </a:p>
          <a:p>
            <a:r>
              <a:rPr lang="en-US" sz="3600" b="1" dirty="0"/>
              <a:t>cd</a:t>
            </a:r>
            <a:r>
              <a:rPr lang="en-US" sz="3600" dirty="0"/>
              <a:t>: change directory </a:t>
            </a:r>
          </a:p>
          <a:p>
            <a:pPr marL="457200" lvl="1" indent="0">
              <a:buNone/>
            </a:pPr>
            <a:r>
              <a:rPr lang="en-US" b="1" dirty="0"/>
              <a:t>~</a:t>
            </a:r>
            <a:r>
              <a:rPr lang="en-US" dirty="0"/>
              <a:t>  home directory </a:t>
            </a:r>
          </a:p>
          <a:p>
            <a:pPr marL="457200" lvl="1" indent="0">
              <a:buNone/>
            </a:pPr>
            <a:r>
              <a:rPr lang="en-US" b="1" dirty="0"/>
              <a:t>.</a:t>
            </a:r>
            <a:r>
              <a:rPr lang="en-US" dirty="0"/>
              <a:t>   current directory </a:t>
            </a:r>
          </a:p>
          <a:p>
            <a:pPr marL="457200" lvl="1" indent="0">
              <a:buNone/>
            </a:pPr>
            <a:r>
              <a:rPr lang="en-US" b="1" dirty="0"/>
              <a:t>/</a:t>
            </a:r>
            <a:r>
              <a:rPr lang="en-US" dirty="0"/>
              <a:t>  root directory, or directory separator </a:t>
            </a:r>
          </a:p>
          <a:p>
            <a:pPr marL="457200" lvl="1" indent="0">
              <a:buNone/>
            </a:pPr>
            <a:r>
              <a:rPr lang="en-US" b="1" dirty="0"/>
              <a:t>..</a:t>
            </a:r>
            <a:r>
              <a:rPr lang="en-US" dirty="0"/>
              <a:t>  parent directory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4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Basics: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&lt;up arrow&gt;</a:t>
            </a:r>
            <a:r>
              <a:rPr lang="en-US" dirty="0"/>
              <a:t>: previous command </a:t>
            </a:r>
          </a:p>
          <a:p>
            <a:r>
              <a:rPr lang="en-US" b="1" dirty="0"/>
              <a:t>&lt;tab&gt;</a:t>
            </a:r>
            <a:r>
              <a:rPr lang="en-US" dirty="0"/>
              <a:t>: auto-complete </a:t>
            </a:r>
          </a:p>
          <a:p>
            <a:r>
              <a:rPr lang="en-US" b="1" dirty="0"/>
              <a:t>!!</a:t>
            </a:r>
            <a:r>
              <a:rPr lang="en-US" dirty="0"/>
              <a:t>: replace with previous command </a:t>
            </a:r>
          </a:p>
          <a:p>
            <a:r>
              <a:rPr lang="en-US" b="1" dirty="0"/>
              <a:t>![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refer to previous command with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47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Basics: Dealing with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sz="4200" b="1" dirty="0"/>
              <a:t>mv</a:t>
            </a:r>
            <a:r>
              <a:rPr lang="pt-BR" sz="4200" dirty="0"/>
              <a:t>: move/rename a file</a:t>
            </a:r>
          </a:p>
          <a:p>
            <a:r>
              <a:rPr lang="en-US" sz="4200" b="1" dirty="0" err="1"/>
              <a:t>cp</a:t>
            </a:r>
            <a:r>
              <a:rPr lang="en-US" sz="4200" dirty="0"/>
              <a:t>: copy a file </a:t>
            </a:r>
          </a:p>
          <a:p>
            <a:r>
              <a:rPr lang="en-US" sz="4200" b="1" dirty="0" err="1"/>
              <a:t>rm</a:t>
            </a:r>
            <a:r>
              <a:rPr lang="en-US" sz="4200" dirty="0"/>
              <a:t>: remove a file</a:t>
            </a:r>
          </a:p>
          <a:p>
            <a:pPr lvl="1"/>
            <a:r>
              <a:rPr lang="en-US" sz="4200" dirty="0"/>
              <a:t>r: remove directories and their contents recursively </a:t>
            </a:r>
          </a:p>
          <a:p>
            <a:r>
              <a:rPr lang="en-US" sz="4200" b="1" dirty="0" err="1"/>
              <a:t>mkdir</a:t>
            </a:r>
            <a:r>
              <a:rPr lang="en-US" sz="4200" dirty="0"/>
              <a:t>: make a directory </a:t>
            </a:r>
          </a:p>
          <a:p>
            <a:r>
              <a:rPr lang="en-US" sz="4200" b="1" dirty="0" err="1"/>
              <a:t>rmdir</a:t>
            </a:r>
            <a:r>
              <a:rPr lang="en-US" sz="4200" dirty="0"/>
              <a:t>: remove an empty directory </a:t>
            </a:r>
          </a:p>
          <a:p>
            <a:r>
              <a:rPr lang="en-US" sz="4200" b="1" dirty="0" err="1"/>
              <a:t>ls</a:t>
            </a:r>
            <a:r>
              <a:rPr lang="en-US" sz="4200" dirty="0"/>
              <a:t>: list contents of a directory </a:t>
            </a:r>
          </a:p>
          <a:p>
            <a:pPr lvl="1"/>
            <a:r>
              <a:rPr lang="en-US" sz="4200" dirty="0"/>
              <a:t>d: list only directories </a:t>
            </a:r>
          </a:p>
          <a:p>
            <a:pPr lvl="1"/>
            <a:r>
              <a:rPr lang="en-US" sz="4200" dirty="0"/>
              <a:t>a: list all files including hidden ones </a:t>
            </a:r>
          </a:p>
          <a:p>
            <a:pPr lvl="1"/>
            <a:r>
              <a:rPr lang="en-US" sz="4200" dirty="0"/>
              <a:t>l: show long listing including permission info </a:t>
            </a:r>
          </a:p>
          <a:p>
            <a:pPr lvl="1"/>
            <a:r>
              <a:rPr lang="en-US" sz="4200" dirty="0"/>
              <a:t>s: show size of each file, in blocks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1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8600"/>
            <a:ext cx="7543800" cy="899161"/>
          </a:xfrm>
        </p:spPr>
        <p:txBody>
          <a:bodyPr/>
          <a:lstStyle/>
          <a:p>
            <a:r>
              <a:rPr lang="en-US" b="1" dirty="0"/>
              <a:t>Linux File Permissions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922" y="1295400"/>
            <a:ext cx="6398851" cy="504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4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File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(r), write (w), executable (x) </a:t>
            </a:r>
          </a:p>
          <a:p>
            <a:pPr lvl="1"/>
            <a:r>
              <a:rPr lang="en-US" dirty="0"/>
              <a:t>User, group, others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3327"/>
            <a:ext cx="9144000" cy="26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1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4567</TotalTime>
  <Words>644</Words>
  <Application>Microsoft Office PowerPoint</Application>
  <PresentationFormat>On-screen Show (4:3)</PresentationFormat>
  <Paragraphs>136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Retrospect</vt:lpstr>
      <vt:lpstr>GNU/Linux</vt:lpstr>
      <vt:lpstr>Files and Processes</vt:lpstr>
      <vt:lpstr>Linux File System Layout</vt:lpstr>
      <vt:lpstr>Absolute Path vs. Relative Path</vt:lpstr>
      <vt:lpstr>The Basics: Moving Around</vt:lpstr>
      <vt:lpstr>The Basics: Shell</vt:lpstr>
      <vt:lpstr>The Basics: Dealing with Files </vt:lpstr>
      <vt:lpstr>Linux File Permissions</vt:lpstr>
      <vt:lpstr>Linux File Permissions</vt:lpstr>
      <vt:lpstr>The Basics: chmod (symbolic)</vt:lpstr>
      <vt:lpstr>The Basics: chmod (numeric)</vt:lpstr>
      <vt:lpstr>The Basics: find</vt:lpstr>
      <vt:lpstr>File Name Matching</vt:lpstr>
      <vt:lpstr>find Examples</vt:lpstr>
      <vt:lpstr>man</vt:lpstr>
      <vt:lpstr>wh… Commands</vt:lpstr>
      <vt:lpstr>More Basics: Look these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Linux?</dc:title>
  <dc:creator>Lauren</dc:creator>
  <cp:lastModifiedBy>Gajan Nagaraj</cp:lastModifiedBy>
  <cp:revision>226</cp:revision>
  <dcterms:created xsi:type="dcterms:W3CDTF">2012-09-30T22:30:53Z</dcterms:created>
  <dcterms:modified xsi:type="dcterms:W3CDTF">2018-12-08T18:39:28Z</dcterms:modified>
</cp:coreProperties>
</file>