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embeddedFontLst>
    <p:embeddedFont>
      <p:font typeface="Arimo" panose="020B0604020202020204" charset="0"/>
      <p:regular r:id="rId89"/>
      <p:bold r:id="rId90"/>
      <p:italic r:id="rId91"/>
      <p:boldItalic r:id="rId92"/>
    </p:embeddedFont>
    <p:embeddedFont>
      <p:font typeface="Calibri" panose="020F050202020403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B30E9-FEF4-4F88-ADF0-6D25DECAD0EE}">
  <a:tblStyle styleId="{AF1B30E9-FEF4-4F88-ADF0-6D25DECAD0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6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5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5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9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9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0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3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4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7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04bb6c35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3504bb6c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04bb6c3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3504bb6c35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504bb6c35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04bb6c35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3504bb6c3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04bb6c35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3504bb6c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04bb6c35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3504bb6c3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04bb6c3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3504bb6c35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504bb6c35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04bb6c3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3504bb6c35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3504bb6c35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04bb6c35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3504bb6c3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04bb6c35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3504bb6c3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04bb6c35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3504bb6c3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8a86d992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48a86d99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8a86d992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48a86d99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8a86d992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48a86d99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8a86d992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48a86d99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48a86d99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48a86d99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8a86d992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g48a86d992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48a86d992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48a86d992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48a86d99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48a86d99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8a86d9926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8a86d992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04bb6c35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3504bb6c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504bb6c35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3504bb6c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04bb6c35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3504bb6c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504bb6c35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3504bb6c3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04bb6c35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3504bb6c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04bb6c35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g3504bb6c3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504bb6c35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g3504bb6c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504bb6c35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3504bb6c3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1" name="Google Shape;781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98825" y="220663"/>
            <a:ext cx="558006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298825" y="220663"/>
            <a:ext cx="558006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2/3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303225" y="285750"/>
            <a:ext cx="85740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Locale  </a:t>
            </a:r>
            <a:endParaRPr b="1"/>
          </a:p>
        </p:txBody>
      </p:sp>
      <p:sp>
        <p:nvSpPr>
          <p:cNvPr id="201" name="Google Shape;201;p25"/>
          <p:cNvSpPr txBox="1"/>
          <p:nvPr/>
        </p:nvSpPr>
        <p:spPr>
          <a:xfrm>
            <a:off x="498075" y="1400175"/>
            <a:ext cx="8096700" cy="6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1363" marR="0" lvl="1" indent="-284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parameters that define a user’s cultural preferences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area-specific things</a:t>
            </a:r>
            <a:endParaRPr/>
          </a:p>
          <a:p>
            <a:pPr marL="741363" marR="0" lvl="1" indent="-284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∙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does the locale affect?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prints information about the current	locale environment to standard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381000" y="525463"/>
            <a:ext cx="84978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533400" y="2057400"/>
            <a:ext cx="8077200" cy="415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sort order for the 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depends: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8563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LC_COLLATE=‘C’: sorting is in ASCII order</a:t>
            </a:r>
            <a:endParaRPr/>
          </a:p>
          <a:p>
            <a:pPr marL="1198563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LC_COLLATE=‘en_US’: sorting is case insensitive except when the two strings are otherwise equal and one has an uppercase letter earlier than the other.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locales have other sort orders!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228600" y="220663"/>
            <a:ext cx="8650288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Environment Variables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85800" y="1295400"/>
            <a:ext cx="8077200" cy="55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that can be accessed from any child process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have these at all? What functions do they serve?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ones: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path to user’s home directory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directories to search in for command to execute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value: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export VARIABLE=…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3886200"/>
            <a:ext cx="4368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Streams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program has these 3 streams to interact with the world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stdin (0): contains data going into a program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stdout (1): where a program writes its output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stderr (2): where a program writes its error msgs</a:t>
            </a:r>
            <a:endParaRPr sz="2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Redirection and Pipelines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28625" marR="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lang="en-US" sz="2400" i="1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&lt; </a:t>
            </a:r>
            <a:r>
              <a:rPr lang="en-US" sz="2400" i="1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000000"/>
                </a:solidFill>
              </a:rPr>
              <a:t> redirects </a:t>
            </a:r>
            <a:r>
              <a:rPr lang="en-US" sz="2400" i="1">
                <a:solidFill>
                  <a:srgbClr val="000000"/>
                </a:solidFill>
              </a:rPr>
              <a:t>file to </a:t>
            </a:r>
            <a:r>
              <a:rPr lang="en-US" sz="2400" i="1"/>
              <a:t>program's</a:t>
            </a:r>
            <a:r>
              <a:rPr lang="en-US" sz="2400" i="1">
                <a:solidFill>
                  <a:srgbClr val="000000"/>
                </a:solidFill>
              </a:rPr>
              <a:t> stdin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/>
          </a:p>
          <a:p>
            <a:pPr marL="428625" marR="0" lvl="0" indent="-3238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 </a:t>
            </a:r>
            <a:endParaRPr/>
          </a:p>
          <a:p>
            <a:pPr marL="428625" marR="0" lvl="0" indent="-3238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lang="en-US" sz="2400" i="1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&gt; </a:t>
            </a:r>
            <a:r>
              <a:rPr lang="en-US" sz="2400" i="1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redirects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i="1">
                <a:solidFill>
                  <a:srgbClr val="000000"/>
                </a:solidFill>
              </a:rPr>
              <a:t>program</a:t>
            </a:r>
            <a:r>
              <a:rPr lang="en-US" sz="2400">
                <a:solidFill>
                  <a:srgbClr val="000000"/>
                </a:solidFill>
              </a:rPr>
              <a:t>'s stdout to </a:t>
            </a:r>
            <a:r>
              <a:rPr lang="en-US" sz="2400" i="1">
                <a:solidFill>
                  <a:srgbClr val="000000"/>
                </a:solidFill>
              </a:rPr>
              <a:t>file2</a:t>
            </a:r>
            <a:r>
              <a:rPr lang="en-US" sz="2400">
                <a:solidFill>
                  <a:srgbClr val="000000"/>
                </a:solidFill>
              </a:rPr>
              <a:t>: </a:t>
            </a:r>
            <a:endParaRPr/>
          </a:p>
          <a:p>
            <a:pPr marL="428625" marR="0" lvl="0" indent="-3238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&gt;file2 </a:t>
            </a:r>
            <a:endParaRPr sz="2400">
              <a:solidFill>
                <a:srgbClr val="FF0000"/>
              </a:solidFill>
            </a:endParaRPr>
          </a:p>
          <a:p>
            <a:pPr marL="428625" marR="0" lvl="0" indent="-3238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lang="en-US" sz="2400" i="1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2&gt; </a:t>
            </a:r>
            <a:r>
              <a:rPr lang="en-US" sz="2400" i="1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redirects </a:t>
            </a:r>
            <a:r>
              <a:rPr lang="en-US" sz="2400" i="1">
                <a:solidFill>
                  <a:srgbClr val="000000"/>
                </a:solidFill>
              </a:rPr>
              <a:t>program</a:t>
            </a:r>
            <a:r>
              <a:rPr lang="en-US" sz="2400">
                <a:solidFill>
                  <a:srgbClr val="000000"/>
                </a:solidFill>
              </a:rPr>
              <a:t>'s stderr to </a:t>
            </a:r>
            <a:r>
              <a:rPr lang="en-US" sz="2400" i="1">
                <a:solidFill>
                  <a:srgbClr val="000000"/>
                </a:solidFill>
              </a:rPr>
              <a:t>file2</a:t>
            </a:r>
            <a:r>
              <a:rPr lang="en-US" sz="2400">
                <a:solidFill>
                  <a:srgbClr val="000000"/>
                </a:solidFill>
              </a:rPr>
              <a:t>: </a:t>
            </a:r>
            <a:endParaRPr/>
          </a:p>
          <a:p>
            <a:pPr marL="428625" marR="0" lvl="0" indent="-3238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2&gt;file2</a:t>
            </a:r>
            <a:endParaRPr sz="2400">
              <a:solidFill>
                <a:srgbClr val="000000"/>
              </a:solidFill>
            </a:endParaRPr>
          </a:p>
          <a:p>
            <a:pPr marL="428625" marR="0" lvl="0" indent="-3238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i="1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&gt;&gt; </a:t>
            </a:r>
            <a:r>
              <a:rPr lang="en-US" sz="2400" i="1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appends</a:t>
            </a:r>
            <a:r>
              <a:rPr lang="en-US" sz="2400">
                <a:solidFill>
                  <a:srgbClr val="000000"/>
                </a:solidFill>
              </a:rPr>
              <a:t> program’s stdout to </a:t>
            </a:r>
            <a:r>
              <a:rPr lang="en-US" sz="2400" i="1">
                <a:solidFill>
                  <a:srgbClr val="000000"/>
                </a:solidFill>
              </a:rPr>
              <a:t>file</a:t>
            </a:r>
            <a:endParaRPr sz="2400">
              <a:solidFill>
                <a:srgbClr val="000000"/>
              </a:solidFill>
            </a:endParaRPr>
          </a:p>
          <a:p>
            <a:pPr marL="428625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lang="en-US" sz="2400" i="1">
                <a:solidFill>
                  <a:srgbClr val="FF0000"/>
                </a:solidFill>
              </a:rPr>
              <a:t>program1</a:t>
            </a:r>
            <a:r>
              <a:rPr lang="en-US" sz="2400">
                <a:solidFill>
                  <a:srgbClr val="FF0000"/>
                </a:solidFill>
              </a:rPr>
              <a:t> | </a:t>
            </a:r>
            <a:r>
              <a:rPr lang="en-US" sz="2400" i="1">
                <a:solidFill>
                  <a:srgbClr val="FF0000"/>
                </a:solidFill>
              </a:rPr>
              <a:t>program2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assigns stdout of </a:t>
            </a:r>
            <a:r>
              <a:rPr lang="en-US" sz="2400" i="1">
                <a:solidFill>
                  <a:srgbClr val="000000"/>
                </a:solidFill>
              </a:rPr>
              <a:t>program1</a:t>
            </a:r>
            <a:r>
              <a:rPr lang="en-US" sz="2400">
                <a:solidFill>
                  <a:srgbClr val="000000"/>
                </a:solidFill>
              </a:rPr>
              <a:t> as the stdin of </a:t>
            </a:r>
            <a:r>
              <a:rPr lang="en-US" sz="2400" i="1">
                <a:solidFill>
                  <a:srgbClr val="000000"/>
                </a:solidFill>
              </a:rPr>
              <a:t>program2; text 'flows' through the pipeline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/>
          </a:p>
          <a:p>
            <a:pPr marL="428625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| sort &gt; file2</a:t>
            </a:r>
            <a:endParaRPr/>
          </a:p>
          <a:p>
            <a:pPr marL="428625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Why would we want to redirect I/O? What are some examples of use cases for I/O redirection? How do we implement this in C?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30213" marR="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●"/>
            </a:pPr>
            <a:r>
              <a:rPr lang="en-US" sz="248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that lets you search for text with a particular pattern: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77"/>
              <a:buFont typeface="Arial"/>
              <a:buChar char="●"/>
            </a:pPr>
            <a:r>
              <a:rPr lang="en-US" sz="217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</a:pPr>
            <a:r>
              <a:rPr lang="en-US" sz="248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these exist? Are the expressions the same across languages?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</a:pPr>
            <a:r>
              <a:rPr lang="en-US" sz="248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difference between a basic and an extended regular expression? When would I use either?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</a:pPr>
            <a:r>
              <a:rPr lang="en-US" sz="248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write a regular expression to accomplish x?</a:t>
            </a:r>
            <a:endParaRPr sz="248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25298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None/>
            </a:pPr>
            <a:endParaRPr sz="248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58"/>
              <a:buFont typeface="Arial"/>
              <a:buChar char="●"/>
            </a:pPr>
            <a:r>
              <a:rPr lang="en-US" sz="124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http://regexpal.com/ </a:t>
            </a:r>
            <a:r>
              <a:rPr lang="en-US" sz="1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your regex expressions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58"/>
              <a:buFont typeface="Arial"/>
              <a:buChar char="●"/>
            </a:pPr>
            <a:r>
              <a:rPr lang="en-US" sz="1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regex tutorial http://www.icewarp.com/support/online_help/203030104.htm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25298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endParaRPr sz="248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252983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endParaRPr sz="248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times of previous expression?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quantifiers: ?(0 or 1), *(0 or more), +(1 or more)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subset of previous expression?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operator: 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choices?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Operators: [] and |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Hello|World          [A B C]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Anchors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Characters: ^ (beginning) and $ (end)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use a combination of the above to accomplish tasks?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32"/>
          <p:cNvGraphicFramePr/>
          <p:nvPr/>
        </p:nvGraphicFramePr>
        <p:xfrm>
          <a:off x="457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/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in a pattern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Usually, turn off the special meaning of the following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character. Occasionally, enable a special meaning for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following character, such as for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single character except NULL. Individual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 may also disallow matching newline.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en-US" sz="4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number (or none) of the single character that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immediately precedes it. For EREs, the preceding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can instead be a regular expression. For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example, since . (dot) means any character, </a:t>
                      </a: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.*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means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"match any number of any character." For BREs, 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not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if it's the first character of a regular expression.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following regular expression at the beginning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the line or string. BRE: special only at the beginning of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regular expression. ERE: special everywhere.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9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preceding regular expression at the end of the line or string. BRE: special only at the end of a regular expression. ERE: special everywhere.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 bracket expression, this matches any one of the enclosed characters. A hyphen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is treated as a member of the list. All other metacharacters are treated as members of the list (i.e., literally). Bracket expressions may contain collating symbols, equivalence classes, and character classes (described shortly).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an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interval expression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this matches a range of occurrences of the single character that immediately precedes it.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exactly n occurrences,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,\} matches at least n occurrences, and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any number of occurrences between n and m. n and m must be between 0 and RE_DUP_MAX (minimum value: 255), inclusive. </a:t>
                      </a:r>
                      <a:endParaRPr/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 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Save the pattern enclosed between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a special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space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Up to nine subpatterns can be saved on a single pattern. The text matched by the subpatterns can be reused later in the same pattern, by the escape sequences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\9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For example, 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\(ab\).*\1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matches two occurrences of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with any number of characters in between. </a:t>
                      </a:r>
                      <a:endParaRPr/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GNU/Linux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operating system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core of operating system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time and memory to programs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file system and communication between software and hardware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interface between user and kernel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Interprets commands user types in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necessary action to cause commands to be carried out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9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Replay the nth subpattern enclosed in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like the BRE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earlier, but without the backslashes in front of the braces.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one or more instances of the preceding regular expression.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one instances of the preceding regular expression.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regular expression specified before or after.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a match to the enclosed group of regular expressions.</a:t>
                      </a:r>
                      <a:endParaRPr/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Matches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beginning of a line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end of a line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line containing exactly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nothing else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[Tt]olstoy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Either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or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character, and 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tol.*toy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sequence of zero or more characters, and 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(e.g.,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tolWHOtoy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so on)</a:t>
                      </a:r>
                      <a:endParaRPr/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Processing Tools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30213" marR="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4"/>
              <a:buFont typeface="Noto Sans Symbols"/>
              <a:buChar char="●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familiar with:</a:t>
            </a:r>
            <a:endParaRPr/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outputs a one-line report of lines, words, and bytes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extract top of files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extracts bottom of files</a:t>
            </a:r>
            <a:endParaRPr/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translate or delete characters</a:t>
            </a:r>
            <a:endParaRPr/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print lines matching a pattern</a:t>
            </a:r>
            <a:endParaRPr/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sort lines of text files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0263" marR="0" lvl="1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filtering and transforming text</a:t>
            </a:r>
            <a:endParaRPr/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4"/>
              <a:buFont typeface="Noto Sans Symbols"/>
              <a:buChar char="●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tr, sed, and grep? When would I use each one?</a:t>
            </a:r>
            <a:endParaRPr/>
          </a:p>
          <a:p>
            <a:pPr marL="430213" marR="0" lvl="0" indent="-3238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4"/>
              <a:buFont typeface="Noto Sans Symbols"/>
              <a:buChar char="●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combine and use these tools together?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381000" y="220663"/>
            <a:ext cx="8497888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sort, comm, and tr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762000" y="1447800"/>
            <a:ext cx="80772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sorts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sort [OPTION]…[FILE]…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order depends on locale 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locale: ASCII sorting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two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by line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comm [OPTION]…FILE1 FILE2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locale</a:t>
            </a:r>
            <a:endParaRPr/>
          </a:p>
          <a:p>
            <a:pPr marL="0" marR="0" lvl="0" indent="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 characters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tr [OPTION]…SET1 [SET2]</a:t>
            </a:r>
            <a:endParaRPr/>
          </a:p>
          <a:p>
            <a:pPr marL="108585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You’ve implemented comm and tr by hand, do you remember how you did that?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4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143000"/>
            <a:ext cx="4648200" cy="598708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/>
          <p:nvPr/>
        </p:nvSpPr>
        <p:spPr>
          <a:xfrm>
            <a:off x="1600200" y="1905000"/>
            <a:ext cx="381000" cy="4191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381000" y="3815834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85800" y="1524000"/>
            <a:ext cx="77724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this process?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different components of the process?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just typed gcc to compile my programs… does that mean gcc has all of the components within it?”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can’t I execute individual object code files?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open source and closed source software? When would I want to use one or the other?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Make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body" idx="1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  <a:endParaRPr/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  <a:endParaRPr/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  <a:endParaRPr/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make at all?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Build Process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  <a:endParaRPr/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  <a:endParaRPr/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  <a:endParaRPr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endParaRPr/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  <a:endParaRPr/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  <a:endParaRPr/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  <a:endParaRPr/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  <a:endParaRPr/>
          </a:p>
          <a:p>
            <a: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Patching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32" name="Google Shape;33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just change the original source code to fix it? Why do we have patches?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and Processes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either a </a:t>
            </a:r>
            <a:r>
              <a:rPr lang="en-US" sz="3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 </a:t>
            </a:r>
            <a:r>
              <a:rPr lang="en-US" sz="3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executing program identified by PID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collection of data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document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of program written in high-level language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Applying a Patch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6"/>
            <a:ext cx="6070149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diff Unified Format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5" name="Google Shape;34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original_file modified_file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path/to/original_file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path/to/modified_file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-l,s +l,s @@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  <a:endParaRPr sz="18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What is Python?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use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know how to write basic programs in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that is used to run and debug other (target) programs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can: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through source code line by line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is executed on demand 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 with and inspect program at run-time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program crashes, the debugger outputs where and why it crashed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a debugger?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I use a debugger?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Program 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[flags] &lt;source files&gt; -o &lt;output file&gt;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[other flags]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–g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&lt;source files&gt; -o &lt;output file&gt;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built-in debugging support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Program to Debug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&lt;executable&gt;</a:t>
            </a:r>
            <a:endParaRPr/>
          </a:p>
          <a:p>
            <a: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file &lt;executable&gt;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Run Program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 [arguments] </a:t>
            </a:r>
            <a:endParaRPr sz="25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In GDB Interactive Shell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to Autocomplete, up-down arrows to recall history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 [command] 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more info about a command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Exit the gdb Debugger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quit</a:t>
            </a:r>
            <a:endParaRPr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received signal SIGSEGV, Segmentation fault. 0x0000000000400524 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(arr=0x7fffc902a270, r1=2, c1=5, r2=4, c2=6) 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file.c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:12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number where it crashed and parameters to the function that caused the error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Error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and exit successfully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find bugs?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Breakpoints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stop the running program at a specific point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program reaches that location when running, it will pause and prompt you for another command</a:t>
            </a: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file1.c:6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when it reaches line 6 of file1.c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my_function</a:t>
            </a:r>
            <a:endParaRPr sz="196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the first line of </a:t>
            </a:r>
            <a:r>
              <a:rPr lang="en-US" sz="1679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-US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it is called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[</a:t>
            </a:r>
            <a:r>
              <a:rPr lang="en-US" sz="196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US" sz="1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if </a:t>
            </a:r>
            <a:r>
              <a:rPr lang="en-US" sz="196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specified position only when the expression evaluates to true</a:t>
            </a:r>
            <a:endParaRPr sz="1679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612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know where to set breakpoints?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do once we’ve stopped at a breakpoint? </a:t>
            </a: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612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Deleting, Disabling and Ignoring BPs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delete [bp_number | range]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 the specified breakpoint or range of breakpoints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disable [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deactivates a breakpoint or a range of breakpoints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enable [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Restores disabled breakpoints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arguments are provided to the above commands, all breakpoints are affected!!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ignore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iterations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Instructs GDB to pass over a breakpoint without stopping a certain number of times.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bp_number: the number of a breakpoint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Iterations: the number of times you want it to be passed over </a:t>
            </a:r>
            <a:endParaRPr sz="18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4795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Shell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" y="1847300"/>
            <a:ext cx="3131700" cy="3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000"/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 sz="2000"/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</a:t>
            </a:r>
            <a:endParaRPr sz="2000"/>
          </a:p>
          <a:p>
            <a:pPr marL="742950" marR="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85800" y="1447800"/>
            <a:ext cx="594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 utilities from week 1 you should be familiar with: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522925" y="1826325"/>
            <a:ext cx="3269100" cy="3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whatis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wget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Data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would we want to interrupt execution?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data of interest at run-time: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[/format] </a:t>
            </a:r>
            <a:r>
              <a:rPr lang="en-US" sz="23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the value of the specified expression in the specified format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Formats: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Decimal notation (default format for integers) 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Hexadecimal notation 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 Octal notation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Binary notation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point of displaying data?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sort of data might we want to display?</a:t>
            </a:r>
            <a:endParaRPr/>
          </a:p>
          <a:p>
            <a:pPr marL="1143000" marR="0" lvl="2" indent="-9906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0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Resuming Execution After a Break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program stops at a breakpoint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possible kinds of gdb operations: 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or continue</a:t>
            </a: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executing until next breakpoint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or step</a:t>
            </a: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or next</a:t>
            </a: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 in the current (innermost) stack frame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‘s’ and ‘n’?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we use each one of the above?</a:t>
            </a:r>
            <a:endParaRPr/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9906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0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Info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is made up of one or more functions which interact by calling each other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a function is called, an area of memory is set aside for it. This area of memory is called a </a:t>
            </a: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holds the following crucial info: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space for all the local variables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memory address to return to when the called function returns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arguments, or parameters, of the called function</a:t>
            </a: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function call gets its own stack frame. Collectively, all the stack frames make up the </a:t>
            </a: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stack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the stack exist at all? How is the stack different than the heap?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that is allocated at runtime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on the heap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the stack?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 (size_t size);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</a:t>
            </a:r>
            <a:r>
              <a:rPr lang="en-US" sz="1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and returns a pointer to the allocated memory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*realloc (void *ptr, size_t size);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the size of the memory block pointed to by </a:t>
            </a:r>
            <a:r>
              <a:rPr lang="en-US" sz="1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 (void *ptr);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Frees the block of memory pointed to by</a:t>
            </a:r>
            <a:r>
              <a:rPr lang="en-US" sz="1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ptr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I never call free?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I try to put data into dynamic memory but I haven’t yet called malloc?</a:t>
            </a: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6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Modes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modes that place restrictions on the type of operations that can be performed by running processes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mode: restricted access to system resources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Kernel/Supervisor mode: unrestricted access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resources?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Devices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different modes?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 vs. Kernel Mode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contains a mode-bit, e.g. 0 means kernel mode, 1 means user mode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unprivileged instructions and a specified area of memory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Supervisor/kernel mode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is </a:t>
            </a: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unrestricted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can use all instructions, access all areas of memory and take over the CPU anytime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user code is given unrestricted access to CPU?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Dual-Mode Operation?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resources are shared among processes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must ensure: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incorrect/malicious program cannot cause damage to other processes or the system as a whole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processes have a fair use of devices and the CPU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Achieve </a:t>
            </a:r>
            <a:endParaRPr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 and Fairness</a:t>
            </a:r>
            <a:endParaRPr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Protection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processes from performing illegal I/O operations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Protection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processes from accessing illegal memory and modifying kernel code and data structures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Protection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a process from using the CPU for too long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instructions that might affect goals are privileged and can only be executed by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type of function that: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user-level processes to request a service from the kernel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the CPU’s mode from user mode to kernel mode to enable more capabilities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part of the kernel of the OS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Verifies that the user should be allowed to do the requested action and then does the action (kernel performs the operation on behalf of the user)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59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way 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program can perform privileged operations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I need to use system calls?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Shell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where files are on the system?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out what options are available for a particular utility?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a file a file and when is it a process?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types of links are there?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64"/>
          <p:cNvSpPr txBox="1">
            <a:spLocks noGrp="1"/>
          </p:cNvSpPr>
          <p:nvPr>
            <p:ph type="body" idx="1"/>
          </p:nvPr>
        </p:nvSpPr>
        <p:spPr>
          <a:xfrm>
            <a:off x="457200" y="1254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system call is made, the program being executed is interrupted and control is passed to the kernel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operation is valid the kernel performs it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3361496"/>
            <a:ext cx="6293709" cy="349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 Overhead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 are expensive and can hurt performance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must do many things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is interrupted &amp; computer saves its state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takes control of CPU &amp; verifies validity of op.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performs requested action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restores saved context, switches to user mode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gives control of the CPU back to user process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Functions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are a part of standard C library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system call overhead use equivalent library functions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getchar, putchar vs. read, write (for standard I/O)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fopen, fclose vs. open, close (for file I/O), etc.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functions perform privileged operations?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make system calls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benefits and tradeoffs of using either system calls or C library functions?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vs. Buffered I/O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</a:t>
            </a:r>
            <a:endParaRPr sz="296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byte is read/written by the kernel through a system call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as many bytes as possible (in a buffer) and read more than a single byte (into buffer) at a time and use one system call for a block of bytes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⇒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I/O decreases the number of read/write system calls and the corresponding overhead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faster in what applications? When would you use buffered or unbuffered I/O?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7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point of parallelism? Isn’t it just too complicated?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decide whether your application should use multiple processes or multiple threads? Or both?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096587" cy="26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962400"/>
            <a:ext cx="5039429" cy="25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0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0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</a:t>
            </a:r>
            <a:r>
              <a:rPr lang="en-US" b="1"/>
              <a:t>vs</a:t>
            </a: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Multitasking</a:t>
            </a:r>
            <a:endParaRPr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  <a:endParaRPr/>
          </a:p>
          <a:p>
            <a:pPr marL="742950" marR="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800" cy="467692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2"/>
          <p:cNvSpPr txBox="1"/>
          <p:nvPr/>
        </p:nvSpPr>
        <p:spPr>
          <a:xfrm>
            <a:off x="304800" y="4648200"/>
            <a:ext cx="173371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share the same code?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share the same heap?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  <a:endParaRPr sz="25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  <a:endParaRPr/>
          </a:p>
          <a:p>
            <a:pPr marL="342900" marR="0" lvl="0" indent="-131445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Path vs. Relative Path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134" name="Google Shape;134;p20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usr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lakers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celtics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bulls</a:t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lib</a:t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music</a:t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>
                <a:gd name="adj" fmla="val 16667"/>
              </a:avLst>
            </a:prstGeom>
            <a:solidFill>
              <a:srgbClr val="95373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</a:t>
              </a:r>
              <a:endParaRPr/>
            </a:p>
          </p:txBody>
        </p:sp>
        <p:cxnSp>
          <p:nvCxnSpPr>
            <p:cNvPr id="146" name="Google Shape;146;p20"/>
            <p:cNvCxnSpPr>
              <a:stCxn id="134" idx="2"/>
              <a:endCxn id="137" idx="0"/>
            </p:cNvCxnSpPr>
            <p:nvPr/>
          </p:nvCxnSpPr>
          <p:spPr>
            <a:xfrm rot="5400000">
              <a:off x="5590793" y="2779371"/>
              <a:ext cx="252900" cy="1895100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20"/>
            <p:cNvCxnSpPr>
              <a:stCxn id="134" idx="2"/>
              <a:endCxn id="135" idx="0"/>
            </p:cNvCxnSpPr>
            <p:nvPr/>
          </p:nvCxnSpPr>
          <p:spPr>
            <a:xfrm rot="5400000">
              <a:off x="6064493" y="3253071"/>
              <a:ext cx="252900" cy="947700"/>
            </a:xfrm>
            <a:prstGeom prst="bentConnector3">
              <a:avLst>
                <a:gd name="adj1" fmla="val 488464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20"/>
            <p:cNvCxnSpPr>
              <a:stCxn id="134" idx="2"/>
              <a:endCxn id="138" idx="0"/>
            </p:cNvCxnSpPr>
            <p:nvPr/>
          </p:nvCxnSpPr>
          <p:spPr>
            <a:xfrm rot="-5400000" flipH="1">
              <a:off x="7013993" y="3251271"/>
              <a:ext cx="252900" cy="951300"/>
            </a:xfrm>
            <a:prstGeom prst="bentConnector3">
              <a:avLst>
                <a:gd name="adj1" fmla="val 488464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20"/>
            <p:cNvCxnSpPr>
              <a:stCxn id="134" idx="2"/>
              <a:endCxn id="139" idx="0"/>
            </p:cNvCxnSpPr>
            <p:nvPr/>
          </p:nvCxnSpPr>
          <p:spPr>
            <a:xfrm rot="-5400000" flipH="1">
              <a:off x="7487693" y="2777571"/>
              <a:ext cx="252900" cy="1898700"/>
            </a:xfrm>
            <a:prstGeom prst="bentConnector3">
              <a:avLst>
                <a:gd name="adj1" fmla="val 488464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20"/>
            <p:cNvCxnSpPr>
              <a:stCxn id="134" idx="2"/>
              <a:endCxn id="136" idx="0"/>
            </p:cNvCxnSpPr>
            <p:nvPr/>
          </p:nvCxnSpPr>
          <p:spPr>
            <a:xfrm rot="-5400000" flipH="1">
              <a:off x="6538493" y="3726771"/>
              <a:ext cx="252900" cy="300"/>
            </a:xfrm>
            <a:prstGeom prst="bentConnector3">
              <a:avLst>
                <a:gd name="adj1" fmla="val 491262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20"/>
            <p:cNvCxnSpPr>
              <a:stCxn id="136" idx="2"/>
              <a:endCxn id="140" idx="0"/>
            </p:cNvCxnSpPr>
            <p:nvPr/>
          </p:nvCxnSpPr>
          <p:spPr>
            <a:xfrm rot="5400000">
              <a:off x="5828243" y="3699801"/>
              <a:ext cx="245400" cy="1427700"/>
            </a:xfrm>
            <a:prstGeom prst="bentConnector3">
              <a:avLst>
                <a:gd name="adj1" fmla="val 424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20"/>
            <p:cNvCxnSpPr>
              <a:stCxn id="136" idx="2"/>
              <a:endCxn id="142" idx="0"/>
            </p:cNvCxnSpPr>
            <p:nvPr/>
          </p:nvCxnSpPr>
          <p:spPr>
            <a:xfrm rot="-5400000" flipH="1">
              <a:off x="6777593" y="4178151"/>
              <a:ext cx="245400" cy="471000"/>
            </a:xfrm>
            <a:prstGeom prst="bentConnector3">
              <a:avLst>
                <a:gd name="adj1" fmla="val 424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20"/>
            <p:cNvCxnSpPr>
              <a:stCxn id="136" idx="2"/>
              <a:endCxn id="141" idx="0"/>
            </p:cNvCxnSpPr>
            <p:nvPr/>
          </p:nvCxnSpPr>
          <p:spPr>
            <a:xfrm rot="5400000">
              <a:off x="6302093" y="4173651"/>
              <a:ext cx="245400" cy="480000"/>
            </a:xfrm>
            <a:prstGeom prst="bentConnector3">
              <a:avLst>
                <a:gd name="adj1" fmla="val 424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20"/>
            <p:cNvCxnSpPr>
              <a:stCxn id="138" idx="2"/>
              <a:endCxn id="143" idx="0"/>
            </p:cNvCxnSpPr>
            <p:nvPr/>
          </p:nvCxnSpPr>
          <p:spPr>
            <a:xfrm rot="-5400000" flipH="1">
              <a:off x="7727055" y="4179951"/>
              <a:ext cx="245400" cy="467400"/>
            </a:xfrm>
            <a:prstGeom prst="bentConnector3">
              <a:avLst>
                <a:gd name="adj1" fmla="val 424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20"/>
            <p:cNvCxnSpPr>
              <a:stCxn id="140" idx="2"/>
              <a:endCxn id="145" idx="0"/>
            </p:cNvCxnSpPr>
            <p:nvPr/>
          </p:nvCxnSpPr>
          <p:spPr>
            <a:xfrm rot="-5400000" flipH="1">
              <a:off x="5843298" y="4369425"/>
              <a:ext cx="251100" cy="1463700"/>
            </a:xfrm>
            <a:prstGeom prst="bentConnector3">
              <a:avLst>
                <a:gd name="adj1" fmla="val 34102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20"/>
            <p:cNvCxnSpPr>
              <a:stCxn id="140" idx="2"/>
              <a:endCxn id="144" idx="0"/>
            </p:cNvCxnSpPr>
            <p:nvPr/>
          </p:nvCxnSpPr>
          <p:spPr>
            <a:xfrm rot="-5400000" flipH="1">
              <a:off x="5369598" y="4843125"/>
              <a:ext cx="251100" cy="516300"/>
            </a:xfrm>
            <a:prstGeom prst="bentConnector3">
              <a:avLst>
                <a:gd name="adj1" fmla="val 34102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2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game1</a:t>
              </a:r>
              <a:endParaRPr/>
            </a:p>
          </p:txBody>
        </p:sp>
        <p:cxnSp>
          <p:nvCxnSpPr>
            <p:cNvPr id="158" name="Google Shape;158;p20"/>
            <p:cNvCxnSpPr>
              <a:stCxn id="145" idx="2"/>
              <a:endCxn id="157" idx="0"/>
            </p:cNvCxnSpPr>
            <p:nvPr/>
          </p:nvCxnSpPr>
          <p:spPr>
            <a:xfrm rot="5400000">
              <a:off x="6329943" y="5536954"/>
              <a:ext cx="243600" cy="498300"/>
            </a:xfrm>
            <a:prstGeom prst="bentConnector3">
              <a:avLst>
                <a:gd name="adj1" fmla="val 272646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20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game2</a:t>
              </a:r>
              <a:endParaRPr/>
            </a:p>
          </p:txBody>
        </p:sp>
        <p:cxnSp>
          <p:nvCxnSpPr>
            <p:cNvPr id="160" name="Google Shape;160;p20"/>
            <p:cNvCxnSpPr>
              <a:stCxn id="145" idx="2"/>
              <a:endCxn id="159" idx="0"/>
            </p:cNvCxnSpPr>
            <p:nvPr/>
          </p:nvCxnSpPr>
          <p:spPr>
            <a:xfrm rot="-5400000" flipH="1">
              <a:off x="6865593" y="5499604"/>
              <a:ext cx="243600" cy="573000"/>
            </a:xfrm>
            <a:prstGeom prst="bentConnector3">
              <a:avLst>
                <a:gd name="adj1" fmla="val 272646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" name="Google Shape;161;p20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</a:t>
              </a:r>
              <a:endParaRPr/>
            </a:p>
          </p:txBody>
        </p:sp>
        <p:cxnSp>
          <p:nvCxnSpPr>
            <p:cNvPr id="162" name="Google Shape;162;p20"/>
            <p:cNvCxnSpPr>
              <a:stCxn id="140" idx="2"/>
              <a:endCxn id="161" idx="0"/>
            </p:cNvCxnSpPr>
            <p:nvPr/>
          </p:nvCxnSpPr>
          <p:spPr>
            <a:xfrm rot="5400000">
              <a:off x="4886298" y="4876125"/>
              <a:ext cx="251100" cy="450300"/>
            </a:xfrm>
            <a:prstGeom prst="bentConnector3">
              <a:avLst>
                <a:gd name="adj1" fmla="val 34102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3" name="Google Shape;163;p20"/>
          <p:cNvSpPr/>
          <p:nvPr/>
        </p:nvSpPr>
        <p:spPr>
          <a:xfrm>
            <a:off x="1813715" y="1689199"/>
            <a:ext cx="2850713" cy="2772279"/>
          </a:xfrm>
          <a:custGeom>
            <a:avLst/>
            <a:gdLst/>
            <a:ahLst/>
            <a:cxnLst/>
            <a:rect l="l" t="t" r="r" b="b"/>
            <a:pathLst>
              <a:path w="1666479" h="1676742" extrusionOk="0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0"/>
          <p:cNvCxnSpPr>
            <a:stCxn id="140" idx="0"/>
          </p:cNvCxnSpPr>
          <p:nvPr/>
        </p:nvCxnSpPr>
        <p:spPr>
          <a:xfrm rot="-5400000" flipH="1">
            <a:off x="2539235" y="3028079"/>
            <a:ext cx="2325600" cy="2895600"/>
          </a:xfrm>
          <a:prstGeom prst="curvedConnector4">
            <a:avLst>
              <a:gd name="adj1" fmla="val 28903"/>
              <a:gd name="adj2" fmla="val 72550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20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directory: 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046433" y="6053516"/>
            <a:ext cx="60975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absolute and relative paths?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74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33" name="Google Shape;533;p74"/>
          <p:cNvSpPr txBox="1"/>
          <p:nvPr/>
        </p:nvSpPr>
        <p:spPr>
          <a:xfrm rot="-5400000">
            <a:off x="3540401" y="363486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4"/>
          <p:cNvSpPr/>
          <p:nvPr/>
        </p:nvSpPr>
        <p:spPr>
          <a:xfrm>
            <a:off x="5104268" y="2088107"/>
            <a:ext cx="450567" cy="3855493"/>
          </a:xfrm>
          <a:custGeom>
            <a:avLst/>
            <a:gdLst/>
            <a:ahLst/>
            <a:cxnLst/>
            <a:rect l="l" t="t" r="r" b="b"/>
            <a:pathLst>
              <a:path w="450567" h="3589397" extrusionOk="0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4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4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4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4"/>
          <p:cNvSpPr/>
          <p:nvPr/>
        </p:nvSpPr>
        <p:spPr>
          <a:xfrm>
            <a:off x="6429703" y="2056280"/>
            <a:ext cx="450567" cy="3887320"/>
          </a:xfrm>
          <a:custGeom>
            <a:avLst/>
            <a:gdLst/>
            <a:ahLst/>
            <a:cxnLst/>
            <a:rect l="l" t="t" r="r" b="b"/>
            <a:pathLst>
              <a:path w="450567" h="3589397" extrusionOk="0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4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40" name="Google Shape;540;p74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4"/>
          <p:cNvSpPr/>
          <p:nvPr/>
        </p:nvSpPr>
        <p:spPr>
          <a:xfrm>
            <a:off x="7895985" y="2056280"/>
            <a:ext cx="450567" cy="3887320"/>
          </a:xfrm>
          <a:custGeom>
            <a:avLst/>
            <a:gdLst/>
            <a:ahLst/>
            <a:cxnLst/>
            <a:rect l="l" t="t" r="r" b="b"/>
            <a:pathLst>
              <a:path w="450567" h="3589397" extrusionOk="0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43" name="Google Shape;543;p74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4"/>
          <p:cNvSpPr txBox="1"/>
          <p:nvPr/>
        </p:nvSpPr>
        <p:spPr>
          <a:xfrm>
            <a:off x="5838758" y="5156546"/>
            <a:ext cx="1681142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4"/>
          <p:cNvSpPr txBox="1"/>
          <p:nvPr/>
        </p:nvSpPr>
        <p:spPr>
          <a:xfrm>
            <a:off x="110389" y="5709653"/>
            <a:ext cx="502920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4"/>
          <p:cNvSpPr txBox="1"/>
          <p:nvPr/>
        </p:nvSpPr>
        <p:spPr>
          <a:xfrm>
            <a:off x="7377561" y="4633680"/>
            <a:ext cx="1681142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and makes it executable</a:t>
            </a:r>
            <a:endParaRPr sz="24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any number of times from anywhere within code</a:t>
            </a:r>
            <a:endParaRPr sz="24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keep track of threads within a program’s execution? How many can we have?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pass data to threads we create? How do we tell them what to work on?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our application isn’t “embarassingly parallel”?</a:t>
            </a:r>
            <a:endParaRPr/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join at all? What does a join guarantee?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8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  <a:endParaRPr/>
          </a:p>
        </p:txBody>
      </p:sp>
      <p:sp>
        <p:nvSpPr>
          <p:cNvPr id="571" name="Google Shape;571;p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I use static linking? Why would I use it?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/>
          </a:p>
        </p:txBody>
      </p:sp>
      <p:sp>
        <p:nvSpPr>
          <p:cNvPr id="577" name="Google Shape;577;p7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process to add, remove, replace or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relocate object modules during its execution.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  <a:endParaRPr/>
          </a:p>
          <a:p>
            <a:pPr marL="742950" marR="0" lvl="1" indent="-285750" algn="l" rtl="0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  <a:endParaRPr/>
          </a:p>
          <a:p>
            <a:pPr marL="742950" marR="0" lvl="1" indent="-285750" algn="l" rtl="0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  <a:endParaRPr/>
          </a:p>
          <a:p>
            <a:pPr marL="1009650" marR="0" lvl="1" indent="-609600" algn="l" rtl="0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  <a:endParaRPr/>
          </a:p>
          <a:p>
            <a:pPr marL="609600" marR="0" lvl="0" indent="-60960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I use dynamic linking? Why would I use it?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libraries dynamically loaded?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63" t="-663" r="-1085" b="-4454"/>
          <a:stretch/>
        </p:blipFill>
        <p:spPr>
          <a:xfrm>
            <a:off x="325053" y="1632767"/>
            <a:ext cx="8481609" cy="48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dynamic linking</a:t>
            </a:r>
            <a:endParaRPr sz="4000"/>
          </a:p>
        </p:txBody>
      </p:sp>
      <p:sp>
        <p:nvSpPr>
          <p:cNvPr id="589" name="Google Shape;589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is typically smaller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library is changed, the code that references it does not usually need to be recompiled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accesses the .so at run time; therefore, multiple programs can access the same .so at the same 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footprint amortized across all programs using the same .so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advantages are there of dynamic linking?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mo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dynamic linking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hit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load shared objects (at least once)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resolve addresses (once or every time)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Remember back to the system call assignment… </a:t>
            </a:r>
            <a:endParaRPr sz="259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592"/>
              </a:spcBef>
              <a:spcAft>
                <a:spcPts val="0"/>
              </a:spcAft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9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8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File Permissions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(r), write (w), executable (x)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group, others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permissions at all?</a:t>
            </a:r>
            <a:endParaRPr/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1" y="3863181"/>
            <a:ext cx="9144000" cy="261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4"/>
          <p:cNvSpPr txBox="1">
            <a:spLocks noGrp="1"/>
          </p:cNvSpPr>
          <p:nvPr>
            <p:ph type="title"/>
          </p:nvPr>
        </p:nvSpPr>
        <p:spPr>
          <a:xfrm>
            <a:off x="561925" y="612625"/>
            <a:ext cx="836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7"/>
              <a:buFont typeface="Calibri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Over the Internet</a:t>
            </a:r>
            <a:endParaRPr/>
          </a:p>
        </p:txBody>
      </p:sp>
      <p:sp>
        <p:nvSpPr>
          <p:cNvPr id="607" name="Google Shape;607;p84"/>
          <p:cNvSpPr txBox="1">
            <a:spLocks noGrp="1"/>
          </p:cNvSpPr>
          <p:nvPr>
            <p:ph type="body" idx="1"/>
          </p:nvPr>
        </p:nvSpPr>
        <p:spPr>
          <a:xfrm>
            <a:off x="743958" y="1625344"/>
            <a:ext cx="765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4588" marR="0" lvl="0" indent="-41789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guarantees do we want?</a:t>
            </a:r>
            <a:endParaRPr sz="2400"/>
          </a:p>
          <a:p>
            <a:pPr marL="725530" marR="0" lvl="1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 sz="2400"/>
          </a:p>
          <a:p>
            <a:pPr marL="1140119" marR="0" lvl="2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secrecy</a:t>
            </a:r>
            <a:endParaRPr/>
          </a:p>
          <a:p>
            <a:pPr marL="725530" marR="0" lvl="1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sz="2400"/>
          </a:p>
          <a:p>
            <a:pPr marL="1140119" marR="0" lvl="2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consistency</a:t>
            </a:r>
            <a:endParaRPr/>
          </a:p>
          <a:p>
            <a:pPr marL="725530" marR="0" lvl="1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sz="2400"/>
          </a:p>
          <a:p>
            <a:pPr marL="1140119" marR="0" lvl="2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/>
          </a:p>
          <a:p>
            <a:pPr marL="725530" marR="0" lvl="1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sz="2400"/>
          </a:p>
          <a:p>
            <a:pPr marL="1140119" marR="0" lvl="2" indent="-3142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access rights to resources</a:t>
            </a:r>
            <a:endParaRPr/>
          </a:p>
          <a:p>
            <a:pPr marL="1140119" marR="0" lvl="2" indent="-161843" algn="l" rtl="0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0019" marR="0" lvl="0" indent="-267253" algn="l" rtl="0">
              <a:lnSpc>
                <a:spcPct val="80000"/>
              </a:lnSpc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want these guarantees?</a:t>
            </a:r>
            <a:endParaRPr sz="2400"/>
          </a:p>
          <a:p>
            <a:pPr marL="29077" marR="0" lvl="0" indent="0" algn="l" rtl="0">
              <a:lnSpc>
                <a:spcPct val="80000"/>
              </a:lnSpc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ts val="3088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Key (symmetric) Cryptography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key is used to both encrypt and decrypt a message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682480"/>
            <a:ext cx="7848602" cy="379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 (asymmetric) Cryptography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keys are used: a public and a private key. If a message is encrypted with one key, it has to be decrypted with the other.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124200"/>
            <a:ext cx="8053033" cy="337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Encryption questions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27" name="Google Shape;627;p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encryption?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symmetric and asymmetric encryption? When would I use one or the other?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used on the Internet? What is a certificate authority?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trust a message came from someone?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Digital Signature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33" name="Google Shape;633;p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electronic stamp or seal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almost exactly like a written signature, except more guarantees!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appended to a document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sent separately (detached signature)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data integrity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 was not changed during transmission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signatures different than encryption?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9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731288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Digital Signature</a:t>
            </a:r>
            <a:endParaRPr b="1"/>
          </a:p>
        </p:txBody>
      </p:sp>
      <p:sp>
        <p:nvSpPr>
          <p:cNvPr id="639" name="Google Shape;639;p89"/>
          <p:cNvSpPr/>
          <p:nvPr/>
        </p:nvSpPr>
        <p:spPr>
          <a:xfrm>
            <a:off x="1669874" y="1252775"/>
            <a:ext cx="6566700" cy="455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89"/>
          <p:cNvSpPr txBox="1"/>
          <p:nvPr/>
        </p:nvSpPr>
        <p:spPr>
          <a:xfrm>
            <a:off x="7147060" y="5943233"/>
            <a:ext cx="15882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 : gdp.globus.org</a:t>
            </a:r>
            <a:endParaRPr sz="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89"/>
          <p:cNvSpPr txBox="1"/>
          <p:nvPr/>
        </p:nvSpPr>
        <p:spPr>
          <a:xfrm>
            <a:off x="652769" y="5487350"/>
            <a:ext cx="4266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638006" lvl="0" indent="-320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Arial"/>
              <a:buChar char="●"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Verifies document integrity 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638006" lvl="0" indent="-320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Arial"/>
              <a:buChar char="●"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prove origin?</a:t>
            </a:r>
            <a:endParaRPr sz="1451">
              <a:solidFill>
                <a:schemeClr val="dk1"/>
              </a:solidFill>
            </a:endParaRPr>
          </a:p>
          <a:p>
            <a:pPr marL="457200" marR="638006" lvl="0" indent="-320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Arial"/>
              <a:buChar char="●"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Certificate Authority (CA) ?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89"/>
          <p:cNvSpPr txBox="1"/>
          <p:nvPr/>
        </p:nvSpPr>
        <p:spPr>
          <a:xfrm>
            <a:off x="255939" y="864800"/>
            <a:ext cx="2331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understand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entire slide.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 Signature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signatures can either be </a:t>
            </a:r>
            <a:r>
              <a:rPr lang="en-US" sz="27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attached</a:t>
            </a: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message or </a:t>
            </a:r>
            <a:r>
              <a:rPr lang="en-US" sz="27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detached signature is stored and transmitted separately from the message it signs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Commonly used to validate software distributed in compressed tar files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can't sign such a file internally without altering its contents, so the signature is created in a separate file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detach at all? Why are signatures useful?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can create a signature? How do I verify a signature?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10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2"/>
          <p:cNvSpPr txBox="1">
            <a:spLocks noGrp="1"/>
          </p:cNvSpPr>
          <p:nvPr>
            <p:ph type="title"/>
          </p:nvPr>
        </p:nvSpPr>
        <p:spPr>
          <a:xfrm>
            <a:off x="665647" y="542987"/>
            <a:ext cx="7914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process</a:t>
            </a:r>
            <a:endParaRPr/>
          </a:p>
        </p:txBody>
      </p:sp>
      <p:sp>
        <p:nvSpPr>
          <p:cNvPr id="660" name="Google Shape;660;p92"/>
          <p:cNvSpPr txBox="1"/>
          <p:nvPr/>
        </p:nvSpPr>
        <p:spPr>
          <a:xfrm>
            <a:off x="543573" y="1694038"/>
            <a:ext cx="122100" cy="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9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92"/>
          <p:cNvSpPr txBox="1"/>
          <p:nvPr/>
        </p:nvSpPr>
        <p:spPr>
          <a:xfrm>
            <a:off x="837239" y="1621534"/>
            <a:ext cx="50109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making a lot of changes to code</a:t>
            </a:r>
            <a:endParaRPr/>
          </a:p>
        </p:txBody>
      </p:sp>
      <p:sp>
        <p:nvSpPr>
          <p:cNvPr id="662" name="Google Shape;662;p92"/>
          <p:cNvSpPr txBox="1"/>
          <p:nvPr/>
        </p:nvSpPr>
        <p:spPr>
          <a:xfrm>
            <a:off x="935129" y="2123028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2"/>
          <p:cNvSpPr txBox="1"/>
          <p:nvPr/>
        </p:nvSpPr>
        <p:spPr>
          <a:xfrm>
            <a:off x="1228796" y="1984831"/>
            <a:ext cx="32040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917854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features added Bugs fixed</a:t>
            </a:r>
            <a:endParaRPr/>
          </a:p>
          <a:p>
            <a:pPr marL="11516" marR="0" lvl="0" indent="0" algn="l" rtl="0">
              <a:spcBef>
                <a:spcPts val="861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enhancements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92"/>
          <p:cNvSpPr txBox="1"/>
          <p:nvPr/>
        </p:nvSpPr>
        <p:spPr>
          <a:xfrm>
            <a:off x="935129" y="2536466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92"/>
          <p:cNvSpPr txBox="1"/>
          <p:nvPr/>
        </p:nvSpPr>
        <p:spPr>
          <a:xfrm>
            <a:off x="935129" y="2951055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92"/>
          <p:cNvSpPr txBox="1"/>
          <p:nvPr/>
        </p:nvSpPr>
        <p:spPr>
          <a:xfrm>
            <a:off x="543573" y="3407674"/>
            <a:ext cx="122100" cy="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9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2"/>
          <p:cNvSpPr txBox="1"/>
          <p:nvPr/>
        </p:nvSpPr>
        <p:spPr>
          <a:xfrm>
            <a:off x="837239" y="3335170"/>
            <a:ext cx="5854800" cy="1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11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team has many people working on the same/different parts of code</a:t>
            </a:r>
            <a:endParaRPr/>
          </a:p>
          <a:p>
            <a:pPr marL="11516" marR="0" lvl="0" indent="0" algn="l" rtl="0">
              <a:spcBef>
                <a:spcPts val="1056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versions of software released</a:t>
            </a:r>
            <a:endParaRPr/>
          </a:p>
        </p:txBody>
      </p:sp>
      <p:sp>
        <p:nvSpPr>
          <p:cNvPr id="668" name="Google Shape;668;p92"/>
          <p:cNvSpPr txBox="1"/>
          <p:nvPr/>
        </p:nvSpPr>
        <p:spPr>
          <a:xfrm>
            <a:off x="543573" y="4187333"/>
            <a:ext cx="122100" cy="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9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2"/>
          <p:cNvSpPr txBox="1"/>
          <p:nvPr/>
        </p:nvSpPr>
        <p:spPr>
          <a:xfrm>
            <a:off x="935129" y="4616323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92"/>
          <p:cNvSpPr txBox="1"/>
          <p:nvPr/>
        </p:nvSpPr>
        <p:spPr>
          <a:xfrm>
            <a:off x="1228796" y="4583782"/>
            <a:ext cx="71931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10, Ubuntu 12, etc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16" marR="4607" lvl="0" indent="0" algn="l" rtl="0">
              <a:lnSpc>
                <a:spcPct val="111829"/>
              </a:lnSpc>
              <a:spcBef>
                <a:spcPts val="1079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able to fix bugs for Ubuntu 10 for customers using it, even though you have shipped Ubuntu 12.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92"/>
          <p:cNvSpPr txBox="1"/>
          <p:nvPr/>
        </p:nvSpPr>
        <p:spPr>
          <a:xfrm>
            <a:off x="935129" y="5029760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92"/>
          <p:cNvSpPr txBox="1"/>
          <p:nvPr/>
        </p:nvSpPr>
        <p:spPr>
          <a:xfrm>
            <a:off x="665647" y="5939439"/>
            <a:ext cx="318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deal with all of this?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3"/>
          <p:cNvSpPr txBox="1">
            <a:spLocks noGrp="1"/>
          </p:cNvSpPr>
          <p:nvPr>
            <p:ph type="title"/>
          </p:nvPr>
        </p:nvSpPr>
        <p:spPr>
          <a:xfrm>
            <a:off x="414601" y="431600"/>
            <a:ext cx="82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Source/Version Control</a:t>
            </a:r>
            <a:endParaRPr/>
          </a:p>
        </p:txBody>
      </p:sp>
      <p:sp>
        <p:nvSpPr>
          <p:cNvPr id="678" name="Google Shape;678;p93"/>
          <p:cNvSpPr txBox="1"/>
          <p:nvPr/>
        </p:nvSpPr>
        <p:spPr>
          <a:xfrm>
            <a:off x="543573" y="1473834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3"/>
          <p:cNvSpPr txBox="1"/>
          <p:nvPr/>
        </p:nvSpPr>
        <p:spPr>
          <a:xfrm>
            <a:off x="837239" y="1318800"/>
            <a:ext cx="6847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11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changes to code and other files related to the software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3"/>
          <p:cNvSpPr txBox="1"/>
          <p:nvPr/>
        </p:nvSpPr>
        <p:spPr>
          <a:xfrm>
            <a:off x="935129" y="2260438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93"/>
          <p:cNvSpPr txBox="1"/>
          <p:nvPr/>
        </p:nvSpPr>
        <p:spPr>
          <a:xfrm>
            <a:off x="1228796" y="2225567"/>
            <a:ext cx="42270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647218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new files were added? What changes made to files?</a:t>
            </a:r>
            <a:endParaRPr/>
          </a:p>
          <a:p>
            <a:pPr marL="11516" marR="4607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version had what changes? Which user made the changes?</a:t>
            </a:r>
            <a:endParaRPr/>
          </a:p>
        </p:txBody>
      </p:sp>
      <p:sp>
        <p:nvSpPr>
          <p:cNvPr id="682" name="Google Shape;682;p93"/>
          <p:cNvSpPr txBox="1"/>
          <p:nvPr/>
        </p:nvSpPr>
        <p:spPr>
          <a:xfrm>
            <a:off x="935129" y="2699211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93"/>
          <p:cNvSpPr txBox="1"/>
          <p:nvPr/>
        </p:nvSpPr>
        <p:spPr>
          <a:xfrm>
            <a:off x="935129" y="3137985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3"/>
          <p:cNvSpPr txBox="1"/>
          <p:nvPr/>
        </p:nvSpPr>
        <p:spPr>
          <a:xfrm>
            <a:off x="935129" y="3576759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3"/>
          <p:cNvSpPr txBox="1"/>
          <p:nvPr/>
        </p:nvSpPr>
        <p:spPr>
          <a:xfrm>
            <a:off x="543573" y="4061563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93"/>
          <p:cNvSpPr txBox="1"/>
          <p:nvPr/>
        </p:nvSpPr>
        <p:spPr>
          <a:xfrm>
            <a:off x="837240" y="3982728"/>
            <a:ext cx="46107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entire history of the software Version control software</a:t>
            </a:r>
            <a:endParaRPr/>
          </a:p>
        </p:txBody>
      </p:sp>
      <p:sp>
        <p:nvSpPr>
          <p:cNvPr id="687" name="Google Shape;687;p93"/>
          <p:cNvSpPr txBox="1"/>
          <p:nvPr/>
        </p:nvSpPr>
        <p:spPr>
          <a:xfrm>
            <a:off x="543573" y="4559070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3"/>
          <p:cNvSpPr txBox="1"/>
          <p:nvPr/>
        </p:nvSpPr>
        <p:spPr>
          <a:xfrm>
            <a:off x="935129" y="5011700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3"/>
          <p:cNvSpPr txBox="1"/>
          <p:nvPr/>
        </p:nvSpPr>
        <p:spPr>
          <a:xfrm>
            <a:off x="1228796" y="4975676"/>
            <a:ext cx="31860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GIT, Subversion, Perforce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3"/>
          <p:cNvSpPr txBox="1"/>
          <p:nvPr/>
        </p:nvSpPr>
        <p:spPr>
          <a:xfrm>
            <a:off x="673708" y="5562159"/>
            <a:ext cx="793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seems complicated. Why bother with source control?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strengths and weaknesses of source control?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I want to use it? How do I use it?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chmod (symbolic)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079870"/>
            <a:ext cx="8229600" cy="35666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457200" y="5943600"/>
            <a:ext cx="8077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4"/>
          <p:cNvSpPr txBox="1">
            <a:spLocks noGrp="1"/>
          </p:cNvSpPr>
          <p:nvPr>
            <p:ph type="title"/>
          </p:nvPr>
        </p:nvSpPr>
        <p:spPr>
          <a:xfrm>
            <a:off x="3247627" y="527425"/>
            <a:ext cx="337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used</a:t>
            </a:r>
            <a:endParaRPr/>
          </a:p>
        </p:txBody>
      </p:sp>
      <p:sp>
        <p:nvSpPr>
          <p:cNvPr id="696" name="Google Shape;696;p94"/>
          <p:cNvSpPr txBox="1"/>
          <p:nvPr/>
        </p:nvSpPr>
        <p:spPr>
          <a:xfrm>
            <a:off x="543573" y="1702434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4"/>
          <p:cNvSpPr txBox="1"/>
          <p:nvPr/>
        </p:nvSpPr>
        <p:spPr>
          <a:xfrm>
            <a:off x="837240" y="1623599"/>
            <a:ext cx="1589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4"/>
          <p:cNvSpPr txBox="1"/>
          <p:nvPr/>
        </p:nvSpPr>
        <p:spPr>
          <a:xfrm>
            <a:off x="935129" y="2155063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4"/>
          <p:cNvSpPr txBox="1"/>
          <p:nvPr/>
        </p:nvSpPr>
        <p:spPr>
          <a:xfrm>
            <a:off x="1228797" y="2119041"/>
            <a:ext cx="53937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and folder related to the software code Full History of the software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4"/>
          <p:cNvSpPr txBox="1"/>
          <p:nvPr/>
        </p:nvSpPr>
        <p:spPr>
          <a:xfrm>
            <a:off x="935129" y="2593837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94"/>
          <p:cNvSpPr txBox="1"/>
          <p:nvPr/>
        </p:nvSpPr>
        <p:spPr>
          <a:xfrm>
            <a:off x="543573" y="3077489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94"/>
          <p:cNvSpPr txBox="1"/>
          <p:nvPr/>
        </p:nvSpPr>
        <p:spPr>
          <a:xfrm>
            <a:off x="837239" y="2998653"/>
            <a:ext cx="20004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copy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4"/>
          <p:cNvSpPr txBox="1"/>
          <p:nvPr/>
        </p:nvSpPr>
        <p:spPr>
          <a:xfrm>
            <a:off x="935129" y="3530119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94"/>
          <p:cNvSpPr txBox="1"/>
          <p:nvPr/>
        </p:nvSpPr>
        <p:spPr>
          <a:xfrm>
            <a:off x="1228796" y="3495248"/>
            <a:ext cx="48957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of software's files in the repository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4"/>
          <p:cNvSpPr txBox="1"/>
          <p:nvPr/>
        </p:nvSpPr>
        <p:spPr>
          <a:xfrm>
            <a:off x="543573" y="4013770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4"/>
          <p:cNvSpPr txBox="1"/>
          <p:nvPr/>
        </p:nvSpPr>
        <p:spPr>
          <a:xfrm>
            <a:off x="837239" y="3936087"/>
            <a:ext cx="1490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Check-out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94"/>
          <p:cNvSpPr txBox="1"/>
          <p:nvPr/>
        </p:nvSpPr>
        <p:spPr>
          <a:xfrm>
            <a:off x="935129" y="4466399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4"/>
          <p:cNvSpPr txBox="1"/>
          <p:nvPr/>
        </p:nvSpPr>
        <p:spPr>
          <a:xfrm>
            <a:off x="1228797" y="4431529"/>
            <a:ext cx="51357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working copy of the repository</a:t>
            </a:r>
            <a:endParaRPr/>
          </a:p>
        </p:txBody>
      </p:sp>
      <p:sp>
        <p:nvSpPr>
          <p:cNvPr id="709" name="Google Shape;709;p94"/>
          <p:cNvSpPr txBox="1"/>
          <p:nvPr/>
        </p:nvSpPr>
        <p:spPr>
          <a:xfrm>
            <a:off x="543573" y="4951203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4"/>
          <p:cNvSpPr txBox="1"/>
          <p:nvPr/>
        </p:nvSpPr>
        <p:spPr>
          <a:xfrm>
            <a:off x="837240" y="4872368"/>
            <a:ext cx="2655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Check-in / Commit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4"/>
          <p:cNvSpPr txBox="1"/>
          <p:nvPr/>
        </p:nvSpPr>
        <p:spPr>
          <a:xfrm>
            <a:off x="935129" y="5403831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4"/>
          <p:cNvSpPr txBox="1"/>
          <p:nvPr/>
        </p:nvSpPr>
        <p:spPr>
          <a:xfrm>
            <a:off x="1228796" y="5367810"/>
            <a:ext cx="62178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116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 changes made in the working copy to the repository</a:t>
            </a:r>
            <a:endParaRPr/>
          </a:p>
          <a:p>
            <a:pPr marL="11516" marR="0" lvl="0" indent="0" algn="l" rtl="0">
              <a:spcBef>
                <a:spcPts val="793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 are recorded by the VCS</a:t>
            </a:r>
            <a:endParaRPr/>
          </a:p>
        </p:txBody>
      </p:sp>
      <p:sp>
        <p:nvSpPr>
          <p:cNvPr id="713" name="Google Shape;713;p94"/>
          <p:cNvSpPr txBox="1"/>
          <p:nvPr/>
        </p:nvSpPr>
        <p:spPr>
          <a:xfrm>
            <a:off x="935129" y="6150093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5"/>
          <p:cNvSpPr txBox="1">
            <a:spLocks noGrp="1"/>
          </p:cNvSpPr>
          <p:nvPr>
            <p:ph type="title"/>
          </p:nvPr>
        </p:nvSpPr>
        <p:spPr>
          <a:xfrm>
            <a:off x="3247627" y="527425"/>
            <a:ext cx="320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used</a:t>
            </a:r>
            <a:endParaRPr/>
          </a:p>
        </p:txBody>
      </p:sp>
      <p:sp>
        <p:nvSpPr>
          <p:cNvPr id="719" name="Google Shape;719;p95"/>
          <p:cNvSpPr txBox="1"/>
          <p:nvPr/>
        </p:nvSpPr>
        <p:spPr>
          <a:xfrm>
            <a:off x="492900" y="1231892"/>
            <a:ext cx="4424700" cy="4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016" marR="0" lvl="0" indent="-14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0" lvl="1" indent="-140499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a commit object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0" lvl="1" indent="-140499" algn="l" rtl="0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can be many heads in a repository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016" marR="0" lvl="0" indent="-140500" algn="l" rtl="0">
              <a:spcBef>
                <a:spcPts val="426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0" lvl="1" indent="-140499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currently active head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016" marR="0" lvl="0" indent="-140500" algn="l" rtl="0"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Detached 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0" lvl="1" indent="-140498" algn="l" rtl="0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commit is not pointed to by a branch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4607" lvl="1" indent="-140498" algn="l" rtl="0">
              <a:lnSpc>
                <a:spcPct val="85562"/>
              </a:lnSpc>
              <a:spcBef>
                <a:spcPts val="508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okay if you want to just take a look at the code and if you don't commit any new changes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24184" lvl="1" indent="-140498" algn="l" rtl="0">
              <a:lnSpc>
                <a:spcPct val="85562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new commits have to be preserved then a new branch has to be created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8600" marR="0" lvl="2" indent="-125527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09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v3.0 -b BranchVersion3.1</a:t>
            </a:r>
            <a:endParaRPr/>
          </a:p>
          <a:p>
            <a:pPr marL="152016" marR="0" lvl="0" indent="-140500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151439" lvl="1" indent="-140498" algn="l" rtl="0">
              <a:lnSpc>
                <a:spcPct val="85000"/>
              </a:lnSpc>
              <a:spcBef>
                <a:spcPts val="653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a head and its entire set of ancestor commits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016" marR="0" lvl="0" indent="-140500" algn="l" rtl="0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32" marR="0" lvl="1" indent="-140498" algn="l" rtl="0">
              <a:spcBef>
                <a:spcPts val="508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branch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5"/>
          <p:cNvSpPr/>
          <p:nvPr/>
        </p:nvSpPr>
        <p:spPr>
          <a:xfrm>
            <a:off x="5425364" y="2625157"/>
            <a:ext cx="2668200" cy="16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95"/>
          <p:cNvSpPr txBox="1"/>
          <p:nvPr/>
        </p:nvSpPr>
        <p:spPr>
          <a:xfrm>
            <a:off x="5774309" y="4608798"/>
            <a:ext cx="2133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3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</a:rPr>
              <a:t>What Is a Branch?</a:t>
            </a:r>
            <a:endParaRPr sz="4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27" name="Google Shape;727;p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to one of the commits in the repo (head) + all ancestor commits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first create a repo, are there any branches?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branch named ‘master’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master branch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to last commit made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moves forward automatically, every time you commit</a:t>
            </a:r>
            <a:endParaRPr/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a working copy and the repository?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commit? What should be in a commit? 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/>
              <a:t>What is HEAD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HEAD^2?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bother having branches at all? Why can’t we just all work on the same single master branch?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we perform a merge? How does it work?</a:t>
            </a:r>
            <a:endParaRPr/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8"/>
          <p:cNvSpPr/>
          <p:nvPr/>
        </p:nvSpPr>
        <p:spPr>
          <a:xfrm>
            <a:off x="1907112" y="1420544"/>
            <a:ext cx="5479500" cy="480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98"/>
          <p:cNvSpPr txBox="1">
            <a:spLocks noGrp="1"/>
          </p:cNvSpPr>
          <p:nvPr>
            <p:ph type="title"/>
          </p:nvPr>
        </p:nvSpPr>
        <p:spPr>
          <a:xfrm>
            <a:off x="3108268" y="331375"/>
            <a:ext cx="29229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7"/>
              <a:buFont typeface="Arial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States</a:t>
            </a:r>
            <a:endParaRPr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8"/>
          <p:cNvSpPr txBox="1"/>
          <p:nvPr/>
        </p:nvSpPr>
        <p:spPr>
          <a:xfrm>
            <a:off x="2723622" y="6358454"/>
            <a:ext cx="31059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98"/>
          <p:cNvSpPr txBox="1"/>
          <p:nvPr/>
        </p:nvSpPr>
        <p:spPr>
          <a:xfrm>
            <a:off x="3954722" y="3622165"/>
            <a:ext cx="1376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98"/>
          <p:cNvSpPr txBox="1"/>
          <p:nvPr/>
        </p:nvSpPr>
        <p:spPr>
          <a:xfrm>
            <a:off x="2975830" y="4894724"/>
            <a:ext cx="784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8"/>
          <p:cNvSpPr txBox="1"/>
          <p:nvPr/>
        </p:nvSpPr>
        <p:spPr>
          <a:xfrm>
            <a:off x="4677951" y="5026010"/>
            <a:ext cx="11763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98"/>
          <p:cNvSpPr txBox="1"/>
          <p:nvPr/>
        </p:nvSpPr>
        <p:spPr>
          <a:xfrm>
            <a:off x="3954722" y="1759054"/>
            <a:ext cx="13590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Index(cache)</a:t>
            </a:r>
            <a:endParaRPr sz="181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9"/>
          <p:cNvSpPr txBox="1">
            <a:spLocks noGrp="1"/>
          </p:cNvSpPr>
          <p:nvPr>
            <p:ph type="title"/>
          </p:nvPr>
        </p:nvSpPr>
        <p:spPr>
          <a:xfrm>
            <a:off x="1852408" y="233765"/>
            <a:ext cx="4853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/>
          </a:p>
        </p:txBody>
      </p:sp>
      <p:sp>
        <p:nvSpPr>
          <p:cNvPr id="750" name="Google Shape;750;p99"/>
          <p:cNvSpPr txBox="1"/>
          <p:nvPr/>
        </p:nvSpPr>
        <p:spPr>
          <a:xfrm>
            <a:off x="543573" y="1310691"/>
            <a:ext cx="972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99"/>
          <p:cNvSpPr txBox="1"/>
          <p:nvPr/>
        </p:nvSpPr>
        <p:spPr>
          <a:xfrm>
            <a:off x="837240" y="1256026"/>
            <a:ext cx="1804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creation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99"/>
          <p:cNvSpPr txBox="1"/>
          <p:nvPr/>
        </p:nvSpPr>
        <p:spPr>
          <a:xfrm>
            <a:off x="935129" y="1672218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9"/>
          <p:cNvSpPr txBox="1"/>
          <p:nvPr/>
        </p:nvSpPr>
        <p:spPr>
          <a:xfrm>
            <a:off x="1228796" y="1647820"/>
            <a:ext cx="924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init 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16" marR="4607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clone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9"/>
          <p:cNvSpPr txBox="1"/>
          <p:nvPr/>
        </p:nvSpPr>
        <p:spPr>
          <a:xfrm>
            <a:off x="2472565" y="1647820"/>
            <a:ext cx="3326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(Start a new repository)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16" marR="0" lvl="0" indent="0" algn="l" rtl="0">
              <a:spcBef>
                <a:spcPts val="907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(Create a copy of an exisiting repository)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99"/>
          <p:cNvSpPr txBox="1"/>
          <p:nvPr/>
        </p:nvSpPr>
        <p:spPr>
          <a:xfrm>
            <a:off x="935129" y="2007344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99"/>
          <p:cNvSpPr txBox="1"/>
          <p:nvPr/>
        </p:nvSpPr>
        <p:spPr>
          <a:xfrm>
            <a:off x="543573" y="2367561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99"/>
          <p:cNvSpPr txBox="1"/>
          <p:nvPr/>
        </p:nvSpPr>
        <p:spPr>
          <a:xfrm>
            <a:off x="837240" y="2319224"/>
            <a:ext cx="851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9"/>
          <p:cNvSpPr txBox="1"/>
          <p:nvPr/>
        </p:nvSpPr>
        <p:spPr>
          <a:xfrm>
            <a:off x="935129" y="2710995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9"/>
          <p:cNvSpPr txBox="1"/>
          <p:nvPr/>
        </p:nvSpPr>
        <p:spPr>
          <a:xfrm>
            <a:off x="1228796" y="2686596"/>
            <a:ext cx="6521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checkout &lt;tag/commit&gt; -b &lt;new_branch_name&gt; (creates a new branch)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99"/>
          <p:cNvSpPr txBox="1"/>
          <p:nvPr/>
        </p:nvSpPr>
        <p:spPr>
          <a:xfrm>
            <a:off x="543573" y="3070059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9"/>
          <p:cNvSpPr txBox="1"/>
          <p:nvPr/>
        </p:nvSpPr>
        <p:spPr>
          <a:xfrm>
            <a:off x="837240" y="3021723"/>
            <a:ext cx="749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9"/>
          <p:cNvSpPr txBox="1"/>
          <p:nvPr/>
        </p:nvSpPr>
        <p:spPr>
          <a:xfrm>
            <a:off x="935129" y="3413494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99"/>
          <p:cNvSpPr txBox="1"/>
          <p:nvPr/>
        </p:nvSpPr>
        <p:spPr>
          <a:xfrm>
            <a:off x="1228796" y="3390247"/>
            <a:ext cx="1243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add</a:t>
            </a:r>
            <a:endParaRPr/>
          </a:p>
          <a:p>
            <a:pPr marL="11516" marR="0" lvl="0" indent="0" algn="l" rtl="0">
              <a:spcBef>
                <a:spcPts val="898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commit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99"/>
          <p:cNvSpPr txBox="1"/>
          <p:nvPr/>
        </p:nvSpPr>
        <p:spPr>
          <a:xfrm>
            <a:off x="2472564" y="3390247"/>
            <a:ext cx="3255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(Stage modified/new files)</a:t>
            </a:r>
            <a:endParaRPr/>
          </a:p>
          <a:p>
            <a:pPr marL="11516" marR="0" lvl="0" indent="0" algn="l" rtl="0">
              <a:spcBef>
                <a:spcPts val="898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(check-in the changes to the repository)</a:t>
            </a:r>
            <a:endParaRPr/>
          </a:p>
        </p:txBody>
      </p:sp>
      <p:sp>
        <p:nvSpPr>
          <p:cNvPr id="765" name="Google Shape;765;p99"/>
          <p:cNvSpPr txBox="1"/>
          <p:nvPr/>
        </p:nvSpPr>
        <p:spPr>
          <a:xfrm>
            <a:off x="935129" y="374862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99"/>
          <p:cNvSpPr txBox="1"/>
          <p:nvPr/>
        </p:nvSpPr>
        <p:spPr>
          <a:xfrm>
            <a:off x="543573" y="4108836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9"/>
          <p:cNvSpPr txBox="1"/>
          <p:nvPr/>
        </p:nvSpPr>
        <p:spPr>
          <a:xfrm>
            <a:off x="837240" y="4060500"/>
            <a:ext cx="9645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info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9"/>
          <p:cNvSpPr txBox="1"/>
          <p:nvPr/>
        </p:nvSpPr>
        <p:spPr>
          <a:xfrm>
            <a:off x="935129" y="445227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99"/>
          <p:cNvSpPr txBox="1"/>
          <p:nvPr/>
        </p:nvSpPr>
        <p:spPr>
          <a:xfrm>
            <a:off x="1228797" y="4427871"/>
            <a:ext cx="1062900" cy="1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16" marR="4607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diff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16" marR="65642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log 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16" marR="65642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show</a:t>
            </a:r>
            <a:endParaRPr/>
          </a:p>
        </p:txBody>
      </p:sp>
      <p:sp>
        <p:nvSpPr>
          <p:cNvPr id="770" name="Google Shape;770;p99"/>
          <p:cNvSpPr txBox="1"/>
          <p:nvPr/>
        </p:nvSpPr>
        <p:spPr>
          <a:xfrm>
            <a:off x="2472564" y="4427871"/>
            <a:ext cx="34398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0" algn="l" rtl="0">
              <a:lnSpc>
                <a:spcPct val="15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(Shows modified files, new files, etc) (compares working copy with staged files) (Shows history of commits)</a:t>
            </a:r>
            <a:endParaRPr/>
          </a:p>
          <a:p>
            <a:pPr marL="11516" marR="0" lvl="0" indent="0" algn="l" rtl="0">
              <a:spcBef>
                <a:spcPts val="898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 a certain object in the repository)</a:t>
            </a:r>
            <a:endParaRPr/>
          </a:p>
        </p:txBody>
      </p:sp>
      <p:sp>
        <p:nvSpPr>
          <p:cNvPr id="771" name="Google Shape;771;p99"/>
          <p:cNvSpPr txBox="1"/>
          <p:nvPr/>
        </p:nvSpPr>
        <p:spPr>
          <a:xfrm>
            <a:off x="935129" y="4787397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99"/>
          <p:cNvSpPr txBox="1"/>
          <p:nvPr/>
        </p:nvSpPr>
        <p:spPr>
          <a:xfrm>
            <a:off x="935129" y="5122523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99"/>
          <p:cNvSpPr txBox="1"/>
          <p:nvPr/>
        </p:nvSpPr>
        <p:spPr>
          <a:xfrm>
            <a:off x="935129" y="545765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9"/>
          <p:cNvSpPr txBox="1"/>
          <p:nvPr/>
        </p:nvSpPr>
        <p:spPr>
          <a:xfrm>
            <a:off x="543573" y="5817866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99"/>
          <p:cNvSpPr txBox="1"/>
          <p:nvPr/>
        </p:nvSpPr>
        <p:spPr>
          <a:xfrm>
            <a:off x="837240" y="5769529"/>
            <a:ext cx="101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help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99"/>
          <p:cNvSpPr txBox="1"/>
          <p:nvPr/>
        </p:nvSpPr>
        <p:spPr>
          <a:xfrm>
            <a:off x="935129" y="616130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99"/>
          <p:cNvSpPr txBox="1"/>
          <p:nvPr/>
        </p:nvSpPr>
        <p:spPr>
          <a:xfrm>
            <a:off x="1228797" y="6136901"/>
            <a:ext cx="10629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help</a:t>
            </a:r>
            <a:endParaRPr/>
          </a:p>
        </p:txBody>
      </p:sp>
      <p:sp>
        <p:nvSpPr>
          <p:cNvPr id="778" name="Google Shape;778;p99"/>
          <p:cNvSpPr txBox="1"/>
          <p:nvPr/>
        </p:nvSpPr>
        <p:spPr>
          <a:xfrm>
            <a:off x="3199454" y="6161300"/>
            <a:ext cx="4846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familiar with how these commands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 and when to use them.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0"/>
          <p:cNvSpPr txBox="1"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 for </a:t>
            </a:r>
            <a:r>
              <a:rPr lang="en-US"/>
              <a:t>the finals week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chmod (numeric)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00200"/>
            <a:ext cx="7620000" cy="368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chmod [''references''][''operator''][''modes''] ''file1'' 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ug+rw mydir,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a-w myfile,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ug=rx mydir,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664 myfile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4846</Words>
  <Application>Microsoft Office PowerPoint</Application>
  <PresentationFormat>On-screen Show (4:3)</PresentationFormat>
  <Paragraphs>761</Paragraphs>
  <Slides>86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Courier New</vt:lpstr>
      <vt:lpstr>Calibri</vt:lpstr>
      <vt:lpstr>Arimo</vt:lpstr>
      <vt:lpstr>Times New Roman</vt:lpstr>
      <vt:lpstr>Arial</vt:lpstr>
      <vt:lpstr>Noto Sans Symbols</vt:lpstr>
      <vt:lpstr>Office Theme</vt:lpstr>
      <vt:lpstr>Week 1</vt:lpstr>
      <vt:lpstr>GNU/Linux</vt:lpstr>
      <vt:lpstr>Files and Processes</vt:lpstr>
      <vt:lpstr>The Basics: Shell</vt:lpstr>
      <vt:lpstr>The Basics: Shell</vt:lpstr>
      <vt:lpstr>Absolute Path vs. Relative Path</vt:lpstr>
      <vt:lpstr>Linux File Permissions</vt:lpstr>
      <vt:lpstr>The Basics: chmod (symbolic)</vt:lpstr>
      <vt:lpstr>The Basics: chmod (numeric)</vt:lpstr>
      <vt:lpstr>Week 2/3</vt:lpstr>
      <vt:lpstr>PowerPoint Presentation</vt:lpstr>
      <vt:lpstr>PowerPoint Presentation</vt:lpstr>
      <vt:lpstr>PowerPoint Presentation</vt:lpstr>
      <vt:lpstr>Standard Streams</vt:lpstr>
      <vt:lpstr>PowerPoint Presentation</vt:lpstr>
      <vt:lpstr>Regular Expressions</vt:lpstr>
      <vt:lpstr>4 Basic Concepts</vt:lpstr>
      <vt:lpstr>Regular Expressions</vt:lpstr>
      <vt:lpstr>Regular Expressions (cont’d)</vt:lpstr>
      <vt:lpstr>Regular Expressions (cont’d)</vt:lpstr>
      <vt:lpstr>Examples</vt:lpstr>
      <vt:lpstr>Text Processing Tools</vt:lpstr>
      <vt:lpstr>sort, comm, and tr</vt:lpstr>
      <vt:lpstr>Week 4</vt:lpstr>
      <vt:lpstr>Compilation Process</vt:lpstr>
      <vt:lpstr>Compilation Process</vt:lpstr>
      <vt:lpstr>Make</vt:lpstr>
      <vt:lpstr>Build Process</vt:lpstr>
      <vt:lpstr>Patching</vt:lpstr>
      <vt:lpstr>Applying a Patch</vt:lpstr>
      <vt:lpstr>diff Unified Format</vt:lpstr>
      <vt:lpstr>What is Python?</vt:lpstr>
      <vt:lpstr>Week 5</vt:lpstr>
      <vt:lpstr>Debugger</vt:lpstr>
      <vt:lpstr>Using GDB</vt:lpstr>
      <vt:lpstr>Using GDB</vt:lpstr>
      <vt:lpstr>Run-Time Errors</vt:lpstr>
      <vt:lpstr>Setting Breakpoints</vt:lpstr>
      <vt:lpstr>Deleting, Disabling and Ignoring BPs</vt:lpstr>
      <vt:lpstr>Displaying Data</vt:lpstr>
      <vt:lpstr>Resuming Execution After a Break</vt:lpstr>
      <vt:lpstr>Stack Info</vt:lpstr>
      <vt:lpstr>Dynamic Memory</vt:lpstr>
      <vt:lpstr>Week 6</vt:lpstr>
      <vt:lpstr>Processor Modes</vt:lpstr>
      <vt:lpstr>User Mode vs. Kernel Mode</vt:lpstr>
      <vt:lpstr>Why Dual-Mode Operation?</vt:lpstr>
      <vt:lpstr>How to Achieve  Protection and Fairness</vt:lpstr>
      <vt:lpstr>System Calls</vt:lpstr>
      <vt:lpstr>System Calls</vt:lpstr>
      <vt:lpstr>System Call Overhead</vt:lpstr>
      <vt:lpstr>Library Functions</vt:lpstr>
      <vt:lpstr>Unbuffered vs. Buffered I/O</vt:lpstr>
      <vt:lpstr>Week 7</vt:lpstr>
      <vt:lpstr>Parallelism</vt:lpstr>
      <vt:lpstr>Multitasking vs. Multithreading</vt:lpstr>
      <vt:lpstr>Multithreading vs Multitasking</vt:lpstr>
      <vt:lpstr>Memory Layout: Multithreaded Program </vt:lpstr>
      <vt:lpstr>Shared Memory</vt:lpstr>
      <vt:lpstr>Race Condition</vt:lpstr>
      <vt:lpstr>pthread_create</vt:lpstr>
      <vt:lpstr>pthread_join</vt:lpstr>
      <vt:lpstr>Week 8</vt:lpstr>
      <vt:lpstr>Static Linking</vt:lpstr>
      <vt:lpstr>Dynamic Linking</vt:lpstr>
      <vt:lpstr>How are libraries dynamically loaded?</vt:lpstr>
      <vt:lpstr>Advantages of dynamic linking</vt:lpstr>
      <vt:lpstr>Disadvantages of dynamic linking</vt:lpstr>
      <vt:lpstr>Week 9</vt:lpstr>
      <vt:lpstr>Communication Over the Internet</vt:lpstr>
      <vt:lpstr>Secret Key (symmetric) Cryptography</vt:lpstr>
      <vt:lpstr>Public Key (asymmetric) Cryptography</vt:lpstr>
      <vt:lpstr>Encryption questions</vt:lpstr>
      <vt:lpstr>Digital Signature</vt:lpstr>
      <vt:lpstr>Digital Signature</vt:lpstr>
      <vt:lpstr>Detached Signature</vt:lpstr>
      <vt:lpstr>Week 10</vt:lpstr>
      <vt:lpstr>Software development process</vt:lpstr>
      <vt:lpstr>Source/Version Control</vt:lpstr>
      <vt:lpstr>Terms used</vt:lpstr>
      <vt:lpstr>Terms used</vt:lpstr>
      <vt:lpstr>What Is a Branch?</vt:lpstr>
      <vt:lpstr>Questions</vt:lpstr>
      <vt:lpstr>Git States</vt:lpstr>
      <vt:lpstr>Git commands</vt:lpstr>
      <vt:lpstr>Good luck for the finals week!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cp:lastModifiedBy>Gajan Nagaraj</cp:lastModifiedBy>
  <cp:revision>1</cp:revision>
  <dcterms:modified xsi:type="dcterms:W3CDTF">2018-12-09T23:58:03Z</dcterms:modified>
</cp:coreProperties>
</file>