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61822-576B-4A9F-8045-97F8BD1508D5}"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9B110-CF79-4D96-9A63-805DCDD4DE04}" type="slidenum">
              <a:rPr lang="en-US" smtClean="0"/>
              <a:t>‹#›</a:t>
            </a:fld>
            <a:endParaRPr lang="en-US"/>
          </a:p>
        </p:txBody>
      </p:sp>
    </p:spTree>
    <p:extLst>
      <p:ext uri="{BB962C8B-B14F-4D97-AF65-F5344CB8AC3E}">
        <p14:creationId xmlns:p14="http://schemas.microsoft.com/office/powerpoint/2010/main" val="400916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9B110-CF79-4D96-9A63-805DCDD4DE04}" type="slidenum">
              <a:rPr lang="en-US" smtClean="0"/>
              <a:t>1</a:t>
            </a:fld>
            <a:endParaRPr lang="en-US"/>
          </a:p>
        </p:txBody>
      </p:sp>
    </p:spTree>
    <p:extLst>
      <p:ext uri="{BB962C8B-B14F-4D97-AF65-F5344CB8AC3E}">
        <p14:creationId xmlns:p14="http://schemas.microsoft.com/office/powerpoint/2010/main" val="163811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356292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102D2-97EC-46BF-84B2-029725DE5A62}"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141986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5948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891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3157638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1034006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4137351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242646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329484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371587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28529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102D2-97EC-46BF-84B2-029725DE5A62}"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52800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102D2-97EC-46BF-84B2-029725DE5A62}"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349222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23871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70856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9102D2-97EC-46BF-84B2-029725DE5A62}" type="datetimeFigureOut">
              <a:rPr lang="en-US" smtClean="0"/>
              <a:t>8/28/2024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353625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102D2-97EC-46BF-84B2-029725DE5A62}"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D8AC9-5596-426E-AB4C-D28D1DC12627}" type="slidenum">
              <a:rPr lang="en-US" smtClean="0"/>
              <a:t>‹#›</a:t>
            </a:fld>
            <a:endParaRPr lang="en-US"/>
          </a:p>
        </p:txBody>
      </p:sp>
    </p:spTree>
    <p:extLst>
      <p:ext uri="{BB962C8B-B14F-4D97-AF65-F5344CB8AC3E}">
        <p14:creationId xmlns:p14="http://schemas.microsoft.com/office/powerpoint/2010/main" val="160852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9102D2-97EC-46BF-84B2-029725DE5A62}" type="datetimeFigureOut">
              <a:rPr lang="en-US" smtClean="0"/>
              <a:t>8/28/2024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7D8AC9-5596-426E-AB4C-D28D1DC12627}" type="slidenum">
              <a:rPr lang="en-US" smtClean="0"/>
              <a:t>‹#›</a:t>
            </a:fld>
            <a:endParaRPr lang="en-US"/>
          </a:p>
        </p:txBody>
      </p:sp>
    </p:spTree>
    <p:extLst>
      <p:ext uri="{BB962C8B-B14F-4D97-AF65-F5344CB8AC3E}">
        <p14:creationId xmlns:p14="http://schemas.microsoft.com/office/powerpoint/2010/main" val="25863605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0E81-B6B6-646A-7DF7-550FCBC940FB}"/>
              </a:ext>
            </a:extLst>
          </p:cNvPr>
          <p:cNvSpPr>
            <a:spLocks noGrp="1"/>
          </p:cNvSpPr>
          <p:nvPr>
            <p:ph type="ctrTitle"/>
          </p:nvPr>
        </p:nvSpPr>
        <p:spPr>
          <a:xfrm>
            <a:off x="1083036" y="2268020"/>
            <a:ext cx="8825658" cy="1348381"/>
          </a:xfrm>
        </p:spPr>
        <p:txBody>
          <a:bodyPr/>
          <a:lstStyle/>
          <a:p>
            <a:r>
              <a:rPr lang="en-US" dirty="0"/>
              <a:t>Lending Analysis</a:t>
            </a:r>
          </a:p>
        </p:txBody>
      </p:sp>
      <p:sp>
        <p:nvSpPr>
          <p:cNvPr id="3" name="Subtitle 2">
            <a:extLst>
              <a:ext uri="{FF2B5EF4-FFF2-40B4-BE49-F238E27FC236}">
                <a16:creationId xmlns:a16="http://schemas.microsoft.com/office/drawing/2014/main" id="{79333DAB-3C2C-8057-2D66-1B5FAC6D15E1}"/>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47268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D81C2-553A-E7AE-FB94-ABB197FDA09E}"/>
              </a:ext>
            </a:extLst>
          </p:cNvPr>
          <p:cNvSpPr>
            <a:spLocks noGrp="1"/>
          </p:cNvSpPr>
          <p:nvPr>
            <p:ph type="title"/>
          </p:nvPr>
        </p:nvSpPr>
        <p:spPr>
          <a:xfrm>
            <a:off x="648931" y="629266"/>
            <a:ext cx="4166510" cy="1622321"/>
          </a:xfrm>
        </p:spPr>
        <p:txBody>
          <a:bodyPr>
            <a:normAutofit/>
          </a:bodyPr>
          <a:lstStyle/>
          <a:p>
            <a:r>
              <a:rPr lang="en-US">
                <a:solidFill>
                  <a:srgbClr val="EBEBEB"/>
                </a:solidFill>
              </a:rPr>
              <a:t>Bivariate Analysis</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a:extLst>
              <a:ext uri="{FF2B5EF4-FFF2-40B4-BE49-F238E27FC236}">
                <a16:creationId xmlns:a16="http://schemas.microsoft.com/office/drawing/2014/main" id="{82E57638-F7CA-97B2-86BB-C636FAF04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814470"/>
            <a:ext cx="5449889" cy="3229057"/>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3C0D618-1CF7-189F-3E06-89A31A9CC495}"/>
              </a:ext>
            </a:extLst>
          </p:cNvPr>
          <p:cNvSpPr>
            <a:spLocks noGrp="1"/>
          </p:cNvSpPr>
          <p:nvPr>
            <p:ph idx="1"/>
          </p:nvPr>
        </p:nvSpPr>
        <p:spPr>
          <a:xfrm>
            <a:off x="648931" y="2438400"/>
            <a:ext cx="4166509" cy="3785419"/>
          </a:xfrm>
        </p:spPr>
        <p:txBody>
          <a:bodyPr>
            <a:normAutofit/>
          </a:bodyPr>
          <a:lstStyle/>
          <a:p>
            <a:r>
              <a:rPr lang="en-US">
                <a:solidFill>
                  <a:srgbClr val="EBEBEB"/>
                </a:solidFill>
              </a:rPr>
              <a:t>Home ownership status plays a key role in loan defaulting or repayment,here we can see how it affects borrowers generally with respect to loan amount and interest rates</a:t>
            </a:r>
          </a:p>
        </p:txBody>
      </p:sp>
    </p:spTree>
    <p:extLst>
      <p:ext uri="{BB962C8B-B14F-4D97-AF65-F5344CB8AC3E}">
        <p14:creationId xmlns:p14="http://schemas.microsoft.com/office/powerpoint/2010/main" val="34685888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35F7-0DF0-2CA2-BEFE-119D11CD8E5C}"/>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060068D9-4665-7648-0BAF-1EC35B7C7F53}"/>
              </a:ext>
            </a:extLst>
          </p:cNvPr>
          <p:cNvSpPr>
            <a:spLocks noGrp="1"/>
          </p:cNvSpPr>
          <p:nvPr>
            <p:ph idx="1"/>
          </p:nvPr>
        </p:nvSpPr>
        <p:spPr>
          <a:xfrm>
            <a:off x="1103312" y="1202076"/>
            <a:ext cx="8946541" cy="5046323"/>
          </a:xfrm>
        </p:spPr>
        <p:txBody>
          <a:bodyPr/>
          <a:lstStyle/>
          <a:p>
            <a:pPr marL="342900" marR="0" lvl="0" indent="-342900">
              <a:lnSpc>
                <a:spcPct val="115000"/>
              </a:lnSpc>
              <a:spcBef>
                <a:spcPts val="0"/>
              </a:spcBef>
              <a:spcAft>
                <a:spcPts val="800"/>
              </a:spcAft>
              <a:buFont typeface="+mj-lt"/>
              <a:buAutoNum type="arabicPeriod"/>
              <a:tabLst>
                <a:tab pos="457200" algn="l"/>
              </a:tabLst>
            </a:pPr>
            <a:r>
              <a:rPr lang="en-US" sz="1400" b="1" kern="100" dirty="0">
                <a:effectLst/>
                <a:ea typeface="Aptos" panose="020B0004020202020204" pitchFamily="34" charset="0"/>
                <a:cs typeface="Times New Roman" panose="02020603050405020304" pitchFamily="18" charset="0"/>
              </a:rPr>
              <a:t>Renters</a:t>
            </a:r>
            <a:r>
              <a:rPr lang="en-US" sz="14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400" b="1" kern="100" dirty="0">
                <a:effectLst/>
                <a:ea typeface="Aptos" panose="020B0004020202020204" pitchFamily="34" charset="0"/>
                <a:cs typeface="Times New Roman" panose="02020603050405020304" pitchFamily="18" charset="0"/>
              </a:rPr>
              <a:t>Charged Off</a:t>
            </a:r>
            <a:r>
              <a:rPr lang="en-US" sz="1400" kern="100" dirty="0">
                <a:effectLst/>
                <a:ea typeface="Aptos" panose="020B0004020202020204" pitchFamily="34" charset="0"/>
                <a:cs typeface="Times New Roman" panose="02020603050405020304" pitchFamily="18" charset="0"/>
              </a:rPr>
              <a:t>: Renters who defaulted (Charged Off) tend to have a slightly higher median interest rate compared to those who fully repaid their loans (Fully Paid).</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400" b="1" kern="100" dirty="0">
                <a:effectLst/>
                <a:ea typeface="Aptos" panose="020B0004020202020204" pitchFamily="34" charset="0"/>
                <a:cs typeface="Times New Roman" panose="02020603050405020304" pitchFamily="18" charset="0"/>
              </a:rPr>
              <a:t>Fully Paid</a:t>
            </a:r>
            <a:r>
              <a:rPr lang="en-US" sz="1400" kern="100" dirty="0">
                <a:effectLst/>
                <a:ea typeface="Aptos" panose="020B0004020202020204" pitchFamily="34" charset="0"/>
                <a:cs typeface="Times New Roman" panose="02020603050405020304" pitchFamily="18" charset="0"/>
              </a:rPr>
              <a:t>: The median interest rate for loans that were fully paid by renters is lower, indicating that lower interest rates might be associated with successful loan repayments.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400" b="1" kern="100" dirty="0">
                <a:effectLst/>
                <a:ea typeface="Aptos" panose="020B0004020202020204" pitchFamily="34" charset="0"/>
                <a:cs typeface="Times New Roman" panose="02020603050405020304" pitchFamily="18" charset="0"/>
              </a:rPr>
              <a:t>Current</a:t>
            </a:r>
            <a:r>
              <a:rPr lang="en-US" sz="1400" kern="100" dirty="0">
                <a:effectLst/>
                <a:ea typeface="Aptos" panose="020B0004020202020204" pitchFamily="34" charset="0"/>
                <a:cs typeface="Times New Roman" panose="02020603050405020304" pitchFamily="18" charset="0"/>
              </a:rPr>
              <a:t>: The interest rate distribution for current loans is on the higher side, similar to Charged Off.</a:t>
            </a:r>
          </a:p>
          <a:p>
            <a:pPr marL="342900" marR="0" lvl="0" indent="-342900">
              <a:lnSpc>
                <a:spcPct val="115000"/>
              </a:lnSpc>
              <a:spcBef>
                <a:spcPts val="0"/>
              </a:spcBef>
              <a:spcAft>
                <a:spcPts val="800"/>
              </a:spcAft>
              <a:buFont typeface="+mj-lt"/>
              <a:buAutoNum type="arabicPeriod"/>
              <a:tabLst>
                <a:tab pos="457200" algn="l"/>
              </a:tabLst>
            </a:pPr>
            <a:r>
              <a:rPr lang="en-US" sz="1400" b="1" kern="100" dirty="0">
                <a:effectLst/>
                <a:ea typeface="Aptos" panose="020B0004020202020204" pitchFamily="34" charset="0"/>
                <a:cs typeface="Times New Roman" panose="02020603050405020304" pitchFamily="18" charset="0"/>
              </a:rPr>
              <a:t>Homeowners</a:t>
            </a:r>
            <a:r>
              <a:rPr lang="en-US" sz="14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400" b="1" kern="100" dirty="0">
                <a:effectLst/>
                <a:ea typeface="Aptos" panose="020B0004020202020204" pitchFamily="34" charset="0"/>
                <a:cs typeface="Times New Roman" panose="02020603050405020304" pitchFamily="18" charset="0"/>
              </a:rPr>
              <a:t>Own</a:t>
            </a:r>
            <a:r>
              <a:rPr lang="en-US" sz="1400" kern="100" dirty="0">
                <a:effectLst/>
                <a:ea typeface="Aptos" panose="020B0004020202020204" pitchFamily="34" charset="0"/>
                <a:cs typeface="Times New Roman" panose="02020603050405020304" pitchFamily="18" charset="0"/>
              </a:rPr>
              <a:t>: Borrowers who own their homes without a mortgage show a pattern where the interest rates for Charged Off and Fully Paid loans are close, but those who defaulted have a slightly higher median interest rate.</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400" b="1" kern="100" dirty="0">
                <a:effectLst/>
                <a:ea typeface="Aptos" panose="020B0004020202020204" pitchFamily="34" charset="0"/>
                <a:cs typeface="Times New Roman" panose="02020603050405020304" pitchFamily="18" charset="0"/>
              </a:rPr>
              <a:t>Mortgage</a:t>
            </a:r>
            <a:r>
              <a:rPr lang="en-US" sz="1400" kern="100" dirty="0">
                <a:effectLst/>
                <a:ea typeface="Aptos" panose="020B0004020202020204" pitchFamily="34" charset="0"/>
                <a:cs typeface="Times New Roman" panose="02020603050405020304" pitchFamily="18" charset="0"/>
              </a:rPr>
              <a:t>: Borrowers with mortgages also exhibit a similar pattern, with Charged Off loans generally having a slightly higher interest rate compared to Fully Paid loans.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400" b="1" kern="100" dirty="0">
                <a:effectLst/>
                <a:ea typeface="Aptos" panose="020B0004020202020204" pitchFamily="34" charset="0"/>
                <a:cs typeface="Times New Roman" panose="02020603050405020304" pitchFamily="18" charset="0"/>
              </a:rPr>
              <a:t>Current</a:t>
            </a:r>
            <a:r>
              <a:rPr lang="en-US" sz="1400" kern="100" dirty="0">
                <a:effectLst/>
                <a:ea typeface="Aptos" panose="020B0004020202020204" pitchFamily="34" charset="0"/>
                <a:cs typeface="Times New Roman" panose="02020603050405020304" pitchFamily="18" charset="0"/>
              </a:rPr>
              <a:t>: For both Own and Mortgage, current loans tend to have higher interest rates.</a:t>
            </a:r>
          </a:p>
          <a:p>
            <a:endParaRPr lang="en-US" dirty="0"/>
          </a:p>
        </p:txBody>
      </p:sp>
    </p:spTree>
    <p:extLst>
      <p:ext uri="{BB962C8B-B14F-4D97-AF65-F5344CB8AC3E}">
        <p14:creationId xmlns:p14="http://schemas.microsoft.com/office/powerpoint/2010/main" val="179686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FC19-842C-3D67-C11A-8CA1E8F9549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91D372F-2FC0-CC75-89E8-9017CFA83AAB}"/>
              </a:ext>
            </a:extLst>
          </p:cNvPr>
          <p:cNvSpPr>
            <a:spLocks noGrp="1"/>
          </p:cNvSpPr>
          <p:nvPr>
            <p:ph idx="1"/>
          </p:nvPr>
        </p:nvSpPr>
        <p:spPr>
          <a:xfrm>
            <a:off x="1103312" y="1284270"/>
            <a:ext cx="10003052" cy="5198723"/>
          </a:xfrm>
        </p:spPr>
        <p:txBody>
          <a:bodyPr>
            <a:normAutofit/>
          </a:bodyPr>
          <a:lstStyle/>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ea typeface="Aptos" panose="020B0004020202020204" pitchFamily="34" charset="0"/>
                <a:cs typeface="Times New Roman" panose="02020603050405020304" pitchFamily="18" charset="0"/>
              </a:rPr>
              <a:t>Interest Rate as a Risk Indicator</a:t>
            </a:r>
            <a:r>
              <a:rPr lang="en-US" sz="1800" kern="100" dirty="0">
                <a:effectLst/>
                <a:ea typeface="Aptos" panose="020B0004020202020204" pitchFamily="34" charset="0"/>
                <a:cs typeface="Times New Roman" panose="02020603050405020304" pitchFamily="18" charset="0"/>
              </a:rPr>
              <a:t>: Higher interest rates are associated with a greater likelihood of loan default across all categories of home ownership. This is particularly evident in the Rent, Own, and Mortgage groups where Charged Off loans generally have higher median interest rates than Fully Paid loans.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ea typeface="Aptos" panose="020B0004020202020204" pitchFamily="34" charset="0"/>
                <a:cs typeface="Times New Roman" panose="02020603050405020304" pitchFamily="18" charset="0"/>
              </a:rPr>
              <a:t>Home Ownership Status</a:t>
            </a:r>
            <a:r>
              <a:rPr lang="en-US" sz="1800" kern="100" dirty="0">
                <a:effectLst/>
                <a:ea typeface="Aptos" panose="020B0004020202020204" pitchFamily="34" charset="0"/>
                <a:cs typeface="Times New Roman" panose="02020603050405020304" pitchFamily="18" charset="0"/>
              </a:rPr>
              <a:t>: Renters and those in the Other category appear to be at higher risk, as indicated by the higher median interest rates for Charged Off loans. Homeowners with or without a mortgage have lower median interest rates and a somewhat lower likelihood of default.</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ea typeface="Aptos" panose="020B0004020202020204" pitchFamily="34" charset="0"/>
                <a:cs typeface="Times New Roman" panose="02020603050405020304" pitchFamily="18" charset="0"/>
              </a:rPr>
              <a:t>Policy Implications</a:t>
            </a:r>
            <a:r>
              <a:rPr lang="en-US" sz="1800" kern="100" dirty="0">
                <a:effectLst/>
                <a:ea typeface="Aptos" panose="020B0004020202020204" pitchFamily="34" charset="0"/>
                <a:cs typeface="Times New Roman" panose="02020603050405020304" pitchFamily="18" charset="0"/>
              </a:rPr>
              <a:t>: These insights suggest that interest rates could be used as a predictive factor for loan defaults. Adjusting interest rates based on home ownership status could help in better managing risk.</a:t>
            </a:r>
          </a:p>
          <a:p>
            <a:pPr marL="0" marR="0" indent="0">
              <a:lnSpc>
                <a:spcPct val="115000"/>
              </a:lnSpc>
              <a:spcBef>
                <a:spcPts val="0"/>
              </a:spcBef>
              <a:spcAft>
                <a:spcPts val="800"/>
              </a:spcAft>
              <a:buNone/>
            </a:pPr>
            <a:r>
              <a:rPr lang="en-US" sz="1800" b="1" kern="100" dirty="0">
                <a:effectLst/>
                <a:ea typeface="Aptos" panose="020B0004020202020204" pitchFamily="34" charset="0"/>
                <a:cs typeface="Times New Roman" panose="02020603050405020304" pitchFamily="18" charset="0"/>
              </a:rPr>
              <a:t>This analysis can inform lending practices by highlighting how the interaction between interest rates, home ownership status, and loan outcomes can predict default risk, helping to mitigate potential financial losses.</a:t>
            </a:r>
          </a:p>
          <a:p>
            <a:endParaRPr lang="en-US" dirty="0"/>
          </a:p>
        </p:txBody>
      </p:sp>
    </p:spTree>
    <p:extLst>
      <p:ext uri="{BB962C8B-B14F-4D97-AF65-F5344CB8AC3E}">
        <p14:creationId xmlns:p14="http://schemas.microsoft.com/office/powerpoint/2010/main" val="156488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9D36D-D17E-4283-A1F2-0B916685FC2C}"/>
              </a:ext>
            </a:extLst>
          </p:cNvPr>
          <p:cNvSpPr>
            <a:spLocks noGrp="1"/>
          </p:cNvSpPr>
          <p:nvPr>
            <p:ph type="title"/>
          </p:nvPr>
        </p:nvSpPr>
        <p:spPr>
          <a:xfrm>
            <a:off x="648931" y="629266"/>
            <a:ext cx="4166510" cy="1622321"/>
          </a:xfrm>
        </p:spPr>
        <p:txBody>
          <a:bodyPr>
            <a:normAutofit/>
          </a:bodyPr>
          <a:lstStyle/>
          <a:p>
            <a:r>
              <a:rPr lang="en-US">
                <a:solidFill>
                  <a:srgbClr val="EBEBEB"/>
                </a:solidFill>
              </a:rPr>
              <a:t>Bivariate Analysis</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a:extLst>
              <a:ext uri="{FF2B5EF4-FFF2-40B4-BE49-F238E27FC236}">
                <a16:creationId xmlns:a16="http://schemas.microsoft.com/office/drawing/2014/main" id="{0700B2D2-75C0-E093-162F-641B892D5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657785"/>
            <a:ext cx="5449889" cy="3542427"/>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80B6C7A-F173-CECA-C279-B4F56786B65A}"/>
              </a:ext>
            </a:extLst>
          </p:cNvPr>
          <p:cNvSpPr>
            <a:spLocks noGrp="1"/>
          </p:cNvSpPr>
          <p:nvPr>
            <p:ph idx="1"/>
          </p:nvPr>
        </p:nvSpPr>
        <p:spPr>
          <a:xfrm>
            <a:off x="648931" y="2438400"/>
            <a:ext cx="4166509" cy="3785419"/>
          </a:xfrm>
        </p:spPr>
        <p:txBody>
          <a:bodyPr>
            <a:normAutofit/>
          </a:bodyPr>
          <a:lstStyle/>
          <a:p>
            <a:r>
              <a:rPr lang="en-US">
                <a:solidFill>
                  <a:srgbClr val="EBEBEB"/>
                </a:solidFill>
              </a:rPr>
              <a:t>Another important factor is the annual income when it comes to repayment</a:t>
            </a:r>
          </a:p>
          <a:p>
            <a:r>
              <a:rPr lang="en-US">
                <a:solidFill>
                  <a:srgbClr val="EBEBEB"/>
                </a:solidFill>
              </a:rPr>
              <a:t>Let us look at the factors that effect loan status with respect to annual income and total loan amount</a:t>
            </a:r>
          </a:p>
        </p:txBody>
      </p:sp>
    </p:spTree>
    <p:extLst>
      <p:ext uri="{BB962C8B-B14F-4D97-AF65-F5344CB8AC3E}">
        <p14:creationId xmlns:p14="http://schemas.microsoft.com/office/powerpoint/2010/main" val="205765002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E013-EEC0-869B-71A2-B798AD77EE36}"/>
              </a:ext>
            </a:extLst>
          </p:cNvPr>
          <p:cNvSpPr>
            <a:spLocks noGrp="1"/>
          </p:cNvSpPr>
          <p:nvPr>
            <p:ph type="title"/>
          </p:nvPr>
        </p:nvSpPr>
        <p:spPr>
          <a:xfrm>
            <a:off x="646111" y="452718"/>
            <a:ext cx="9404723" cy="656892"/>
          </a:xfrm>
        </p:spPr>
        <p:txBody>
          <a:bodyPr/>
          <a:lstStyle/>
          <a:p>
            <a:r>
              <a:rPr lang="en-US" dirty="0"/>
              <a:t>Observations</a:t>
            </a:r>
          </a:p>
        </p:txBody>
      </p:sp>
      <p:sp>
        <p:nvSpPr>
          <p:cNvPr id="3" name="Content Placeholder 2">
            <a:extLst>
              <a:ext uri="{FF2B5EF4-FFF2-40B4-BE49-F238E27FC236}">
                <a16:creationId xmlns:a16="http://schemas.microsoft.com/office/drawing/2014/main" id="{9B73F7E7-CDC6-EDF4-8C30-4B7DECC190FE}"/>
              </a:ext>
            </a:extLst>
          </p:cNvPr>
          <p:cNvSpPr>
            <a:spLocks noGrp="1"/>
          </p:cNvSpPr>
          <p:nvPr>
            <p:ph idx="1"/>
          </p:nvPr>
        </p:nvSpPr>
        <p:spPr>
          <a:xfrm>
            <a:off x="1103312" y="1191802"/>
            <a:ext cx="10989371" cy="5056598"/>
          </a:xfrm>
        </p:spPr>
        <p:txBody>
          <a:bodyPr/>
          <a:lstStyle/>
          <a:p>
            <a:pPr marL="342900" marR="0" lvl="0" indent="-342900">
              <a:lnSpc>
                <a:spcPct val="115000"/>
              </a:lnSpc>
              <a:spcBef>
                <a:spcPts val="0"/>
              </a:spcBef>
              <a:spcAft>
                <a:spcPts val="800"/>
              </a:spcAft>
              <a:buFont typeface="+mj-lt"/>
              <a:buAutoNum type="arabicPeriod"/>
              <a:tabLst>
                <a:tab pos="228600" algn="l"/>
              </a:tabLst>
            </a:pPr>
            <a:r>
              <a:rPr lang="en-US" sz="1600" b="1" kern="100" dirty="0">
                <a:effectLst/>
                <a:ea typeface="Aptos" panose="020B0004020202020204" pitchFamily="34" charset="0"/>
                <a:cs typeface="Times New Roman" panose="02020603050405020304" pitchFamily="18" charset="0"/>
              </a:rPr>
              <a:t>Overall Distribution</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The majority of the data points are concentrated in the lower ranges of both Loan Amount and Annual Income.</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There are a few outliers with significantly higher Annual Incomes, but these are mostly in the Fully Paid category.</a:t>
            </a:r>
          </a:p>
          <a:p>
            <a:pPr marL="342900" marR="0" lvl="0" indent="-342900">
              <a:lnSpc>
                <a:spcPct val="115000"/>
              </a:lnSpc>
              <a:spcBef>
                <a:spcPts val="0"/>
              </a:spcBef>
              <a:spcAft>
                <a:spcPts val="800"/>
              </a:spcAft>
              <a:buFont typeface="+mj-lt"/>
              <a:buAutoNum type="arabicPeriod"/>
              <a:tabLst>
                <a:tab pos="228600" algn="l"/>
              </a:tabLst>
            </a:pPr>
            <a:r>
              <a:rPr lang="en-US" sz="1600" b="1" kern="100" dirty="0">
                <a:effectLst/>
                <a:ea typeface="Aptos" panose="020B0004020202020204" pitchFamily="34" charset="0"/>
                <a:cs typeface="Times New Roman" panose="02020603050405020304" pitchFamily="18" charset="0"/>
              </a:rPr>
              <a:t>Loan Status and Loan Amount</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b="1" kern="100" dirty="0">
                <a:effectLst/>
                <a:ea typeface="Aptos" panose="020B0004020202020204" pitchFamily="34" charset="0"/>
                <a:cs typeface="Times New Roman" panose="02020603050405020304" pitchFamily="18" charset="0"/>
              </a:rPr>
              <a:t>Charged Off</a:t>
            </a:r>
            <a:r>
              <a:rPr lang="en-US" sz="1600" kern="100" dirty="0">
                <a:effectLst/>
                <a:ea typeface="Aptos" panose="020B0004020202020204" pitchFamily="34" charset="0"/>
                <a:cs typeface="Times New Roman" panose="02020603050405020304" pitchFamily="18" charset="0"/>
              </a:rPr>
              <a:t> (orange dots) and </a:t>
            </a:r>
            <a:r>
              <a:rPr lang="en-US" sz="1600" b="1" kern="100" dirty="0">
                <a:effectLst/>
                <a:ea typeface="Aptos" panose="020B0004020202020204" pitchFamily="34" charset="0"/>
                <a:cs typeface="Times New Roman" panose="02020603050405020304" pitchFamily="18" charset="0"/>
              </a:rPr>
              <a:t>Fully Paid</a:t>
            </a:r>
            <a:r>
              <a:rPr lang="en-US" sz="1600" kern="100" dirty="0">
                <a:effectLst/>
                <a:ea typeface="Aptos" panose="020B0004020202020204" pitchFamily="34" charset="0"/>
                <a:cs typeface="Times New Roman" panose="02020603050405020304" pitchFamily="18" charset="0"/>
              </a:rPr>
              <a:t> (blue dots) statuses seem to be spread across all loan amounts.</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The Current status (green dots) appears more often with lower loan amounts.</a:t>
            </a:r>
          </a:p>
          <a:p>
            <a:pPr marL="342900" marR="0" lvl="0" indent="-342900">
              <a:lnSpc>
                <a:spcPct val="115000"/>
              </a:lnSpc>
              <a:spcBef>
                <a:spcPts val="0"/>
              </a:spcBef>
              <a:spcAft>
                <a:spcPts val="800"/>
              </a:spcAft>
              <a:buFont typeface="+mj-lt"/>
              <a:buAutoNum type="arabicPeriod"/>
              <a:tabLst>
                <a:tab pos="228600" algn="l"/>
              </a:tabLst>
            </a:pPr>
            <a:r>
              <a:rPr lang="en-US" sz="1600" b="1" kern="100" dirty="0">
                <a:effectLst/>
                <a:ea typeface="Aptos" panose="020B0004020202020204" pitchFamily="34" charset="0"/>
                <a:cs typeface="Times New Roman" panose="02020603050405020304" pitchFamily="18" charset="0"/>
              </a:rPr>
              <a:t>Loan Status and Annual Income</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Most of the Charged Off loans occur with borrowers who have relatively low annual incomes. This suggests that borrowers with lower incomes might be more likely to default.</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Higher incomes are associated almost exclusively with Fully Paid loans, indicating that borrowers with higher incomes are better able to manage their loan payments.</a:t>
            </a:r>
          </a:p>
          <a:p>
            <a:endParaRPr lang="en-US" dirty="0"/>
          </a:p>
        </p:txBody>
      </p:sp>
    </p:spTree>
    <p:extLst>
      <p:ext uri="{BB962C8B-B14F-4D97-AF65-F5344CB8AC3E}">
        <p14:creationId xmlns:p14="http://schemas.microsoft.com/office/powerpoint/2010/main" val="31167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7748-8585-6522-87A0-8953B7E0A87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4D56C9-9A73-1B46-A715-44726C7859A0}"/>
              </a:ext>
            </a:extLst>
          </p:cNvPr>
          <p:cNvSpPr>
            <a:spLocks noGrp="1"/>
          </p:cNvSpPr>
          <p:nvPr>
            <p:ph idx="1"/>
          </p:nvPr>
        </p:nvSpPr>
        <p:spPr>
          <a:xfrm>
            <a:off x="1103312" y="1387011"/>
            <a:ext cx="8946541" cy="5280917"/>
          </a:xfrm>
        </p:spPr>
        <p:txBody>
          <a:bodyPr/>
          <a:lstStyle/>
          <a:p>
            <a:pPr marL="342900" marR="0" lvl="0" indent="-342900">
              <a:lnSpc>
                <a:spcPct val="115000"/>
              </a:lnSpc>
              <a:spcBef>
                <a:spcPts val="0"/>
              </a:spcBef>
              <a:spcAft>
                <a:spcPts val="800"/>
              </a:spcAft>
              <a:buFont typeface="+mj-lt"/>
              <a:buAutoNum type="arabicPeriod"/>
              <a:tabLst>
                <a:tab pos="228600" algn="l"/>
              </a:tabLst>
            </a:pPr>
            <a:r>
              <a:rPr lang="en-US" sz="1600" b="1" kern="100" dirty="0">
                <a:effectLst/>
                <a:ea typeface="Aptos" panose="020B0004020202020204" pitchFamily="34" charset="0"/>
                <a:cs typeface="Times New Roman" panose="02020603050405020304" pitchFamily="18" charset="0"/>
              </a:rPr>
              <a:t>Risk Assessment Based on Income</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Borrowers with lower annual incomes are more likely to default on their loans (Charged Off status). This indicates that income is a critical factor in predicting loan defaults. Loans to individuals with lower incomes may need stricter scrutiny or higher interest rates to compensate for the increased risk.</a:t>
            </a:r>
          </a:p>
          <a:p>
            <a:pPr marL="342900" marR="0" lvl="0" indent="-342900">
              <a:lnSpc>
                <a:spcPct val="115000"/>
              </a:lnSpc>
              <a:spcBef>
                <a:spcPts val="0"/>
              </a:spcBef>
              <a:spcAft>
                <a:spcPts val="800"/>
              </a:spcAft>
              <a:buFont typeface="+mj-lt"/>
              <a:buAutoNum type="arabicPeriod"/>
              <a:tabLst>
                <a:tab pos="228600" algn="l"/>
              </a:tabLst>
            </a:pPr>
            <a:r>
              <a:rPr lang="en-US" sz="1600" b="1" kern="100" dirty="0">
                <a:effectLst/>
                <a:ea typeface="Aptos" panose="020B0004020202020204" pitchFamily="34" charset="0"/>
                <a:cs typeface="Times New Roman" panose="02020603050405020304" pitchFamily="18" charset="0"/>
              </a:rPr>
              <a:t>Loan Amount Considerations</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While loan defaults occur across various loan amounts, there doesn't seem to be a strong concentration of defaults at higher loan amounts. This suggests that the loan amount itself might not be a strong standalone predictor of default without considering the borrower's income.</a:t>
            </a:r>
          </a:p>
          <a:p>
            <a:pPr marL="342900" marR="0" lvl="0" indent="-342900">
              <a:lnSpc>
                <a:spcPct val="115000"/>
              </a:lnSpc>
              <a:spcBef>
                <a:spcPts val="0"/>
              </a:spcBef>
              <a:spcAft>
                <a:spcPts val="800"/>
              </a:spcAft>
              <a:buFont typeface="+mj-lt"/>
              <a:buAutoNum type="arabicPeriod"/>
              <a:tabLst>
                <a:tab pos="228600" algn="l"/>
              </a:tabLst>
            </a:pPr>
            <a:r>
              <a:rPr lang="en-US" sz="1600" b="1" kern="100" dirty="0">
                <a:effectLst/>
                <a:ea typeface="Aptos" panose="020B0004020202020204" pitchFamily="34" charset="0"/>
                <a:cs typeface="Times New Roman" panose="02020603050405020304" pitchFamily="18" charset="0"/>
              </a:rPr>
              <a:t>Targeting for Financial Products</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685800" algn="l"/>
              </a:tabLst>
            </a:pPr>
            <a:r>
              <a:rPr lang="en-US" sz="1600" kern="100" dirty="0">
                <a:effectLst/>
                <a:ea typeface="Aptos" panose="020B0004020202020204" pitchFamily="34" charset="0"/>
                <a:cs typeface="Times New Roman" panose="02020603050405020304" pitchFamily="18" charset="0"/>
              </a:rPr>
              <a:t>Financial institutions might consider offering different products based on income brackets. For example, lower-income borrowers could be offered smaller loans with more flexible terms to reduce default risk.</a:t>
            </a:r>
          </a:p>
          <a:p>
            <a:endParaRPr lang="en-US" dirty="0"/>
          </a:p>
        </p:txBody>
      </p:sp>
    </p:spTree>
    <p:extLst>
      <p:ext uri="{BB962C8B-B14F-4D97-AF65-F5344CB8AC3E}">
        <p14:creationId xmlns:p14="http://schemas.microsoft.com/office/powerpoint/2010/main" val="2507460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3115-6111-D0BA-1DDA-9950F812BBB7}"/>
              </a:ext>
            </a:extLst>
          </p:cNvPr>
          <p:cNvSpPr>
            <a:spLocks noGrp="1"/>
          </p:cNvSpPr>
          <p:nvPr>
            <p:ph type="title"/>
          </p:nvPr>
        </p:nvSpPr>
        <p:spPr/>
        <p:txBody>
          <a:bodyPr/>
          <a:lstStyle/>
          <a:p>
            <a:r>
              <a:rPr lang="en-US" dirty="0" err="1"/>
              <a:t>Summarising</a:t>
            </a:r>
            <a:r>
              <a:rPr lang="en-US" dirty="0"/>
              <a:t> Conclusions</a:t>
            </a:r>
          </a:p>
        </p:txBody>
      </p:sp>
      <p:sp>
        <p:nvSpPr>
          <p:cNvPr id="4" name="Rectangle 1">
            <a:extLst>
              <a:ext uri="{FF2B5EF4-FFF2-40B4-BE49-F238E27FC236}">
                <a16:creationId xmlns:a16="http://schemas.microsoft.com/office/drawing/2014/main" id="{A71C5344-09B6-DEDD-2892-82F0B4913711}"/>
              </a:ext>
            </a:extLst>
          </p:cNvPr>
          <p:cNvSpPr>
            <a:spLocks noGrp="1" noChangeArrowheads="1"/>
          </p:cNvSpPr>
          <p:nvPr>
            <p:ph idx="1"/>
          </p:nvPr>
        </p:nvSpPr>
        <p:spPr bwMode="auto">
          <a:xfrm>
            <a:off x="646112" y="2380944"/>
            <a:ext cx="1137465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rPr>
              <a:t>Risk-Based Loan Pricing</a:t>
            </a:r>
            <a:r>
              <a:rPr kumimoji="0" lang="en-US" altLang="en-US" b="0" i="0" u="none" strike="noStrike" cap="none" normalizeH="0" baseline="0" dirty="0">
                <a:ln>
                  <a:noFill/>
                </a:ln>
                <a:solidFill>
                  <a:schemeClr val="tx1"/>
                </a:solidFill>
                <a:effectLst/>
              </a:rPr>
              <a:t>:</a:t>
            </a:r>
          </a:p>
          <a:p>
            <a:pPr marL="400050" lvl="1" indent="0" defTabSz="91440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rPr>
              <a:t>Solution</a:t>
            </a:r>
            <a:r>
              <a:rPr kumimoji="0" lang="en-US" altLang="en-US" b="0" i="0" u="none" strike="noStrike" cap="none" normalizeH="0" baseline="0" dirty="0">
                <a:ln>
                  <a:noFill/>
                </a:ln>
                <a:solidFill>
                  <a:schemeClr val="tx1"/>
                </a:solidFill>
                <a:effectLst/>
              </a:rPr>
              <a:t>: Adjust interest rates based on a combination of loan grade, homeownership status, and income levels. For riskier borrowers (lower grades, renters, low income), higher interest rates or stricter loan terms should be applied.</a:t>
            </a:r>
          </a:p>
          <a:p>
            <a:pPr marL="400050" lvl="1" indent="0" defTabSz="91440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rPr>
              <a:t>Benefit</a:t>
            </a:r>
            <a:r>
              <a:rPr kumimoji="0" lang="en-US" altLang="en-US" b="0" i="0" u="none" strike="noStrike" cap="none" normalizeH="0" baseline="0" dirty="0">
                <a:ln>
                  <a:noFill/>
                </a:ln>
                <a:solidFill>
                  <a:schemeClr val="tx1"/>
                </a:solidFill>
                <a:effectLst/>
              </a:rPr>
              <a:t>: This would compensate for the higher risk of default and protect the lender from financial losses.</a:t>
            </a:r>
          </a:p>
          <a:p>
            <a:pPr defTabSz="9144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rPr>
              <a:t>Income-Based Lending Limits</a:t>
            </a:r>
            <a:r>
              <a:rPr kumimoji="0" lang="en-US" altLang="en-US" b="0" i="0" u="none" strike="noStrike" cap="none" normalizeH="0" baseline="0" dirty="0">
                <a:ln>
                  <a:noFill/>
                </a:ln>
                <a:solidFill>
                  <a:schemeClr val="tx1"/>
                </a:solidFill>
                <a:effectLst/>
              </a:rPr>
              <a:t>:</a:t>
            </a:r>
          </a:p>
          <a:p>
            <a:pPr marL="400050" lvl="1" indent="0" defTabSz="91440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rPr>
              <a:t>Solution</a:t>
            </a:r>
            <a:r>
              <a:rPr kumimoji="0" lang="en-US" altLang="en-US" b="0" i="0" u="none" strike="noStrike" cap="none" normalizeH="0" baseline="0" dirty="0">
                <a:ln>
                  <a:noFill/>
                </a:ln>
                <a:solidFill>
                  <a:schemeClr val="tx1"/>
                </a:solidFill>
                <a:effectLst/>
              </a:rPr>
              <a:t>: Set stricter loan amount limits for borrowers with lower annual incomes. Alternatively, offer smaller loans or require more collateral from these borrowers.</a:t>
            </a:r>
          </a:p>
          <a:p>
            <a:pPr marL="400050" lvl="1" indent="0" defTabSz="91440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rPr>
              <a:t>Benefit</a:t>
            </a:r>
            <a:r>
              <a:rPr kumimoji="0" lang="en-US" altLang="en-US" b="0" i="0" u="none" strike="noStrike" cap="none" normalizeH="0" baseline="0" dirty="0">
                <a:ln>
                  <a:noFill/>
                </a:ln>
                <a:solidFill>
                  <a:schemeClr val="tx1"/>
                </a:solidFill>
                <a:effectLst/>
              </a:rPr>
              <a:t>: Reducing the loan amount for lower-income borrowers can lower the default rate, thus minimizing credit losses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42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B112-BB25-DFD0-09E4-7CC23BE72767}"/>
              </a:ext>
            </a:extLst>
          </p:cNvPr>
          <p:cNvSpPr>
            <a:spLocks noGrp="1"/>
          </p:cNvSpPr>
          <p:nvPr>
            <p:ph type="title"/>
          </p:nvPr>
        </p:nvSpPr>
        <p:spPr>
          <a:xfrm flipV="1">
            <a:off x="738578" y="-246580"/>
            <a:ext cx="9404723" cy="52026"/>
          </a:xfrm>
        </p:spPr>
        <p:txBody>
          <a:bodyPr/>
          <a:lstStyle/>
          <a:p>
            <a:endParaRPr lang="en-US" dirty="0"/>
          </a:p>
        </p:txBody>
      </p:sp>
      <p:sp>
        <p:nvSpPr>
          <p:cNvPr id="4" name="Rectangle 1">
            <a:extLst>
              <a:ext uri="{FF2B5EF4-FFF2-40B4-BE49-F238E27FC236}">
                <a16:creationId xmlns:a16="http://schemas.microsoft.com/office/drawing/2014/main" id="{A7AAC118-64AE-2E1A-9FD4-7F0A1A869C3D}"/>
              </a:ext>
            </a:extLst>
          </p:cNvPr>
          <p:cNvSpPr>
            <a:spLocks noGrp="1" noChangeArrowheads="1"/>
          </p:cNvSpPr>
          <p:nvPr>
            <p:ph idx="1"/>
          </p:nvPr>
        </p:nvSpPr>
        <p:spPr bwMode="auto">
          <a:xfrm>
            <a:off x="951907" y="927979"/>
            <a:ext cx="919139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rPr>
              <a:t>Targeted Financial Products</a:t>
            </a:r>
            <a:r>
              <a:rPr kumimoji="0" lang="en-US" altLang="en-US" b="0" i="0" u="none" strike="noStrike" cap="none" normalizeH="0" baseline="0" dirty="0">
                <a:ln>
                  <a:noFill/>
                </a:ln>
                <a:solidFill>
                  <a:schemeClr val="tx1"/>
                </a:solidFill>
                <a:effectLst/>
              </a:rPr>
              <a:t>:</a:t>
            </a:r>
          </a:p>
          <a:p>
            <a:pPr marL="400050" lvl="1" indent="0" defTabSz="914400" eaLnBrk="0" fontAlgn="base" hangingPunct="0">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Solution</a:t>
            </a:r>
            <a:r>
              <a:rPr kumimoji="0" lang="en-US" altLang="en-US" sz="2000" b="0" i="0" u="none" strike="noStrike" cap="none" normalizeH="0" baseline="0" dirty="0">
                <a:ln>
                  <a:noFill/>
                </a:ln>
                <a:solidFill>
                  <a:schemeClr val="tx1"/>
                </a:solidFill>
                <a:effectLst/>
              </a:rPr>
              <a:t>: Develop specific loan products for different segments. For example, create lower-interest, smaller loans for low-income renters with strict repayment terms, or offer premium products to high-income borrowers.</a:t>
            </a:r>
          </a:p>
          <a:p>
            <a:pPr marL="400050" lvl="1" indent="0" defTabSz="914400" eaLnBrk="0" fontAlgn="base" hangingPunct="0">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Benefit</a:t>
            </a:r>
            <a:r>
              <a:rPr kumimoji="0" lang="en-US" altLang="en-US" sz="2000" b="0" i="0" u="none" strike="noStrike" cap="none" normalizeH="0" baseline="0" dirty="0">
                <a:ln>
                  <a:noFill/>
                </a:ln>
                <a:solidFill>
                  <a:schemeClr val="tx1"/>
                </a:solidFill>
                <a:effectLst/>
              </a:rPr>
              <a:t>: Tailoring loan products to borrower profiles can reduce risk and improve customer satisfaction by meeting their financial capabilities.</a:t>
            </a:r>
          </a:p>
          <a:p>
            <a:pPr defTabSz="9144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rPr>
              <a:t>Enhanced Risk Assessment</a:t>
            </a:r>
            <a:r>
              <a:rPr kumimoji="0" lang="en-US" altLang="en-US" b="0" i="0" u="none" strike="noStrike" cap="none" normalizeH="0" baseline="0" dirty="0">
                <a:ln>
                  <a:noFill/>
                </a:ln>
                <a:solidFill>
                  <a:schemeClr val="tx1"/>
                </a:solidFill>
                <a:effectLst/>
              </a:rPr>
              <a:t>:</a:t>
            </a:r>
          </a:p>
          <a:p>
            <a:pPr marL="400050" lvl="1" indent="0" defTabSz="914400" eaLnBrk="0" fontAlgn="base" hangingPunct="0">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Solution</a:t>
            </a:r>
            <a:r>
              <a:rPr kumimoji="0" lang="en-US" altLang="en-US" sz="2000" b="0" i="0" u="none" strike="noStrike" cap="none" normalizeH="0" baseline="0" dirty="0">
                <a:ln>
                  <a:noFill/>
                </a:ln>
                <a:solidFill>
                  <a:schemeClr val="tx1"/>
                </a:solidFill>
                <a:effectLst/>
              </a:rPr>
              <a:t>: Incorporate additional factors such as credit scores, debt-to-income ratios, and employment stability into the risk assessment process to better identify potential defaulters.</a:t>
            </a:r>
          </a:p>
          <a:p>
            <a:pPr marL="400050" lvl="1" indent="0" defTabSz="914400" eaLnBrk="0" fontAlgn="base" hangingPunct="0">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Benefit</a:t>
            </a:r>
            <a:r>
              <a:rPr kumimoji="0" lang="en-US" altLang="en-US" sz="2000" b="0" i="0" u="none" strike="noStrike" cap="none" normalizeH="0" baseline="0" dirty="0">
                <a:ln>
                  <a:noFill/>
                </a:ln>
                <a:solidFill>
                  <a:schemeClr val="tx1"/>
                </a:solidFill>
                <a:effectLst/>
              </a:rPr>
              <a:t>: A more holistic risk assessment can lead to more informed lending decisions and lower default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361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3015-F58F-8067-7F9D-3A56D659ECC1}"/>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BB424422-F038-6977-3EEC-4BC4E25803E3}"/>
              </a:ext>
            </a:extLst>
          </p:cNvPr>
          <p:cNvSpPr>
            <a:spLocks noGrp="1"/>
          </p:cNvSpPr>
          <p:nvPr>
            <p:ph idx="1"/>
          </p:nvPr>
        </p:nvSpPr>
        <p:spPr/>
        <p:txBody>
          <a:bodyPr/>
          <a:lstStyle/>
          <a:p>
            <a:r>
              <a:rPr lang="en-US" dirty="0"/>
              <a:t>The dataset consists of 39,717 entries with 111 columns, including various features related to loan applications, such as loan amount, interest rate, term, grade, and more. There are a mix of numerical and categorical data types.</a:t>
            </a:r>
          </a:p>
          <a:p>
            <a:r>
              <a:rPr lang="en-US" dirty="0"/>
              <a:t>We will take the following steps here to </a:t>
            </a:r>
            <a:r>
              <a:rPr lang="en-US" dirty="0" err="1"/>
              <a:t>analyse</a:t>
            </a:r>
            <a:r>
              <a:rPr lang="en-US" dirty="0"/>
              <a:t> our data:</a:t>
            </a:r>
          </a:p>
          <a:p>
            <a:pPr marL="457200" indent="-457200">
              <a:buFont typeface="+mj-lt"/>
              <a:buAutoNum type="arabicPeriod"/>
            </a:pPr>
            <a:endParaRPr lang="en-US" dirty="0"/>
          </a:p>
          <a:p>
            <a:pPr marL="857250" lvl="1" indent="-457200" defTabSz="914400" eaLnBrk="0" fontAlgn="base" hangingPunct="0">
              <a:spcBef>
                <a:spcPct val="0"/>
              </a:spcBef>
              <a:spcAft>
                <a:spcPct val="0"/>
              </a:spcAft>
              <a:buClrTx/>
              <a:buSzTx/>
              <a:buFont typeface="+mj-lt"/>
              <a:buAutoNum type="arabicPeriod"/>
            </a:pPr>
            <a:r>
              <a:rPr kumimoji="0" lang="en-US" altLang="en-US" sz="1600" i="0" u="none" strike="noStrike" cap="none" normalizeH="0" baseline="0" dirty="0">
                <a:ln>
                  <a:noFill/>
                </a:ln>
                <a:solidFill>
                  <a:schemeClr val="tx1"/>
                </a:solidFill>
                <a:effectLst/>
              </a:rPr>
              <a:t>Data Cleaning</a:t>
            </a:r>
            <a:r>
              <a:rPr kumimoji="0" lang="en-US" altLang="en-US" sz="1600" b="0" i="0" u="none" strike="noStrike" cap="none" normalizeH="0" baseline="0" dirty="0">
                <a:ln>
                  <a:noFill/>
                </a:ln>
                <a:solidFill>
                  <a:schemeClr val="tx1"/>
                </a:solidFill>
                <a:effectLst/>
              </a:rPr>
              <a:t>: Handle missing values, inconsistent data types, and irrelevant columns.</a:t>
            </a:r>
          </a:p>
          <a:p>
            <a:pPr marL="857250" lvl="1" indent="-457200" defTabSz="914400" eaLnBrk="0" fontAlgn="base" hangingPunct="0">
              <a:spcBef>
                <a:spcPct val="0"/>
              </a:spcBef>
              <a:spcAft>
                <a:spcPct val="0"/>
              </a:spcAft>
              <a:buClrTx/>
              <a:buSzTx/>
              <a:buFont typeface="+mj-lt"/>
              <a:buAutoNum type="arabicPeriod"/>
            </a:pPr>
            <a:r>
              <a:rPr kumimoji="0" lang="en-US" altLang="en-US" sz="1600" i="0" u="none" strike="noStrike" cap="none" normalizeH="0" baseline="0" dirty="0">
                <a:ln>
                  <a:noFill/>
                </a:ln>
                <a:solidFill>
                  <a:schemeClr val="tx1"/>
                </a:solidFill>
                <a:effectLst/>
              </a:rPr>
              <a:t>Exploratory Data Analysis </a:t>
            </a:r>
            <a:r>
              <a:rPr kumimoji="0" lang="en-US" altLang="en-US" sz="1600" b="1" i="0" u="none" strike="noStrike" cap="none" normalizeH="0" baseline="0" dirty="0">
                <a:ln>
                  <a:noFill/>
                </a:ln>
                <a:solidFill>
                  <a:schemeClr val="tx1"/>
                </a:solidFill>
                <a:effectLst/>
              </a:rPr>
              <a:t>(EDA)</a:t>
            </a:r>
            <a:r>
              <a:rPr kumimoji="0" lang="en-US" altLang="en-US" sz="1600" b="0" i="0" u="none" strike="noStrike" cap="none" normalizeH="0" baseline="0" dirty="0">
                <a:ln>
                  <a:noFill/>
                </a:ln>
                <a:solidFill>
                  <a:schemeClr val="tx1"/>
                </a:solidFill>
                <a:effectLst/>
              </a:rPr>
              <a:t>: Identify key features that may influence loan default.</a:t>
            </a:r>
          </a:p>
          <a:p>
            <a:pPr marL="857250" lvl="1" indent="-457200" defTabSz="914400" eaLnBrk="0" fontAlgn="base" hangingPunct="0">
              <a:spcBef>
                <a:spcPct val="0"/>
              </a:spcBef>
              <a:spcAft>
                <a:spcPct val="0"/>
              </a:spcAft>
              <a:buClrTx/>
              <a:buSzTx/>
              <a:buFont typeface="+mj-lt"/>
              <a:buAutoNum type="arabicPeriod"/>
            </a:pPr>
            <a:r>
              <a:rPr kumimoji="0" lang="en-US" altLang="en-US" sz="1600" i="0" u="none" strike="noStrike" cap="none" normalizeH="0" baseline="0" dirty="0">
                <a:ln>
                  <a:noFill/>
                </a:ln>
                <a:solidFill>
                  <a:schemeClr val="tx1"/>
                </a:solidFill>
                <a:effectLst/>
              </a:rPr>
              <a:t>Insights and Observations</a:t>
            </a:r>
            <a:r>
              <a:rPr kumimoji="0" lang="en-US" altLang="en-US" sz="1600" b="0" i="0" u="none" strike="noStrike" cap="none" normalizeH="0" baseline="0" dirty="0">
                <a:ln>
                  <a:noFill/>
                </a:ln>
                <a:solidFill>
                  <a:schemeClr val="tx1"/>
                </a:solidFill>
                <a:effectLst/>
              </a:rPr>
              <a:t>: Summarize findings that indicate the likelihood of default.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8469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D585-47AF-176B-BEC2-DA68DD600D53}"/>
              </a:ext>
            </a:extLst>
          </p:cNvPr>
          <p:cNvSpPr>
            <a:spLocks noGrp="1"/>
          </p:cNvSpPr>
          <p:nvPr>
            <p:ph type="title"/>
          </p:nvPr>
        </p:nvSpPr>
        <p:spPr/>
        <p:txBody>
          <a:bodyPr/>
          <a:lstStyle/>
          <a:p>
            <a:r>
              <a:rPr lang="en-US" dirty="0"/>
              <a:t>Loan Status Analysis of the given data</a:t>
            </a:r>
          </a:p>
        </p:txBody>
      </p:sp>
      <p:sp>
        <p:nvSpPr>
          <p:cNvPr id="3" name="Content Placeholder 2">
            <a:extLst>
              <a:ext uri="{FF2B5EF4-FFF2-40B4-BE49-F238E27FC236}">
                <a16:creationId xmlns:a16="http://schemas.microsoft.com/office/drawing/2014/main" id="{E06D106B-D932-38A6-6ADD-8D07D5F19C27}"/>
              </a:ext>
            </a:extLst>
          </p:cNvPr>
          <p:cNvSpPr>
            <a:spLocks noGrp="1"/>
          </p:cNvSpPr>
          <p:nvPr>
            <p:ph idx="1"/>
          </p:nvPr>
        </p:nvSpPr>
        <p:spPr>
          <a:xfrm>
            <a:off x="95859" y="1853248"/>
            <a:ext cx="6415777" cy="4453235"/>
          </a:xfrm>
        </p:spPr>
        <p:txBody>
          <a:bodyPr>
            <a:normAutofit/>
          </a:bodyPr>
          <a:lstStyle/>
          <a:p>
            <a:r>
              <a:rPr lang="en-US" dirty="0"/>
              <a:t>On going through the loan status of the current borrowers through the given </a:t>
            </a:r>
            <a:r>
              <a:rPr lang="en-US" dirty="0" err="1"/>
              <a:t>graph,the</a:t>
            </a:r>
            <a:r>
              <a:rPr lang="en-US" dirty="0"/>
              <a:t> following observations can be made:</a:t>
            </a:r>
          </a:p>
          <a:p>
            <a:endParaRPr lang="en-US" dirty="0"/>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500" b="1" kern="100" dirty="0">
                <a:effectLst/>
                <a:ea typeface="Aptos" panose="020B0004020202020204" pitchFamily="34" charset="0"/>
                <a:cs typeface="Times New Roman" panose="02020603050405020304" pitchFamily="18" charset="0"/>
              </a:rPr>
              <a:t>Fully Paid</a:t>
            </a:r>
            <a:r>
              <a:rPr lang="en-US" sz="1500" kern="100" dirty="0">
                <a:effectLst/>
                <a:ea typeface="Aptos" panose="020B0004020202020204" pitchFamily="34" charset="0"/>
                <a:cs typeface="Times New Roman" panose="02020603050405020304" pitchFamily="18" charset="0"/>
              </a:rPr>
              <a:t>: 82.96% of the loans were fully paid, which indicates that the majority of borrowers successfully repaid their loans.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500" b="1" kern="100" dirty="0">
                <a:effectLst/>
                <a:ea typeface="Aptos" panose="020B0004020202020204" pitchFamily="34" charset="0"/>
                <a:cs typeface="Times New Roman" panose="02020603050405020304" pitchFamily="18" charset="0"/>
              </a:rPr>
              <a:t>Charged Off</a:t>
            </a:r>
            <a:r>
              <a:rPr lang="en-US" sz="1500" kern="100" dirty="0">
                <a:effectLst/>
                <a:ea typeface="Aptos" panose="020B0004020202020204" pitchFamily="34" charset="0"/>
                <a:cs typeface="Times New Roman" panose="02020603050405020304" pitchFamily="18" charset="0"/>
              </a:rPr>
              <a:t>: 14.17% of the loans were charged off, meaning these borrowers defaulted on their loans. This represents the key area of concern for the company, as these defaults contribute to credit loss.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500" b="1" kern="100" dirty="0">
                <a:effectLst/>
                <a:ea typeface="Aptos" panose="020B0004020202020204" pitchFamily="34" charset="0"/>
                <a:cs typeface="Times New Roman" panose="02020603050405020304" pitchFamily="18" charset="0"/>
              </a:rPr>
              <a:t>Current</a:t>
            </a:r>
            <a:r>
              <a:rPr lang="en-US" sz="1500" kern="100" dirty="0">
                <a:effectLst/>
                <a:ea typeface="Aptos" panose="020B0004020202020204" pitchFamily="34" charset="0"/>
                <a:cs typeface="Times New Roman" panose="02020603050405020304" pitchFamily="18" charset="0"/>
              </a:rPr>
              <a:t>: 2.87% of the loans are currently in the process of being repaid, meaning these borrowers are neither fully paid nor defaulted yet.</a:t>
            </a:r>
          </a:p>
          <a:p>
            <a:pPr lvl="2">
              <a:buFont typeface="Wingdings" panose="05000000000000000000" pitchFamily="2" charset="2"/>
              <a:buChar char="§"/>
            </a:pPr>
            <a:endParaRPr lang="en-US" dirty="0"/>
          </a:p>
          <a:p>
            <a:pPr marL="0" indent="0">
              <a:buNone/>
            </a:pPr>
            <a:endParaRPr lang="en-US" dirty="0"/>
          </a:p>
          <a:p>
            <a:pPr lvl="1">
              <a:buFont typeface="Wingdings" panose="05000000000000000000" pitchFamily="2" charset="2"/>
              <a:buChar char="§"/>
            </a:pPr>
            <a:endParaRPr lang="en-US" dirty="0"/>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pic>
        <p:nvPicPr>
          <p:cNvPr id="6" name="Picture 5" descr="A graph of a distribution of loan status&#10;&#10;Description automatically generated">
            <a:extLst>
              <a:ext uri="{FF2B5EF4-FFF2-40B4-BE49-F238E27FC236}">
                <a16:creationId xmlns:a16="http://schemas.microsoft.com/office/drawing/2014/main" id="{933D922A-9A5F-B2D3-A71E-DD094456B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202" y="1994833"/>
            <a:ext cx="5048250" cy="4311650"/>
          </a:xfrm>
          <a:prstGeom prst="rect">
            <a:avLst/>
          </a:prstGeom>
        </p:spPr>
      </p:pic>
    </p:spTree>
    <p:extLst>
      <p:ext uri="{BB962C8B-B14F-4D97-AF65-F5344CB8AC3E}">
        <p14:creationId xmlns:p14="http://schemas.microsoft.com/office/powerpoint/2010/main" val="236854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2DF2-7A83-278C-4374-7986D86F1A99}"/>
              </a:ext>
            </a:extLst>
          </p:cNvPr>
          <p:cNvSpPr>
            <a:spLocks noGrp="1"/>
          </p:cNvSpPr>
          <p:nvPr>
            <p:ph type="title"/>
          </p:nvPr>
        </p:nvSpPr>
        <p:spPr/>
        <p:txBody>
          <a:bodyPr/>
          <a:lstStyle/>
          <a:p>
            <a:r>
              <a:rPr lang="en-US" dirty="0"/>
              <a:t>The Following Conclusions can be drawn through the initial analysis:</a:t>
            </a:r>
            <a:br>
              <a:rPr lang="en-US" dirty="0"/>
            </a:br>
            <a:endParaRPr lang="en-US" dirty="0"/>
          </a:p>
        </p:txBody>
      </p:sp>
      <p:sp>
        <p:nvSpPr>
          <p:cNvPr id="3" name="Content Placeholder 2">
            <a:extLst>
              <a:ext uri="{FF2B5EF4-FFF2-40B4-BE49-F238E27FC236}">
                <a16:creationId xmlns:a16="http://schemas.microsoft.com/office/drawing/2014/main" id="{B2B83D28-E53F-6844-D45D-96CEA0C6739D}"/>
              </a:ext>
            </a:extLst>
          </p:cNvPr>
          <p:cNvSpPr>
            <a:spLocks noGrp="1"/>
          </p:cNvSpPr>
          <p:nvPr>
            <p:ph idx="1"/>
          </p:nvPr>
        </p:nvSpPr>
        <p:spPr/>
        <p:txBody>
          <a:bodyPr>
            <a:normAutofit fontScale="32500" lnSpcReduction="20000"/>
          </a:bodyPr>
          <a:lstStyle/>
          <a:p>
            <a:pPr marL="0" indent="0">
              <a:buNone/>
            </a:pPr>
            <a:r>
              <a:rPr lang="en-US" dirty="0"/>
              <a:t>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rPr>
              <a:t>High Repayment Rate</a:t>
            </a:r>
            <a:r>
              <a:rPr kumimoji="0" lang="en-US" altLang="en-US" sz="4800" b="0" i="0" u="none" strike="noStrike" cap="none" normalizeH="0" baseline="0" dirty="0">
                <a:ln>
                  <a:noFill/>
                </a:ln>
                <a:solidFill>
                  <a:schemeClr val="tx1"/>
                </a:solidFill>
                <a:effectLst/>
              </a:rPr>
              <a:t>: With 82.96% of loans being fully paid, the company has a relatively strong repayment rate. This suggests that the company's lending policies are generally effective for most borrowers.</a:t>
            </a:r>
          </a:p>
          <a:p>
            <a:pPr marL="0" marR="0" lvl="0" indent="0" algn="l" defTabSz="914400" rtl="0" eaLnBrk="0" fontAlgn="base" latinLnBrk="0" hangingPunct="0">
              <a:lnSpc>
                <a:spcPct val="120000"/>
              </a:lnSpc>
              <a:spcBef>
                <a:spcPct val="0"/>
              </a:spcBef>
              <a:spcAft>
                <a:spcPct val="0"/>
              </a:spcAft>
              <a:buClrTx/>
              <a:buSzTx/>
              <a:buNone/>
              <a:tabLst/>
            </a:pPr>
            <a:endParaRPr kumimoji="0" lang="en-US" altLang="en-US" sz="4800" b="0" i="0" u="none" strike="noStrike" cap="none" normalizeH="0" baseline="0" dirty="0">
              <a:ln>
                <a:noFill/>
              </a:ln>
              <a:solidFill>
                <a:schemeClr val="tx1"/>
              </a:solidFill>
              <a:effectLst/>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rPr>
              <a:t>Significant Default Rate</a:t>
            </a:r>
            <a:r>
              <a:rPr kumimoji="0" lang="en-US" altLang="en-US" sz="4800" b="0" i="0" u="none" strike="noStrike" cap="none" normalizeH="0" baseline="0" dirty="0">
                <a:ln>
                  <a:noFill/>
                </a:ln>
                <a:solidFill>
                  <a:schemeClr val="tx1"/>
                </a:solidFill>
                <a:effectLst/>
              </a:rPr>
              <a:t>: The 14.17% default rate is non-negligible and represents a significant potential loss for the company. This indicates that there is room for improvement in identifying high-risk borrowers before loans are issued.</a:t>
            </a:r>
          </a:p>
          <a:p>
            <a:pPr marL="0" marR="0" lvl="0" indent="0" algn="l" defTabSz="914400" rtl="0" eaLnBrk="0" fontAlgn="base" latinLnBrk="0" hangingPunct="0">
              <a:lnSpc>
                <a:spcPct val="120000"/>
              </a:lnSpc>
              <a:spcBef>
                <a:spcPct val="0"/>
              </a:spcBef>
              <a:spcAft>
                <a:spcPct val="0"/>
              </a:spcAft>
              <a:buClrTx/>
              <a:buSzTx/>
              <a:buNone/>
              <a:tabLst/>
            </a:pPr>
            <a:endParaRPr kumimoji="0" lang="en-US" altLang="en-US" sz="4800" b="0" i="0" u="none" strike="noStrike" cap="none" normalizeH="0" baseline="0" dirty="0">
              <a:ln>
                <a:noFill/>
              </a:ln>
              <a:solidFill>
                <a:schemeClr val="tx1"/>
              </a:solidFill>
              <a:effectLst/>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rPr>
              <a:t>Current Loans</a:t>
            </a:r>
            <a:r>
              <a:rPr kumimoji="0" lang="en-US" altLang="en-US" sz="4800" b="0" i="0" u="none" strike="noStrike" cap="none" normalizeH="0" baseline="0" dirty="0">
                <a:ln>
                  <a:noFill/>
                </a:ln>
                <a:solidFill>
                  <a:schemeClr val="tx1"/>
                </a:solidFill>
                <a:effectLst/>
              </a:rPr>
              <a:t>: Since 2.87% of loans are currently active, it’s important to continue monitoring these to anticipate potential defaults. The performance of these loans in the near future could slightly adjust the current statistics</a:t>
            </a:r>
            <a:endParaRPr lang="en-US" sz="4800" dirty="0"/>
          </a:p>
          <a:p>
            <a:endParaRPr lang="en-US" dirty="0"/>
          </a:p>
          <a:p>
            <a:endParaRPr lang="en-US" dirty="0"/>
          </a:p>
          <a:p>
            <a:pPr marL="0" indent="0">
              <a:buNone/>
            </a:pPr>
            <a:r>
              <a:rPr lang="en-US" dirty="0"/>
              <a:t>              </a:t>
            </a:r>
          </a:p>
        </p:txBody>
      </p:sp>
    </p:spTree>
    <p:extLst>
      <p:ext uri="{BB962C8B-B14F-4D97-AF65-F5344CB8AC3E}">
        <p14:creationId xmlns:p14="http://schemas.microsoft.com/office/powerpoint/2010/main" val="38325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64906-F106-DAC6-9924-17237E7155E2}"/>
              </a:ext>
            </a:extLst>
          </p:cNvPr>
          <p:cNvSpPr>
            <a:spLocks noGrp="1"/>
          </p:cNvSpPr>
          <p:nvPr>
            <p:ph type="title"/>
          </p:nvPr>
        </p:nvSpPr>
        <p:spPr>
          <a:xfrm>
            <a:off x="648931" y="629266"/>
            <a:ext cx="4166510" cy="1622321"/>
          </a:xfrm>
        </p:spPr>
        <p:txBody>
          <a:bodyPr>
            <a:normAutofit/>
          </a:bodyPr>
          <a:lstStyle/>
          <a:p>
            <a:r>
              <a:rPr lang="en-US">
                <a:solidFill>
                  <a:srgbClr val="EBEBEB"/>
                </a:solidFill>
              </a:rPr>
              <a:t>Loan Amount vs Status</a:t>
            </a:r>
          </a:p>
        </p:txBody>
      </p:sp>
      <p:sp>
        <p:nvSpPr>
          <p:cNvPr id="18"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descr="A graph of a loan amount&#10;&#10;Description automatically generated with medium confidence">
            <a:extLst>
              <a:ext uri="{FF2B5EF4-FFF2-40B4-BE49-F238E27FC236}">
                <a16:creationId xmlns:a16="http://schemas.microsoft.com/office/drawing/2014/main" id="{D9455C31-E3DC-2D97-9A72-EA925AD64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323979"/>
            <a:ext cx="5449889" cy="4210038"/>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A1E3647-22E0-8996-0F99-CAAC7355F98A}"/>
              </a:ext>
            </a:extLst>
          </p:cNvPr>
          <p:cNvSpPr>
            <a:spLocks noGrp="1"/>
          </p:cNvSpPr>
          <p:nvPr>
            <p:ph idx="1"/>
          </p:nvPr>
        </p:nvSpPr>
        <p:spPr>
          <a:xfrm>
            <a:off x="648931" y="2438400"/>
            <a:ext cx="4166509" cy="3785419"/>
          </a:xfrm>
        </p:spPr>
        <p:txBody>
          <a:bodyPr>
            <a:normAutofit/>
          </a:bodyPr>
          <a:lstStyle/>
          <a:p>
            <a:r>
              <a:rPr lang="en-US" b="1" kern="100" dirty="0">
                <a:solidFill>
                  <a:srgbClr val="EBEBEB"/>
                </a:solidFill>
                <a:effectLst/>
                <a:ea typeface="Aptos" panose="020B0004020202020204" pitchFamily="34" charset="0"/>
                <a:cs typeface="Times New Roman" panose="02020603050405020304" pitchFamily="18" charset="0"/>
              </a:rPr>
              <a:t>For smaller amounts the frequency of payoff is higher than for bigger amounts not conclusive as seen by the given graphs, the data is inconclusive to make an accurate prediction</a:t>
            </a:r>
            <a:endParaRPr lang="en-US" kern="100" dirty="0">
              <a:solidFill>
                <a:srgbClr val="EBEBEB"/>
              </a:solidFill>
              <a:effectLst/>
              <a:ea typeface="Aptos" panose="020B0004020202020204" pitchFamily="34" charset="0"/>
              <a:cs typeface="Times New Roman" panose="02020603050405020304" pitchFamily="18" charset="0"/>
            </a:endParaRPr>
          </a:p>
          <a:p>
            <a:endParaRPr lang="en-US" dirty="0">
              <a:solidFill>
                <a:srgbClr val="EBEBEB"/>
              </a:solidFill>
            </a:endParaRPr>
          </a:p>
        </p:txBody>
      </p:sp>
    </p:spTree>
    <p:extLst>
      <p:ext uri="{BB962C8B-B14F-4D97-AF65-F5344CB8AC3E}">
        <p14:creationId xmlns:p14="http://schemas.microsoft.com/office/powerpoint/2010/main" val="28395526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551B5-184B-FE9A-AC94-04564CAA88DB}"/>
              </a:ext>
            </a:extLst>
          </p:cNvPr>
          <p:cNvSpPr>
            <a:spLocks noGrp="1"/>
          </p:cNvSpPr>
          <p:nvPr>
            <p:ph type="title"/>
          </p:nvPr>
        </p:nvSpPr>
        <p:spPr>
          <a:xfrm>
            <a:off x="648930" y="629266"/>
            <a:ext cx="5616217" cy="1622321"/>
          </a:xfrm>
        </p:spPr>
        <p:txBody>
          <a:bodyPr>
            <a:normAutofit/>
          </a:bodyPr>
          <a:lstStyle/>
          <a:p>
            <a:r>
              <a:rPr lang="en-US">
                <a:solidFill>
                  <a:srgbClr val="EBEBEB"/>
                </a:solidFill>
              </a:rPr>
              <a:t>Bivariate Analysis</a:t>
            </a:r>
          </a:p>
        </p:txBody>
      </p:sp>
      <p:sp>
        <p:nvSpPr>
          <p:cNvPr id="2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4" name="Freeform: Shape 2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descr="A graph of different colored squares&#10;&#10;Description automatically generated">
            <a:extLst>
              <a:ext uri="{FF2B5EF4-FFF2-40B4-BE49-F238E27FC236}">
                <a16:creationId xmlns:a16="http://schemas.microsoft.com/office/drawing/2014/main" id="{35A203D3-9BBC-0398-0054-7E5B1A2A5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1876744"/>
            <a:ext cx="3980139" cy="3104508"/>
          </a:xfrm>
          <a:prstGeom prst="rect">
            <a:avLst/>
          </a:prstGeom>
          <a:effectLst/>
        </p:spPr>
      </p:pic>
      <p:sp>
        <p:nvSpPr>
          <p:cNvPr id="26" name="Rectangle 2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6385B7A-9474-F4C4-F59B-F072CA7DD5A3}"/>
              </a:ext>
            </a:extLst>
          </p:cNvPr>
          <p:cNvSpPr>
            <a:spLocks noGrp="1"/>
          </p:cNvSpPr>
          <p:nvPr>
            <p:ph idx="1"/>
          </p:nvPr>
        </p:nvSpPr>
        <p:spPr>
          <a:xfrm>
            <a:off x="648931" y="2438400"/>
            <a:ext cx="5616216" cy="3785419"/>
          </a:xfrm>
        </p:spPr>
        <p:txBody>
          <a:bodyPr>
            <a:normAutofit/>
          </a:bodyPr>
          <a:lstStyle/>
          <a:p>
            <a:r>
              <a:rPr lang="en-US">
                <a:solidFill>
                  <a:srgbClr val="FFFFFF"/>
                </a:solidFill>
              </a:rPr>
              <a:t>We can deduce the loan grade and interest rate are key factors while determining defaults in the loans,the plot gives further information regarding this relationship in regards to loan status</a:t>
            </a:r>
          </a:p>
        </p:txBody>
      </p:sp>
    </p:spTree>
    <p:extLst>
      <p:ext uri="{BB962C8B-B14F-4D97-AF65-F5344CB8AC3E}">
        <p14:creationId xmlns:p14="http://schemas.microsoft.com/office/powerpoint/2010/main" val="39797833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6F6E-BB9B-C2AF-56A5-D185663F1497}"/>
              </a:ext>
            </a:extLst>
          </p:cNvPr>
          <p:cNvSpPr>
            <a:spLocks noGrp="1"/>
          </p:cNvSpPr>
          <p:nvPr>
            <p:ph type="title"/>
          </p:nvPr>
        </p:nvSpPr>
        <p:spPr/>
        <p:txBody>
          <a:bodyPr/>
          <a:lstStyle/>
          <a:p>
            <a:r>
              <a:rPr lang="en-US" dirty="0"/>
              <a:t>Observations:</a:t>
            </a:r>
            <a:br>
              <a:rPr lang="en-US" dirty="0"/>
            </a:br>
            <a:endParaRPr lang="en-US" dirty="0"/>
          </a:p>
        </p:txBody>
      </p:sp>
      <p:sp>
        <p:nvSpPr>
          <p:cNvPr id="3" name="Content Placeholder 2">
            <a:extLst>
              <a:ext uri="{FF2B5EF4-FFF2-40B4-BE49-F238E27FC236}">
                <a16:creationId xmlns:a16="http://schemas.microsoft.com/office/drawing/2014/main" id="{EFE89006-15F4-FDC9-BB04-E8515A674A2B}"/>
              </a:ext>
            </a:extLst>
          </p:cNvPr>
          <p:cNvSpPr>
            <a:spLocks noGrp="1"/>
          </p:cNvSpPr>
          <p:nvPr>
            <p:ph idx="1"/>
          </p:nvPr>
        </p:nvSpPr>
        <p:spPr/>
        <p:txBody>
          <a:bodyPr>
            <a:normAutofit fontScale="77500" lnSpcReduction="20000"/>
          </a:bodyPr>
          <a:lstStyle/>
          <a:p>
            <a:pPr marL="0" marR="0" lvl="0" indent="0">
              <a:lnSpc>
                <a:spcPct val="115000"/>
              </a:lnSpc>
              <a:spcBef>
                <a:spcPts val="0"/>
              </a:spcBef>
              <a:spcAft>
                <a:spcPts val="800"/>
              </a:spcAft>
              <a:buNone/>
              <a:tabLst>
                <a:tab pos="457200" algn="l"/>
              </a:tabLst>
            </a:pPr>
            <a:r>
              <a:rPr lang="en-US" sz="2100" b="1" kern="100" dirty="0">
                <a:effectLst/>
                <a:ea typeface="Aptos" panose="020B0004020202020204" pitchFamily="34" charset="0"/>
                <a:cs typeface="Times New Roman" panose="02020603050405020304" pitchFamily="18" charset="0"/>
              </a:rPr>
              <a:t>Interest Rates by Loan Grade</a:t>
            </a:r>
            <a:r>
              <a:rPr lang="en-US" sz="21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100" kern="100" dirty="0">
                <a:effectLst/>
                <a:ea typeface="Aptos" panose="020B0004020202020204" pitchFamily="34" charset="0"/>
                <a:cs typeface="Times New Roman" panose="02020603050405020304" pitchFamily="18" charset="0"/>
              </a:rPr>
              <a:t>As the loan grade progresses from A to G, the interest rates increase. This is expected since higher grades (A, B, C) are associated with lower risk, and therefore, lower interest rates. Conversely, lower grades (D, E, F, G) indicate higher risk, leading to higher interest rates.</a:t>
            </a:r>
          </a:p>
          <a:p>
            <a:pPr marL="0" marR="0" lvl="0" indent="0">
              <a:lnSpc>
                <a:spcPct val="115000"/>
              </a:lnSpc>
              <a:spcBef>
                <a:spcPts val="0"/>
              </a:spcBef>
              <a:spcAft>
                <a:spcPts val="800"/>
              </a:spcAft>
              <a:buNone/>
              <a:tabLst>
                <a:tab pos="457200" algn="l"/>
              </a:tabLst>
            </a:pPr>
            <a:r>
              <a:rPr lang="en-US" sz="2100" b="1" kern="100" dirty="0">
                <a:effectLst/>
                <a:ea typeface="Aptos" panose="020B0004020202020204" pitchFamily="34" charset="0"/>
                <a:cs typeface="Times New Roman" panose="02020603050405020304" pitchFamily="18" charset="0"/>
              </a:rPr>
              <a:t>Loan Status Distribution</a:t>
            </a:r>
            <a:r>
              <a:rPr lang="en-US" sz="21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100" kern="100" dirty="0">
                <a:effectLst/>
                <a:ea typeface="Aptos" panose="020B0004020202020204" pitchFamily="34" charset="0"/>
                <a:cs typeface="Times New Roman" panose="02020603050405020304" pitchFamily="18" charset="0"/>
              </a:rPr>
              <a:t>For each loan grade, you can observe three distinct groups corresponding to Fully Paid, Charged Off, and Current loans. These indicate how borrowers within each grade have repaid their loans:</a:t>
            </a:r>
          </a:p>
          <a:p>
            <a:pPr marL="1143000" marR="0" lvl="2" indent="-228600">
              <a:lnSpc>
                <a:spcPct val="115000"/>
              </a:lnSpc>
              <a:spcBef>
                <a:spcPts val="0"/>
              </a:spcBef>
              <a:spcAft>
                <a:spcPts val="800"/>
              </a:spcAft>
              <a:buSzPts val="1000"/>
              <a:buFont typeface="Wingdings" panose="05000000000000000000" pitchFamily="2" charset="2"/>
              <a:buChar char=""/>
              <a:tabLst>
                <a:tab pos="1371600" algn="l"/>
              </a:tabLst>
            </a:pPr>
            <a:r>
              <a:rPr lang="en-US" sz="2100" b="1" kern="100" dirty="0">
                <a:effectLst/>
                <a:ea typeface="Aptos" panose="020B0004020202020204" pitchFamily="34" charset="0"/>
                <a:cs typeface="Times New Roman" panose="02020603050405020304" pitchFamily="18" charset="0"/>
              </a:rPr>
              <a:t>Fully Paid (Blue)</a:t>
            </a:r>
            <a:r>
              <a:rPr lang="en-US" sz="2100" kern="100" dirty="0">
                <a:effectLst/>
                <a:ea typeface="Aptos" panose="020B0004020202020204" pitchFamily="34" charset="0"/>
                <a:cs typeface="Times New Roman" panose="02020603050405020304" pitchFamily="18" charset="0"/>
              </a:rPr>
              <a:t>: These borrowers have completed their loan payments.</a:t>
            </a:r>
          </a:p>
          <a:p>
            <a:pPr marL="1143000" marR="0" lvl="2" indent="-228600">
              <a:lnSpc>
                <a:spcPct val="115000"/>
              </a:lnSpc>
              <a:spcBef>
                <a:spcPts val="0"/>
              </a:spcBef>
              <a:spcAft>
                <a:spcPts val="800"/>
              </a:spcAft>
              <a:buSzPts val="1000"/>
              <a:buFont typeface="Wingdings" panose="05000000000000000000" pitchFamily="2" charset="2"/>
              <a:buChar char=""/>
              <a:tabLst>
                <a:tab pos="1371600" algn="l"/>
              </a:tabLst>
            </a:pPr>
            <a:r>
              <a:rPr lang="en-US" sz="2100" b="1" kern="100" dirty="0">
                <a:effectLst/>
                <a:ea typeface="Aptos" panose="020B0004020202020204" pitchFamily="34" charset="0"/>
                <a:cs typeface="Times New Roman" panose="02020603050405020304" pitchFamily="18" charset="0"/>
              </a:rPr>
              <a:t>Charged Off (Orange)</a:t>
            </a:r>
            <a:r>
              <a:rPr lang="en-US" sz="2100" kern="100" dirty="0">
                <a:effectLst/>
                <a:ea typeface="Aptos" panose="020B0004020202020204" pitchFamily="34" charset="0"/>
                <a:cs typeface="Times New Roman" panose="02020603050405020304" pitchFamily="18" charset="0"/>
              </a:rPr>
              <a:t>: These are the defaulters who have not repaid the loan.</a:t>
            </a:r>
          </a:p>
          <a:p>
            <a:pPr marL="1143000" marR="0" lvl="2" indent="-228600">
              <a:lnSpc>
                <a:spcPct val="115000"/>
              </a:lnSpc>
              <a:spcBef>
                <a:spcPts val="0"/>
              </a:spcBef>
              <a:spcAft>
                <a:spcPts val="800"/>
              </a:spcAft>
              <a:buSzPts val="1000"/>
              <a:buFont typeface="Wingdings" panose="05000000000000000000" pitchFamily="2" charset="2"/>
              <a:buChar char=""/>
              <a:tabLst>
                <a:tab pos="1371600" algn="l"/>
              </a:tabLst>
            </a:pPr>
            <a:r>
              <a:rPr lang="en-US" sz="2100" b="1" kern="100" dirty="0">
                <a:effectLst/>
                <a:ea typeface="Aptos" panose="020B0004020202020204" pitchFamily="34" charset="0"/>
                <a:cs typeface="Times New Roman" panose="02020603050405020304" pitchFamily="18" charset="0"/>
              </a:rPr>
              <a:t>Current (Green)</a:t>
            </a:r>
            <a:r>
              <a:rPr lang="en-US" sz="2100" kern="100" dirty="0">
                <a:effectLst/>
                <a:ea typeface="Aptos" panose="020B0004020202020204" pitchFamily="34" charset="0"/>
                <a:cs typeface="Times New Roman" panose="02020603050405020304" pitchFamily="18" charset="0"/>
              </a:rPr>
              <a:t>: These borrowers are still in the process of repayment.</a:t>
            </a:r>
          </a:p>
          <a:p>
            <a:endParaRPr lang="en-US" dirty="0"/>
          </a:p>
        </p:txBody>
      </p:sp>
    </p:spTree>
    <p:extLst>
      <p:ext uri="{BB962C8B-B14F-4D97-AF65-F5344CB8AC3E}">
        <p14:creationId xmlns:p14="http://schemas.microsoft.com/office/powerpoint/2010/main" val="225473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3745-2BA7-227F-9F13-3DADA84D1ED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431991B-F3CA-EE01-1E86-8A4580420121}"/>
              </a:ext>
            </a:extLst>
          </p:cNvPr>
          <p:cNvSpPr>
            <a:spLocks noGrp="1"/>
          </p:cNvSpPr>
          <p:nvPr>
            <p:ph idx="1"/>
          </p:nvPr>
        </p:nvSpPr>
        <p:spPr>
          <a:xfrm>
            <a:off x="1103312" y="766618"/>
            <a:ext cx="8946541" cy="5481781"/>
          </a:xfrm>
        </p:spPr>
        <p:txBody>
          <a:bodyPr>
            <a:normAutofit fontScale="85000" lnSpcReduction="20000"/>
          </a:bodyPr>
          <a:lstStyle/>
          <a:p>
            <a:pPr marL="0" marR="0" lvl="0" indent="0">
              <a:lnSpc>
                <a:spcPct val="115000"/>
              </a:lnSpc>
              <a:spcBef>
                <a:spcPts val="0"/>
              </a:spcBef>
              <a:spcAft>
                <a:spcPts val="800"/>
              </a:spcAft>
              <a:buNone/>
              <a:tabLst>
                <a:tab pos="457200" algn="l"/>
              </a:tabLst>
            </a:pPr>
            <a:r>
              <a:rPr lang="en-US" sz="2100" b="1" kern="100" dirty="0">
                <a:effectLst/>
                <a:ea typeface="Aptos" panose="020B0004020202020204" pitchFamily="34" charset="0"/>
                <a:cs typeface="Times New Roman" panose="02020603050405020304" pitchFamily="18" charset="0"/>
              </a:rPr>
              <a:t>Patterns of Default (Charged Off)</a:t>
            </a:r>
            <a:r>
              <a:rPr lang="en-US" sz="21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100" b="1" kern="100" dirty="0">
                <a:effectLst/>
                <a:ea typeface="Aptos" panose="020B0004020202020204" pitchFamily="34" charset="0"/>
                <a:cs typeface="Times New Roman" panose="02020603050405020304" pitchFamily="18" charset="0"/>
              </a:rPr>
              <a:t>Grade A</a:t>
            </a:r>
            <a:r>
              <a:rPr lang="en-US" sz="2100" kern="100" dirty="0">
                <a:effectLst/>
                <a:ea typeface="Aptos" panose="020B0004020202020204" pitchFamily="34" charset="0"/>
                <a:cs typeface="Times New Roman" panose="02020603050405020304" pitchFamily="18" charset="0"/>
              </a:rPr>
              <a:t>: Low interest rates, with few defaults (most loans are Fully Paid).</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100" b="1" kern="100" dirty="0">
                <a:effectLst/>
                <a:ea typeface="Aptos" panose="020B0004020202020204" pitchFamily="34" charset="0"/>
                <a:cs typeface="Times New Roman" panose="02020603050405020304" pitchFamily="18" charset="0"/>
              </a:rPr>
              <a:t>Grade B and C</a:t>
            </a:r>
            <a:r>
              <a:rPr lang="en-US" sz="2100" kern="100" dirty="0">
                <a:effectLst/>
                <a:ea typeface="Aptos" panose="020B0004020202020204" pitchFamily="34" charset="0"/>
                <a:cs typeface="Times New Roman" panose="02020603050405020304" pitchFamily="18" charset="0"/>
              </a:rPr>
              <a:t>: A mix of Fully Paid and Charged Off, with a slight increase in the proportion of defaults as interest rates increase.</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100" b="1" kern="100" dirty="0">
                <a:effectLst/>
                <a:ea typeface="Aptos" panose="020B0004020202020204" pitchFamily="34" charset="0"/>
                <a:cs typeface="Times New Roman" panose="02020603050405020304" pitchFamily="18" charset="0"/>
              </a:rPr>
              <a:t>Grades D to G</a:t>
            </a:r>
            <a:r>
              <a:rPr lang="en-US" sz="2100" kern="100" dirty="0">
                <a:effectLst/>
                <a:ea typeface="Aptos" panose="020B0004020202020204" pitchFamily="34" charset="0"/>
                <a:cs typeface="Times New Roman" panose="02020603050405020304" pitchFamily="18" charset="0"/>
              </a:rPr>
              <a:t>: As grades decline, there's a noticeable increase in Charged Off loans. Especially in Grades F and G, where the interest rates are high, the proportion of defaults increases significantly.</a:t>
            </a:r>
          </a:p>
          <a:p>
            <a:pPr marL="0" marR="0" lvl="0" indent="0">
              <a:lnSpc>
                <a:spcPct val="115000"/>
              </a:lnSpc>
              <a:spcBef>
                <a:spcPts val="0"/>
              </a:spcBef>
              <a:spcAft>
                <a:spcPts val="800"/>
              </a:spcAft>
              <a:buNone/>
              <a:tabLst>
                <a:tab pos="457200" algn="l"/>
              </a:tabLst>
            </a:pPr>
            <a:r>
              <a:rPr lang="en-US" sz="2100" b="1" kern="100" dirty="0">
                <a:effectLst/>
                <a:ea typeface="Aptos" panose="020B0004020202020204" pitchFamily="34" charset="0"/>
                <a:cs typeface="Times New Roman" panose="02020603050405020304" pitchFamily="18" charset="0"/>
              </a:rPr>
              <a:t>Risk Indicators</a:t>
            </a:r>
            <a:r>
              <a:rPr lang="en-US" sz="21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100" b="1" kern="100" dirty="0">
                <a:effectLst/>
                <a:ea typeface="Aptos" panose="020B0004020202020204" pitchFamily="34" charset="0"/>
                <a:cs typeface="Times New Roman" panose="02020603050405020304" pitchFamily="18" charset="0"/>
              </a:rPr>
              <a:t>High Default Rates in Lower Grades</a:t>
            </a:r>
            <a:r>
              <a:rPr lang="en-US" sz="2100" kern="100" dirty="0">
                <a:effectLst/>
                <a:ea typeface="Aptos" panose="020B0004020202020204" pitchFamily="34" charset="0"/>
                <a:cs typeface="Times New Roman" panose="02020603050405020304" pitchFamily="18" charset="0"/>
              </a:rPr>
              <a:t>: The box plot clearly shows that as the grade gets worse (D, E, F, G), the interest rates are higher, and the proportion of Charged Off loans increases. This suggests that borrowers in these grades are riskier.</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100" b="1" kern="100" dirty="0">
                <a:effectLst/>
                <a:ea typeface="Aptos" panose="020B0004020202020204" pitchFamily="34" charset="0"/>
                <a:cs typeface="Times New Roman" panose="02020603050405020304" pitchFamily="18" charset="0"/>
              </a:rPr>
              <a:t>Interest Rate Variation</a:t>
            </a:r>
            <a:r>
              <a:rPr lang="en-US" sz="2100" kern="100" dirty="0">
                <a:effectLst/>
                <a:ea typeface="Aptos" panose="020B0004020202020204" pitchFamily="34" charset="0"/>
                <a:cs typeface="Times New Roman" panose="02020603050405020304" pitchFamily="18" charset="0"/>
              </a:rPr>
              <a:t>: Even within a grade, there is a variation in interest rates. For example, in Grade C, there are some Charged Off loans at higher interest rates, while Fully Paid loans tend to have slightly lower rates. This could indicate that borrowers with higher interest rates within a grade are more likely to default.</a:t>
            </a:r>
          </a:p>
          <a:p>
            <a:endParaRPr lang="en-US" dirty="0"/>
          </a:p>
        </p:txBody>
      </p:sp>
    </p:spTree>
    <p:extLst>
      <p:ext uri="{BB962C8B-B14F-4D97-AF65-F5344CB8AC3E}">
        <p14:creationId xmlns:p14="http://schemas.microsoft.com/office/powerpoint/2010/main" val="203356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537C-E7AE-2021-E729-BA44A36FA25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0FCCC5-4792-D99F-850D-4F6DF9486E37}"/>
              </a:ext>
            </a:extLst>
          </p:cNvPr>
          <p:cNvSpPr>
            <a:spLocks noGrp="1"/>
          </p:cNvSpPr>
          <p:nvPr>
            <p:ph idx="1"/>
          </p:nvPr>
        </p:nvSpPr>
        <p:spPr>
          <a:xfrm>
            <a:off x="1103312" y="1853248"/>
            <a:ext cx="8946541" cy="4395151"/>
          </a:xfrm>
        </p:spPr>
        <p:txBody>
          <a:bodyPr>
            <a:normAutofit/>
          </a:bodyPr>
          <a:lstStyle/>
          <a:p>
            <a:pPr marL="342900" marR="0" lvl="0" indent="-342900">
              <a:lnSpc>
                <a:spcPct val="115000"/>
              </a:lnSpc>
              <a:spcBef>
                <a:spcPts val="0"/>
              </a:spcBef>
              <a:spcAft>
                <a:spcPts val="800"/>
              </a:spcAft>
              <a:buFont typeface="+mj-lt"/>
              <a:buAutoNum type="arabicPeriod"/>
              <a:tabLst>
                <a:tab pos="457200" algn="l"/>
              </a:tabLst>
            </a:pPr>
            <a:r>
              <a:rPr lang="en-US" sz="1600" b="1" kern="100" dirty="0">
                <a:effectLst/>
                <a:ea typeface="Aptos" panose="020B0004020202020204" pitchFamily="34" charset="0"/>
                <a:cs typeface="Times New Roman" panose="02020603050405020304" pitchFamily="18" charset="0"/>
              </a:rPr>
              <a:t>Interest Rate as a Predictor</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600" kern="100" dirty="0">
                <a:effectLst/>
                <a:ea typeface="Aptos" panose="020B0004020202020204" pitchFamily="34" charset="0"/>
                <a:cs typeface="Times New Roman" panose="02020603050405020304" pitchFamily="18" charset="0"/>
              </a:rPr>
              <a:t>Interest rate appears to be a strong predictor of loan default. Higher interest rates, especially within lower grades (e.g., D, E, F, G), are associated with a higher likelihood of default.</a:t>
            </a:r>
          </a:p>
          <a:p>
            <a:pPr marL="342900" marR="0" lvl="0" indent="-342900">
              <a:lnSpc>
                <a:spcPct val="115000"/>
              </a:lnSpc>
              <a:spcBef>
                <a:spcPts val="0"/>
              </a:spcBef>
              <a:spcAft>
                <a:spcPts val="800"/>
              </a:spcAft>
              <a:buFont typeface="+mj-lt"/>
              <a:buAutoNum type="arabicPeriod"/>
              <a:tabLst>
                <a:tab pos="457200" algn="l"/>
              </a:tabLst>
            </a:pPr>
            <a:r>
              <a:rPr lang="en-US" sz="1600" b="1" kern="100" dirty="0">
                <a:effectLst/>
                <a:ea typeface="Aptos" panose="020B0004020202020204" pitchFamily="34" charset="0"/>
                <a:cs typeface="Times New Roman" panose="02020603050405020304" pitchFamily="18" charset="0"/>
              </a:rPr>
              <a:t>Grade as a Risk Indicator</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600" kern="100" dirty="0">
                <a:effectLst/>
                <a:ea typeface="Aptos" panose="020B0004020202020204" pitchFamily="34" charset="0"/>
                <a:cs typeface="Times New Roman" panose="02020603050405020304" pitchFamily="18" charset="0"/>
              </a:rPr>
              <a:t>Loan grade is another important predictor. As the grade worsens (from A to G), the risk of default increases, which is reflected in the increased proportion of Charged Off loans.</a:t>
            </a:r>
          </a:p>
          <a:p>
            <a:pPr marL="342900" marR="0" lvl="0" indent="-342900">
              <a:lnSpc>
                <a:spcPct val="115000"/>
              </a:lnSpc>
              <a:spcBef>
                <a:spcPts val="0"/>
              </a:spcBef>
              <a:spcAft>
                <a:spcPts val="800"/>
              </a:spcAft>
              <a:buFont typeface="+mj-lt"/>
              <a:buAutoNum type="arabicPeriod"/>
              <a:tabLst>
                <a:tab pos="457200" algn="l"/>
              </a:tabLst>
            </a:pPr>
            <a:r>
              <a:rPr lang="en-US" sz="1600" b="1" kern="100" dirty="0">
                <a:effectLst/>
                <a:ea typeface="Aptos" panose="020B0004020202020204" pitchFamily="34" charset="0"/>
                <a:cs typeface="Times New Roman" panose="02020603050405020304" pitchFamily="18" charset="0"/>
              </a:rPr>
              <a:t>Combined Effect</a:t>
            </a:r>
            <a:r>
              <a:rPr lang="en-US" sz="1600" kern="100" dirty="0">
                <a:effectLst/>
                <a:ea typeface="Aptos" panose="020B0004020202020204" pitchFamily="34" charset="0"/>
                <a:cs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1600" kern="100" dirty="0">
                <a:effectLst/>
                <a:ea typeface="Aptos" panose="020B0004020202020204" pitchFamily="34" charset="0"/>
                <a:cs typeface="Times New Roman" panose="02020603050405020304" pitchFamily="18" charset="0"/>
              </a:rPr>
              <a:t>The combination of loan grade and interest rate provides a clear risk profile. Borrowers with lower grades and higher interest rates are significantly more likely to default, which can be used to adjust loan approval criteria or pricing strategies</a:t>
            </a:r>
          </a:p>
          <a:p>
            <a:endParaRPr lang="en-US" dirty="0"/>
          </a:p>
        </p:txBody>
      </p:sp>
    </p:spTree>
    <p:extLst>
      <p:ext uri="{BB962C8B-B14F-4D97-AF65-F5344CB8AC3E}">
        <p14:creationId xmlns:p14="http://schemas.microsoft.com/office/powerpoint/2010/main" val="303798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89</TotalTime>
  <Words>1850</Words>
  <Application>Microsoft Office PowerPoint</Application>
  <PresentationFormat>Widescreen</PresentationFormat>
  <Paragraphs>104</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Century Gothic</vt:lpstr>
      <vt:lpstr>Courier New</vt:lpstr>
      <vt:lpstr>Symbol</vt:lpstr>
      <vt:lpstr>Wingdings</vt:lpstr>
      <vt:lpstr>Wingdings 3</vt:lpstr>
      <vt:lpstr>Ion</vt:lpstr>
      <vt:lpstr>Lending Analysis</vt:lpstr>
      <vt:lpstr>Dataset Description</vt:lpstr>
      <vt:lpstr>Loan Status Analysis of the given data</vt:lpstr>
      <vt:lpstr>The Following Conclusions can be drawn through the initial analysis: </vt:lpstr>
      <vt:lpstr>Loan Amount vs Status</vt:lpstr>
      <vt:lpstr>Bivariate Analysis</vt:lpstr>
      <vt:lpstr>Observations: </vt:lpstr>
      <vt:lpstr>PowerPoint Presentation</vt:lpstr>
      <vt:lpstr>Conclusions</vt:lpstr>
      <vt:lpstr>Bivariate Analysis</vt:lpstr>
      <vt:lpstr>Observations</vt:lpstr>
      <vt:lpstr>Conclusions</vt:lpstr>
      <vt:lpstr>Bivariate Analysis</vt:lpstr>
      <vt:lpstr>Observations</vt:lpstr>
      <vt:lpstr>Conclusions</vt:lpstr>
      <vt:lpstr>Summarising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muqtada ali</dc:creator>
  <cp:lastModifiedBy>Mohammed M Ali</cp:lastModifiedBy>
  <cp:revision>1</cp:revision>
  <dcterms:created xsi:type="dcterms:W3CDTF">2024-08-28T12:43:05Z</dcterms:created>
  <dcterms:modified xsi:type="dcterms:W3CDTF">2024-08-28T14:12:43Z</dcterms:modified>
</cp:coreProperties>
</file>