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83" r:id="rId7"/>
    <p:sldId id="260" r:id="rId8"/>
    <p:sldId id="261" r:id="rId9"/>
    <p:sldId id="284" r:id="rId10"/>
    <p:sldId id="262" r:id="rId11"/>
    <p:sldId id="263" r:id="rId12"/>
    <p:sldId id="264" r:id="rId13"/>
    <p:sldId id="265" r:id="rId14"/>
    <p:sldId id="266" r:id="rId15"/>
    <p:sldId id="267" r:id="rId16"/>
    <p:sldId id="268" r:id="rId17"/>
    <p:sldId id="269" r:id="rId18"/>
    <p:sldId id="271" r:id="rId19"/>
    <p:sldId id="273" r:id="rId20"/>
    <p:sldId id="274" r:id="rId21"/>
    <p:sldId id="278" r:id="rId22"/>
    <p:sldId id="279" r:id="rId23"/>
    <p:sldId id="280" r:id="rId24"/>
    <p:sldId id="286" r:id="rId25"/>
    <p:sldId id="272" r:id="rId26"/>
    <p:sldId id="270" r:id="rId27"/>
    <p:sldId id="275" r:id="rId28"/>
    <p:sldId id="276" r:id="rId29"/>
    <p:sldId id="287" r:id="rId30"/>
    <p:sldId id="277" r:id="rId31"/>
    <p:sldId id="281" r:id="rId32"/>
    <p:sldId id="282"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23B"/>
    <a:srgbClr val="623900"/>
    <a:srgbClr val="824B00"/>
    <a:srgbClr val="039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122363"/>
            <a:ext cx="77724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3581400" y="3602038"/>
            <a:ext cx="7772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239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2" name="Round Single Corner Rectangle 11"/>
          <p:cNvSpPr/>
          <p:nvPr userDrawn="1"/>
        </p:nvSpPr>
        <p:spPr>
          <a:xfrm rot="16200000">
            <a:off x="-1602459" y="2487803"/>
            <a:ext cx="2811084" cy="393524"/>
          </a:xfrm>
          <a:prstGeom prst="round1Rect">
            <a:avLst>
              <a:gd name="adj" fmla="val 50000"/>
            </a:avLst>
          </a:prstGeom>
          <a:solidFill>
            <a:srgbClr val="EF2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FFFFF"/>
                </a:solidFill>
                <a:latin typeface="Microsoft YaHei" charset="-122"/>
                <a:ea typeface="Microsoft YaHei" charset="-122"/>
                <a:cs typeface="Microsoft YaHei" charset="-122"/>
              </a:defRPr>
            </a:lvl1pPr>
          </a:lstStyle>
          <a:p>
            <a:fld id="{276D79ED-3FA7-4EF8-964B-EB8BCFAB02F8}" type="datetimeFigureOut">
              <a:rPr lang="en-US" smtClean="0"/>
              <a:pPr/>
              <a:t>5/16/2018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FFFF"/>
                </a:solidFill>
                <a:latin typeface="Microsoft YaHei" charset="-122"/>
                <a:ea typeface="Microsoft YaHei" charset="-122"/>
                <a:cs typeface="Microsoft YaHei"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FFFFF"/>
                </a:solidFill>
                <a:latin typeface="Microsoft YaHei" charset="-122"/>
                <a:ea typeface="Microsoft YaHei" charset="-122"/>
                <a:cs typeface="Microsoft YaHei" charset="-122"/>
              </a:defRPr>
            </a:lvl1pPr>
          </a:lstStyle>
          <a:p>
            <a:fld id="{C6F12CB2-7F2C-47B9-AE70-22A94B49F233}" type="slidenum">
              <a:rPr lang="en-US" smtClean="0"/>
              <a:pPr/>
              <a:t>‹#›</a:t>
            </a:fld>
            <a:endParaRPr lang="en-US"/>
          </a:p>
        </p:txBody>
      </p:sp>
      <p:sp>
        <p:nvSpPr>
          <p:cNvPr id="8" name="TextBox 7"/>
          <p:cNvSpPr txBox="1"/>
          <p:nvPr userDrawn="1"/>
        </p:nvSpPr>
        <p:spPr>
          <a:xfrm rot="16200000">
            <a:off x="-1608328" y="2515288"/>
            <a:ext cx="2811084" cy="338554"/>
          </a:xfrm>
          <a:prstGeom prst="rect">
            <a:avLst/>
          </a:prstGeom>
          <a:noFill/>
        </p:spPr>
        <p:txBody>
          <a:bodyPr wrap="square" rtlCol="0" anchor="ctr">
            <a:spAutoFit/>
          </a:bodyPr>
          <a:lstStyle/>
          <a:p>
            <a:pPr algn="ctr"/>
            <a:r>
              <a:rPr lang="bs-Latn-BA" sz="1600" b="1" baseline="0" dirty="0">
                <a:solidFill>
                  <a:schemeClr val="bg1"/>
                </a:solidFill>
                <a:latin typeface="Microsoft YaHei" charset="-122"/>
                <a:ea typeface="Microsoft YaHei" charset="-122"/>
                <a:cs typeface="Microsoft YaHei" charset="-122"/>
              </a:rPr>
              <a:t>free-ppt-templates.com</a:t>
            </a:r>
            <a:endParaRPr lang="en-US" sz="1600"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FFFFF"/>
          </a:solidFill>
          <a:effectLst/>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23900"/>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23900"/>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23900"/>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ldmansachs.com/what-we-do/investment-management/private-wealth-management/intellectual-capital/isg-outlook-2018.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egarrickchu/Springboard-Bitcoin_Digital_Gold_Rush-Capstone-1-Project-/tree/master" TargetMode="External"/><Relationship Id="rId2" Type="http://schemas.openxmlformats.org/officeDocument/2006/relationships/hyperlink" Target="mailto:chu.garrick@gmail.com" TargetMode="External"/><Relationship Id="rId1" Type="http://schemas.openxmlformats.org/officeDocument/2006/relationships/slideLayout" Target="../slideLayouts/slideLayout2.xml"/><Relationship Id="rId4" Type="http://schemas.openxmlformats.org/officeDocument/2006/relationships/hyperlink" Target="https://github.com/thegarrickchu/Springboard-Bitcoin_Digital_Gold_Rush-Capstone-1-Project-/blob/master/Springboard%20Capstone%20Project%201%20-%20Final%20Report%20(Garrick%20Chu).pd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rPr>
              <a:t>Bitcoin &amp;</a:t>
            </a:r>
            <a:br>
              <a:rPr lang="en-US">
                <a:latin typeface="+mj-lt"/>
              </a:rPr>
            </a:br>
            <a:r>
              <a:rPr lang="en-US">
                <a:latin typeface="+mj-lt"/>
              </a:rPr>
              <a:t>the </a:t>
            </a:r>
            <a:r>
              <a:rPr lang="en-US" dirty="0">
                <a:latin typeface="+mj-lt"/>
              </a:rPr>
              <a:t>Digital Gold Rush</a:t>
            </a:r>
          </a:p>
        </p:txBody>
      </p:sp>
      <p:sp>
        <p:nvSpPr>
          <p:cNvPr id="3" name="Subtitle 2"/>
          <p:cNvSpPr>
            <a:spLocks noGrp="1"/>
          </p:cNvSpPr>
          <p:nvPr>
            <p:ph type="subTitle" idx="1"/>
          </p:nvPr>
        </p:nvSpPr>
        <p:spPr/>
        <p:txBody>
          <a:bodyPr/>
          <a:lstStyle/>
          <a:p>
            <a:r>
              <a:rPr lang="en-US" dirty="0">
                <a:latin typeface="+mn-lt"/>
              </a:rPr>
              <a:t>Mining the data for Traditional Finance</a:t>
            </a:r>
          </a:p>
          <a:p>
            <a:endParaRPr lang="en-US" dirty="0">
              <a:latin typeface="+mn-lt"/>
            </a:endParaRPr>
          </a:p>
          <a:p>
            <a:r>
              <a:rPr lang="en-US" dirty="0">
                <a:latin typeface="+mn-lt"/>
              </a:rPr>
              <a:t>Garrick Chu (March 2018)</a:t>
            </a:r>
          </a:p>
        </p:txBody>
      </p:sp>
      <p:sp>
        <p:nvSpPr>
          <p:cNvPr id="4" name="TextBox 3">
            <a:extLst>
              <a:ext uri="{FF2B5EF4-FFF2-40B4-BE49-F238E27FC236}">
                <a16:creationId xmlns:a16="http://schemas.microsoft.com/office/drawing/2014/main" id="{27A767EB-FAB3-4AE1-8761-7CAACE26B565}"/>
              </a:ext>
            </a:extLst>
          </p:cNvPr>
          <p:cNvSpPr txBox="1"/>
          <p:nvPr/>
        </p:nvSpPr>
        <p:spPr>
          <a:xfrm>
            <a:off x="3311371" y="5184559"/>
            <a:ext cx="8042429" cy="1015663"/>
          </a:xfrm>
          <a:prstGeom prst="rect">
            <a:avLst/>
          </a:prstGeom>
          <a:noFill/>
        </p:spPr>
        <p:txBody>
          <a:bodyPr wrap="square" rtlCol="0">
            <a:spAutoFit/>
          </a:bodyPr>
          <a:lstStyle/>
          <a:p>
            <a:r>
              <a:rPr lang="en-US" sz="1200" dirty="0"/>
              <a:t>DISCLAIMER: All work, analysis and commentary contained in this repository, presentation and accompanying report is for personal and educational purposes only and should not be considered as legal or financial advice. All work is solely my own and is not paid nor sponsored by any third party. By accessing the material, it is for informational purposes only and is not intended for commercial purposes. Please seek a licensed professional for investment and financial advice.</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146-EFF6-40B6-9D90-EE57853DC4AC}"/>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6" name="TextBox 5">
            <a:extLst>
              <a:ext uri="{FF2B5EF4-FFF2-40B4-BE49-F238E27FC236}">
                <a16:creationId xmlns:a16="http://schemas.microsoft.com/office/drawing/2014/main" id="{87316160-2775-49F1-A3C1-3D3216832E49}"/>
              </a:ext>
            </a:extLst>
          </p:cNvPr>
          <p:cNvSpPr txBox="1"/>
          <p:nvPr/>
        </p:nvSpPr>
        <p:spPr>
          <a:xfrm>
            <a:off x="8987161" y="1712374"/>
            <a:ext cx="2965142" cy="3970318"/>
          </a:xfrm>
          <a:prstGeom prst="rect">
            <a:avLst/>
          </a:prstGeom>
          <a:noFill/>
        </p:spPr>
        <p:txBody>
          <a:bodyPr wrap="square" rtlCol="0">
            <a:spAutoFit/>
          </a:bodyPr>
          <a:lstStyle/>
          <a:p>
            <a:pPr algn="just"/>
            <a:r>
              <a:rPr lang="en-US" dirty="0"/>
              <a:t>The ratio has no clear pattern over time.  </a:t>
            </a:r>
          </a:p>
          <a:p>
            <a:pPr algn="just"/>
            <a:endParaRPr lang="en-US" dirty="0"/>
          </a:p>
          <a:p>
            <a:pPr algn="just"/>
            <a:r>
              <a:rPr lang="en-US" dirty="0"/>
              <a:t>The ratio has climbed nearly three-fold in 2017 and corresponds with the astronomical rise in Bitcoin prices. </a:t>
            </a:r>
          </a:p>
          <a:p>
            <a:pPr algn="just"/>
            <a:endParaRPr lang="en-US" dirty="0"/>
          </a:p>
          <a:p>
            <a:pPr algn="just"/>
            <a:r>
              <a:rPr lang="en-US" dirty="0"/>
              <a:t>Given this measure, we reject the notion that Bitcoin is increasingly being adopted as a medium-of-exchange. </a:t>
            </a:r>
          </a:p>
        </p:txBody>
      </p:sp>
      <p:sp>
        <p:nvSpPr>
          <p:cNvPr id="7" name="TextBox 6">
            <a:extLst>
              <a:ext uri="{FF2B5EF4-FFF2-40B4-BE49-F238E27FC236}">
                <a16:creationId xmlns:a16="http://schemas.microsoft.com/office/drawing/2014/main" id="{FBDBBAF6-F362-44B1-888B-D049BFB8ACEA}"/>
              </a:ext>
            </a:extLst>
          </p:cNvPr>
          <p:cNvSpPr txBox="1"/>
          <p:nvPr/>
        </p:nvSpPr>
        <p:spPr>
          <a:xfrm>
            <a:off x="514905" y="6400800"/>
            <a:ext cx="10164932" cy="246221"/>
          </a:xfrm>
          <a:prstGeom prst="rect">
            <a:avLst/>
          </a:prstGeom>
          <a:noFill/>
        </p:spPr>
        <p:txBody>
          <a:bodyPr wrap="square" rtlCol="0">
            <a:spAutoFit/>
          </a:bodyPr>
          <a:lstStyle/>
          <a:p>
            <a:r>
              <a:rPr lang="en-US" sz="1000" dirty="0"/>
              <a:t>Data Sources: Blockchain.info, Bitcoinity.org</a:t>
            </a:r>
          </a:p>
        </p:txBody>
      </p:sp>
      <p:pic>
        <p:nvPicPr>
          <p:cNvPr id="8" name="Picture 7">
            <a:extLst>
              <a:ext uri="{FF2B5EF4-FFF2-40B4-BE49-F238E27FC236}">
                <a16:creationId xmlns:a16="http://schemas.microsoft.com/office/drawing/2014/main" id="{A51B61F1-2A13-4DB3-B72B-485EBF5C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9" y="1712374"/>
            <a:ext cx="8724582" cy="3777957"/>
          </a:xfrm>
          <a:prstGeom prst="rect">
            <a:avLst/>
          </a:prstGeom>
        </p:spPr>
      </p:pic>
    </p:spTree>
    <p:extLst>
      <p:ext uri="{BB962C8B-B14F-4D97-AF65-F5344CB8AC3E}">
        <p14:creationId xmlns:p14="http://schemas.microsoft.com/office/powerpoint/2010/main" val="30828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630-6C1E-4244-8BA5-149039B2AB7A}"/>
              </a:ext>
            </a:extLst>
          </p:cNvPr>
          <p:cNvSpPr>
            <a:spLocks noGrp="1"/>
          </p:cNvSpPr>
          <p:nvPr>
            <p:ph type="title"/>
          </p:nvPr>
        </p:nvSpPr>
        <p:spPr/>
        <p:txBody>
          <a:bodyPr>
            <a:normAutofit/>
          </a:bodyPr>
          <a:lstStyle/>
          <a:p>
            <a:r>
              <a:rPr lang="en-US" sz="4000" dirty="0">
                <a:latin typeface="+mj-lt"/>
              </a:rPr>
              <a:t>So… it’s an investment.  Should I include in my or a client’s portfolio?</a:t>
            </a:r>
          </a:p>
        </p:txBody>
      </p:sp>
      <p:sp>
        <p:nvSpPr>
          <p:cNvPr id="3" name="Content Placeholder 2">
            <a:extLst>
              <a:ext uri="{FF2B5EF4-FFF2-40B4-BE49-F238E27FC236}">
                <a16:creationId xmlns:a16="http://schemas.microsoft.com/office/drawing/2014/main" id="{3583FF0C-247D-4577-85AD-0110CB9583EE}"/>
              </a:ext>
            </a:extLst>
          </p:cNvPr>
          <p:cNvSpPr>
            <a:spLocks noGrp="1"/>
          </p:cNvSpPr>
          <p:nvPr>
            <p:ph idx="1"/>
          </p:nvPr>
        </p:nvSpPr>
        <p:spPr/>
        <p:txBody>
          <a:bodyPr/>
          <a:lstStyle/>
          <a:p>
            <a:r>
              <a:rPr lang="en-US" dirty="0">
                <a:latin typeface="+mn-lt"/>
              </a:rPr>
              <a:t>Let’s evaluate within the context of Modern Portfolio theory…</a:t>
            </a:r>
          </a:p>
          <a:p>
            <a:endParaRPr lang="en-US" dirty="0">
              <a:latin typeface="+mn-lt"/>
            </a:endParaRPr>
          </a:p>
          <a:p>
            <a:r>
              <a:rPr lang="en-US" dirty="0">
                <a:latin typeface="+mn-lt"/>
              </a:rPr>
              <a:t>Modern Portfolio Theory (Markowitz) seeks to maximize diversification and expected return based on a given level of market risk.</a:t>
            </a:r>
          </a:p>
          <a:p>
            <a:endParaRPr lang="en-US" dirty="0">
              <a:latin typeface="+mn-lt"/>
            </a:endParaRPr>
          </a:p>
          <a:p>
            <a:r>
              <a:rPr lang="en-US" dirty="0">
                <a:latin typeface="+mn-lt"/>
              </a:rPr>
              <a:t>For Bitcoin to be an effective portfolio management tool, its returns will need to be uncorrelated to other assets and offer an attractive risk-adjusted return.</a:t>
            </a:r>
          </a:p>
        </p:txBody>
      </p:sp>
    </p:spTree>
    <p:extLst>
      <p:ext uri="{BB962C8B-B14F-4D97-AF65-F5344CB8AC3E}">
        <p14:creationId xmlns:p14="http://schemas.microsoft.com/office/powerpoint/2010/main" val="18105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DA46-1BAD-4EA0-8D22-6AFF964BD337}"/>
              </a:ext>
            </a:extLst>
          </p:cNvPr>
          <p:cNvSpPr>
            <a:spLocks noGrp="1"/>
          </p:cNvSpPr>
          <p:nvPr>
            <p:ph type="title"/>
          </p:nvPr>
        </p:nvSpPr>
        <p:spPr>
          <a:xfrm>
            <a:off x="838200" y="152061"/>
            <a:ext cx="10515600" cy="1325563"/>
          </a:xfrm>
        </p:spPr>
        <p:txBody>
          <a:bodyPr/>
          <a:lstStyle/>
          <a:p>
            <a:r>
              <a:rPr lang="en-US" dirty="0"/>
              <a:t>In search of diversification…</a:t>
            </a:r>
          </a:p>
        </p:txBody>
      </p:sp>
      <p:sp>
        <p:nvSpPr>
          <p:cNvPr id="3" name="Content Placeholder 2">
            <a:extLst>
              <a:ext uri="{FF2B5EF4-FFF2-40B4-BE49-F238E27FC236}">
                <a16:creationId xmlns:a16="http://schemas.microsoft.com/office/drawing/2014/main" id="{BE3A1634-8C59-4A6B-9221-B7E7E75D97D6}"/>
              </a:ext>
            </a:extLst>
          </p:cNvPr>
          <p:cNvSpPr>
            <a:spLocks noGrp="1"/>
          </p:cNvSpPr>
          <p:nvPr>
            <p:ph idx="1"/>
          </p:nvPr>
        </p:nvSpPr>
        <p:spPr>
          <a:xfrm>
            <a:off x="6873548" y="1512827"/>
            <a:ext cx="4745854" cy="4124186"/>
          </a:xfrm>
        </p:spPr>
        <p:txBody>
          <a:bodyPr>
            <a:normAutofit lnSpcReduction="10000"/>
          </a:bodyPr>
          <a:lstStyle/>
          <a:p>
            <a:r>
              <a:rPr lang="en-US" sz="2000" dirty="0">
                <a:latin typeface="+mn-lt"/>
              </a:rPr>
              <a:t>Using statistical methods in Python, determined the correlation of returns among Bitcoin and traditional assets the S&amp;P 500, Oil, Gold and the CBOE Volatility Index</a:t>
            </a:r>
            <a:r>
              <a:rPr lang="en-US" sz="2000" baseline="30000" dirty="0">
                <a:latin typeface="+mn-lt"/>
              </a:rPr>
              <a:t>1</a:t>
            </a:r>
            <a:r>
              <a:rPr lang="en-US" sz="2000" dirty="0">
                <a:latin typeface="+mn-lt"/>
              </a:rPr>
              <a:t>.</a:t>
            </a:r>
          </a:p>
          <a:p>
            <a:endParaRPr lang="en-US" sz="2000" dirty="0">
              <a:latin typeface="+mn-lt"/>
            </a:endParaRPr>
          </a:p>
          <a:p>
            <a:r>
              <a:rPr lang="en-US" sz="2000" dirty="0">
                <a:latin typeface="+mn-lt"/>
              </a:rPr>
              <a:t>Out of the bunch, we find that Bitcoin’s returns are most correlated with the S&amp;P 500 although </a:t>
            </a:r>
            <a:r>
              <a:rPr lang="en-US" sz="2000" u="sng" dirty="0">
                <a:latin typeface="+mn-lt"/>
              </a:rPr>
              <a:t>not</a:t>
            </a:r>
            <a:r>
              <a:rPr lang="en-US" sz="2000" dirty="0">
                <a:latin typeface="+mn-lt"/>
              </a:rPr>
              <a:t> to a substantial degree. </a:t>
            </a:r>
          </a:p>
          <a:p>
            <a:endParaRPr lang="en-US" sz="2000" dirty="0">
              <a:latin typeface="+mn-lt"/>
            </a:endParaRPr>
          </a:p>
          <a:p>
            <a:r>
              <a:rPr lang="en-US" sz="2000" dirty="0">
                <a:latin typeface="+mn-lt"/>
              </a:rPr>
              <a:t>As a result, there is diversification benefit from integrating Bitcoin in a traditional portfolio</a:t>
            </a:r>
          </a:p>
          <a:p>
            <a:pPr marL="0" indent="0">
              <a:buNone/>
            </a:pPr>
            <a:endParaRPr lang="en-US" dirty="0">
              <a:latin typeface="+mn-lt"/>
            </a:endParaRPr>
          </a:p>
        </p:txBody>
      </p:sp>
      <p:sp>
        <p:nvSpPr>
          <p:cNvPr id="7" name="TextBox 6">
            <a:extLst>
              <a:ext uri="{FF2B5EF4-FFF2-40B4-BE49-F238E27FC236}">
                <a16:creationId xmlns:a16="http://schemas.microsoft.com/office/drawing/2014/main" id="{9C697569-92FC-4436-95B3-13A7A4DC99F6}"/>
              </a:ext>
            </a:extLst>
          </p:cNvPr>
          <p:cNvSpPr txBox="1"/>
          <p:nvPr/>
        </p:nvSpPr>
        <p:spPr>
          <a:xfrm>
            <a:off x="7104367" y="5672216"/>
            <a:ext cx="3263285" cy="400110"/>
          </a:xfrm>
          <a:prstGeom prst="rect">
            <a:avLst/>
          </a:prstGeom>
          <a:noFill/>
        </p:spPr>
        <p:txBody>
          <a:bodyPr wrap="square" rtlCol="0">
            <a:spAutoFit/>
          </a:bodyPr>
          <a:lstStyle/>
          <a:p>
            <a:r>
              <a:rPr lang="en-US" sz="1000" dirty="0"/>
              <a:t>Data Sources: Yahoo! Finance, Blockchain.info, Chicago Board of Exchange</a:t>
            </a:r>
          </a:p>
        </p:txBody>
      </p:sp>
      <p:pic>
        <p:nvPicPr>
          <p:cNvPr id="8" name="Picture 7">
            <a:extLst>
              <a:ext uri="{FF2B5EF4-FFF2-40B4-BE49-F238E27FC236}">
                <a16:creationId xmlns:a16="http://schemas.microsoft.com/office/drawing/2014/main" id="{FC090AB8-6F69-4A27-86A3-AACEBC5D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46" y="1220987"/>
            <a:ext cx="6500902" cy="5380376"/>
          </a:xfrm>
          <a:prstGeom prst="rect">
            <a:avLst/>
          </a:prstGeom>
        </p:spPr>
      </p:pic>
      <p:sp>
        <p:nvSpPr>
          <p:cNvPr id="6" name="Rectangle 5">
            <a:extLst>
              <a:ext uri="{FF2B5EF4-FFF2-40B4-BE49-F238E27FC236}">
                <a16:creationId xmlns:a16="http://schemas.microsoft.com/office/drawing/2014/main" id="{13147A97-6746-45EB-BC2A-836B3C4D9B21}"/>
              </a:ext>
            </a:extLst>
          </p:cNvPr>
          <p:cNvSpPr/>
          <p:nvPr/>
        </p:nvSpPr>
        <p:spPr>
          <a:xfrm>
            <a:off x="300622" y="1220987"/>
            <a:ext cx="5646198" cy="1242874"/>
          </a:xfrm>
          <a:prstGeom prst="rect">
            <a:avLst/>
          </a:prstGeom>
          <a:noFill/>
          <a:ln w="38100">
            <a:solidFill>
              <a:srgbClr val="EF2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92D476-759A-4B06-B991-76EB72533F7E}"/>
              </a:ext>
            </a:extLst>
          </p:cNvPr>
          <p:cNvSpPr txBox="1"/>
          <p:nvPr/>
        </p:nvSpPr>
        <p:spPr>
          <a:xfrm>
            <a:off x="7104367" y="6072326"/>
            <a:ext cx="3329127" cy="553998"/>
          </a:xfrm>
          <a:prstGeom prst="rect">
            <a:avLst/>
          </a:prstGeom>
          <a:noFill/>
        </p:spPr>
        <p:txBody>
          <a:bodyPr wrap="square" rtlCol="0">
            <a:spAutoFit/>
          </a:bodyPr>
          <a:lstStyle/>
          <a:p>
            <a:r>
              <a:rPr lang="en-US" sz="1000" baseline="30000" dirty="0"/>
              <a:t>1 </a:t>
            </a:r>
            <a:r>
              <a:rPr lang="en-US" sz="1000" dirty="0"/>
              <a:t>CBOE Volatility Index: the market's expectation of 30-day volatility as measured by implied volatility in S&amp;P 500 Index options</a:t>
            </a:r>
          </a:p>
        </p:txBody>
      </p:sp>
    </p:spTree>
    <p:extLst>
      <p:ext uri="{BB962C8B-B14F-4D97-AF65-F5344CB8AC3E}">
        <p14:creationId xmlns:p14="http://schemas.microsoft.com/office/powerpoint/2010/main" val="7834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D02-2704-4EA5-BE9A-54004D573298}"/>
              </a:ext>
            </a:extLst>
          </p:cNvPr>
          <p:cNvSpPr>
            <a:spLocks noGrp="1"/>
          </p:cNvSpPr>
          <p:nvPr>
            <p:ph type="title"/>
          </p:nvPr>
        </p:nvSpPr>
        <p:spPr/>
        <p:txBody>
          <a:bodyPr/>
          <a:lstStyle/>
          <a:p>
            <a:r>
              <a:rPr lang="en-US" dirty="0"/>
              <a:t>… and risk-adjusted returns</a:t>
            </a:r>
          </a:p>
        </p:txBody>
      </p:sp>
      <p:sp>
        <p:nvSpPr>
          <p:cNvPr id="3" name="Content Placeholder 2">
            <a:extLst>
              <a:ext uri="{FF2B5EF4-FFF2-40B4-BE49-F238E27FC236}">
                <a16:creationId xmlns:a16="http://schemas.microsoft.com/office/drawing/2014/main" id="{2F92D29D-1E91-45A3-8385-2145B9378687}"/>
              </a:ext>
            </a:extLst>
          </p:cNvPr>
          <p:cNvSpPr>
            <a:spLocks noGrp="1"/>
          </p:cNvSpPr>
          <p:nvPr>
            <p:ph idx="1"/>
          </p:nvPr>
        </p:nvSpPr>
        <p:spPr>
          <a:xfrm>
            <a:off x="838200" y="1789611"/>
            <a:ext cx="10515600" cy="4703264"/>
          </a:xfrm>
        </p:spPr>
        <p:txBody>
          <a:bodyPr>
            <a:normAutofit fontScale="62500" lnSpcReduction="20000"/>
          </a:bodyPr>
          <a:lstStyle/>
          <a:p>
            <a:r>
              <a:rPr lang="en-US" dirty="0">
                <a:latin typeface="+mn-lt"/>
              </a:rPr>
              <a:t>Using the formula for the Sharpe Ratio as:</a:t>
            </a:r>
          </a:p>
          <a:p>
            <a:pPr lvl="1"/>
            <a:r>
              <a:rPr lang="en-US" dirty="0">
                <a:latin typeface="+mn-lt"/>
              </a:rPr>
              <a:t>R(p) will be the Mean Return of Bitcoin</a:t>
            </a:r>
          </a:p>
          <a:p>
            <a:pPr lvl="1"/>
            <a:r>
              <a:rPr lang="en-US" dirty="0">
                <a:latin typeface="+mn-lt"/>
              </a:rPr>
              <a:t>R(f), known as the Risk-Free Rate, is a theoretical rate of return of an investment with zero risk.  For demonstrative purposes, we will consider the return of the S&amp;P 500 as the “risk-free rate” in lieu of the more commonplace usage of US Gov’t Debt Yields. </a:t>
            </a:r>
          </a:p>
          <a:p>
            <a:pPr marL="0" indent="0">
              <a:buNone/>
            </a:pPr>
            <a:endParaRPr lang="en-US" dirty="0">
              <a:latin typeface="+mn-lt"/>
            </a:endParaRPr>
          </a:p>
          <a:p>
            <a:r>
              <a:rPr lang="en-US" dirty="0">
                <a:latin typeface="+mn-lt"/>
              </a:rPr>
              <a:t>With the mean return of Bitcoin of 10,769.98% and the mean return of the S&amp;P 500 (over the same time period as Bitcoin’s existence) of 1.64%, we arrive at an excess return value of = 10,768.34%.  Sounds promising, right?</a:t>
            </a:r>
          </a:p>
          <a:p>
            <a:pPr marL="0" indent="0">
              <a:buNone/>
            </a:pPr>
            <a:endParaRPr lang="en-US" dirty="0">
              <a:latin typeface="+mn-lt"/>
            </a:endParaRPr>
          </a:p>
          <a:p>
            <a:r>
              <a:rPr lang="en-US" dirty="0">
                <a:latin typeface="+mn-lt"/>
              </a:rPr>
              <a:t>Not quite…The standard deviation of Bitcoin returns is a staggering 29107.12% (compared to the S&amp;P 500’s 0.38% over the same period).  </a:t>
            </a:r>
          </a:p>
          <a:p>
            <a:endParaRPr lang="en-US" dirty="0">
              <a:latin typeface="+mn-lt"/>
            </a:endParaRPr>
          </a:p>
          <a:p>
            <a:r>
              <a:rPr lang="en-US" b="1" dirty="0">
                <a:latin typeface="+mn-lt"/>
              </a:rPr>
              <a:t>Our resulting Sharpe Ratio for Bitcoin = 0.37.  </a:t>
            </a:r>
            <a:r>
              <a:rPr lang="en-US" dirty="0">
                <a:latin typeface="+mn-lt"/>
              </a:rPr>
              <a:t>Compare this with the S&amp;P 500’s ratio of 4.32.</a:t>
            </a:r>
          </a:p>
          <a:p>
            <a:endParaRPr lang="en-US" dirty="0">
              <a:latin typeface="+mn-lt"/>
            </a:endParaRPr>
          </a:p>
          <a:p>
            <a:r>
              <a:rPr lang="en-US" dirty="0">
                <a:latin typeface="+mn-lt"/>
              </a:rPr>
              <a:t>Sharpe Ratio &gt; 1.0 is considered good and represents a typical decision boundary (accept the investment if &gt; 1, reject if &lt; 1).</a:t>
            </a:r>
          </a:p>
          <a:p>
            <a:pPr marL="0" indent="0">
              <a:buNone/>
            </a:pPr>
            <a:r>
              <a:rPr lang="en-US" dirty="0">
                <a:latin typeface="+mn-lt"/>
              </a:rPr>
              <a:t>  </a:t>
            </a:r>
          </a:p>
        </p:txBody>
      </p:sp>
      <p:pic>
        <p:nvPicPr>
          <p:cNvPr id="4" name="Picture 3">
            <a:extLst>
              <a:ext uri="{FF2B5EF4-FFF2-40B4-BE49-F238E27FC236}">
                <a16:creationId xmlns:a16="http://schemas.microsoft.com/office/drawing/2014/main" id="{0FA26A09-203B-4AB2-A6CC-91DF7D2DD940}"/>
              </a:ext>
            </a:extLst>
          </p:cNvPr>
          <p:cNvPicPr/>
          <p:nvPr/>
        </p:nvPicPr>
        <p:blipFill>
          <a:blip r:embed="rId2"/>
          <a:stretch>
            <a:fillRect/>
          </a:stretch>
        </p:blipFill>
        <p:spPr>
          <a:xfrm>
            <a:off x="5731645" y="1381507"/>
            <a:ext cx="1761108" cy="816207"/>
          </a:xfrm>
          <a:prstGeom prst="rect">
            <a:avLst/>
          </a:prstGeom>
        </p:spPr>
      </p:pic>
    </p:spTree>
    <p:extLst>
      <p:ext uri="{BB962C8B-B14F-4D97-AF65-F5344CB8AC3E}">
        <p14:creationId xmlns:p14="http://schemas.microsoft.com/office/powerpoint/2010/main" val="24633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F079-AFF4-4466-80DB-56FD9B65BD42}"/>
              </a:ext>
            </a:extLst>
          </p:cNvPr>
          <p:cNvSpPr>
            <a:spLocks noGrp="1"/>
          </p:cNvSpPr>
          <p:nvPr>
            <p:ph type="title"/>
          </p:nvPr>
        </p:nvSpPr>
        <p:spPr/>
        <p:txBody>
          <a:bodyPr/>
          <a:lstStyle/>
          <a:p>
            <a:r>
              <a:rPr lang="en-US" dirty="0"/>
              <a:t>Is Bitcoin another asset bubble?</a:t>
            </a:r>
          </a:p>
        </p:txBody>
      </p:sp>
      <p:sp>
        <p:nvSpPr>
          <p:cNvPr id="3" name="Content Placeholder 2">
            <a:extLst>
              <a:ext uri="{FF2B5EF4-FFF2-40B4-BE49-F238E27FC236}">
                <a16:creationId xmlns:a16="http://schemas.microsoft.com/office/drawing/2014/main" id="{0702675D-612B-47DD-B156-A9C99614896D}"/>
              </a:ext>
            </a:extLst>
          </p:cNvPr>
          <p:cNvSpPr>
            <a:spLocks noGrp="1"/>
          </p:cNvSpPr>
          <p:nvPr>
            <p:ph idx="1"/>
          </p:nvPr>
        </p:nvSpPr>
        <p:spPr>
          <a:xfrm>
            <a:off x="838199" y="1520830"/>
            <a:ext cx="7613797" cy="4387352"/>
          </a:xfrm>
        </p:spPr>
        <p:txBody>
          <a:bodyPr>
            <a:normAutofit fontScale="70000" lnSpcReduction="20000"/>
          </a:bodyPr>
          <a:lstStyle/>
          <a:p>
            <a:r>
              <a:rPr lang="en-US" dirty="0">
                <a:latin typeface="+mn-lt"/>
              </a:rPr>
              <a:t>Two analytical methods:</a:t>
            </a:r>
          </a:p>
          <a:p>
            <a:pPr lvl="1"/>
            <a:r>
              <a:rPr lang="en-US" dirty="0">
                <a:latin typeface="+mn-lt"/>
              </a:rPr>
              <a:t>1) Determining correlation between Bitcoin and prior asset bubbles (Dot-com bubble, US Housing Bubble, Dutch Tulip mania)</a:t>
            </a:r>
          </a:p>
          <a:p>
            <a:pPr lvl="1"/>
            <a:r>
              <a:rPr lang="en-US" dirty="0">
                <a:latin typeface="+mn-lt"/>
              </a:rPr>
              <a:t>2) Employing Machine Learning methods to classify “eras” of Bitcoin and attempt to identify asset bubble “territory”</a:t>
            </a:r>
          </a:p>
          <a:p>
            <a:r>
              <a:rPr lang="en-US" dirty="0">
                <a:latin typeface="+mn-lt"/>
              </a:rPr>
              <a:t>Introduction to the data:</a:t>
            </a:r>
          </a:p>
          <a:p>
            <a:pPr lvl="1"/>
            <a:r>
              <a:rPr lang="en-US" dirty="0">
                <a:latin typeface="+mn-lt"/>
              </a:rPr>
              <a:t>For this analysis, I am using a 12 month period of Bitcoin Prices from Jan 2017 to Jan 2018 which captures the rise of Bitcoin prices that has garnered the most media attention.</a:t>
            </a:r>
          </a:p>
          <a:p>
            <a:pPr lvl="1"/>
            <a:r>
              <a:rPr lang="en-US" dirty="0">
                <a:latin typeface="+mn-lt"/>
              </a:rPr>
              <a:t>The Dot-Com Bubble is represented by the Nasdaq Composite Index spanning a 12-month period leading up to when the index peaked at 5,048.62 on March 10, 2000.</a:t>
            </a:r>
          </a:p>
          <a:p>
            <a:pPr lvl="1"/>
            <a:r>
              <a:rPr lang="en-US" dirty="0">
                <a:latin typeface="+mn-lt"/>
              </a:rPr>
              <a:t>The Dutch Tulip index data contains only 14 data points and is adopted from the work of: Garber, 1990; </a:t>
            </a:r>
            <a:r>
              <a:rPr lang="en-US" dirty="0" err="1">
                <a:latin typeface="+mn-lt"/>
              </a:rPr>
              <a:t>Krelage</a:t>
            </a:r>
            <a:r>
              <a:rPr lang="en-US" dirty="0">
                <a:latin typeface="+mn-lt"/>
              </a:rPr>
              <a:t>, 1942; Thompson, 2007.</a:t>
            </a:r>
          </a:p>
          <a:p>
            <a:pPr lvl="1"/>
            <a:r>
              <a:rPr lang="en-US" dirty="0">
                <a:latin typeface="+mn-lt"/>
              </a:rPr>
              <a:t>The US Housing Bubble is represented by the Case-Shiller US Home Price Index.  The index is measured on a monthly basis and is the product of slower market dynamics and price discovery mechanisms.  Therefore, I am using a 12 year period to mimic the 1 year time scale as the other datasets. </a:t>
            </a:r>
          </a:p>
          <a:p>
            <a:pPr lvl="1"/>
            <a:endParaRPr lang="en-US" dirty="0">
              <a:latin typeface="+mn-lt"/>
            </a:endParaRPr>
          </a:p>
        </p:txBody>
      </p:sp>
      <p:pic>
        <p:nvPicPr>
          <p:cNvPr id="5" name="Picture 4">
            <a:extLst>
              <a:ext uri="{FF2B5EF4-FFF2-40B4-BE49-F238E27FC236}">
                <a16:creationId xmlns:a16="http://schemas.microsoft.com/office/drawing/2014/main" id="{37714527-1F1D-4B76-AD32-BA4C6246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997" y="1520830"/>
            <a:ext cx="2901803" cy="2763209"/>
          </a:xfrm>
          <a:prstGeom prst="rect">
            <a:avLst/>
          </a:prstGeom>
        </p:spPr>
      </p:pic>
    </p:spTree>
    <p:extLst>
      <p:ext uri="{BB962C8B-B14F-4D97-AF65-F5344CB8AC3E}">
        <p14:creationId xmlns:p14="http://schemas.microsoft.com/office/powerpoint/2010/main" val="230555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0626-CE94-47D9-9AAB-F126EF91C1C8}"/>
              </a:ext>
            </a:extLst>
          </p:cNvPr>
          <p:cNvSpPr>
            <a:spLocks noGrp="1"/>
          </p:cNvSpPr>
          <p:nvPr>
            <p:ph type="title"/>
          </p:nvPr>
        </p:nvSpPr>
        <p:spPr>
          <a:xfrm>
            <a:off x="838200" y="365125"/>
            <a:ext cx="10515600" cy="975403"/>
          </a:xfrm>
        </p:spPr>
        <p:txBody>
          <a:bodyPr/>
          <a:lstStyle/>
          <a:p>
            <a:r>
              <a:rPr lang="en-US" dirty="0"/>
              <a:t>Bitcoin Bubble: Method #1</a:t>
            </a:r>
          </a:p>
        </p:txBody>
      </p:sp>
      <p:sp>
        <p:nvSpPr>
          <p:cNvPr id="6" name="TextBox 5">
            <a:extLst>
              <a:ext uri="{FF2B5EF4-FFF2-40B4-BE49-F238E27FC236}">
                <a16:creationId xmlns:a16="http://schemas.microsoft.com/office/drawing/2014/main" id="{8437835B-1131-4E10-9089-F942AD1EFC24}"/>
              </a:ext>
            </a:extLst>
          </p:cNvPr>
          <p:cNvSpPr txBox="1"/>
          <p:nvPr/>
        </p:nvSpPr>
        <p:spPr>
          <a:xfrm>
            <a:off x="838200" y="5021610"/>
            <a:ext cx="9797249" cy="584775"/>
          </a:xfrm>
          <a:prstGeom prst="rect">
            <a:avLst/>
          </a:prstGeom>
          <a:noFill/>
        </p:spPr>
        <p:txBody>
          <a:bodyPr wrap="square" rtlCol="0">
            <a:spAutoFit/>
          </a:bodyPr>
          <a:lstStyle/>
          <a:p>
            <a:r>
              <a:rPr lang="en-US" sz="1600" dirty="0"/>
              <a:t>Top to bottom, left to right: Bitcoin Prices from December 2016 to present, Nasdaq Composite from 1999-2000, Tulip Price Index from 1634 to 2642, Case-Shiller US Home Price Index from 1996-2008.</a:t>
            </a:r>
          </a:p>
        </p:txBody>
      </p:sp>
      <p:sp>
        <p:nvSpPr>
          <p:cNvPr id="7" name="TextBox 6">
            <a:extLst>
              <a:ext uri="{FF2B5EF4-FFF2-40B4-BE49-F238E27FC236}">
                <a16:creationId xmlns:a16="http://schemas.microsoft.com/office/drawing/2014/main" id="{AA9924AF-528E-42C9-AB81-F172029683AD}"/>
              </a:ext>
            </a:extLst>
          </p:cNvPr>
          <p:cNvSpPr txBox="1"/>
          <p:nvPr/>
        </p:nvSpPr>
        <p:spPr>
          <a:xfrm>
            <a:off x="822707" y="6320614"/>
            <a:ext cx="10591061" cy="430887"/>
          </a:xfrm>
          <a:prstGeom prst="rect">
            <a:avLst/>
          </a:prstGeom>
          <a:noFill/>
        </p:spPr>
        <p:txBody>
          <a:bodyPr wrap="square" rtlCol="0">
            <a:spAutoFit/>
          </a:bodyPr>
          <a:lstStyle/>
          <a:p>
            <a:r>
              <a:rPr lang="en-US" sz="1100" dirty="0"/>
              <a:t>Data Sources: Blockchain.info, Yahoo! Finance, The Tulip Price Index (Garber, 1990)(</a:t>
            </a:r>
            <a:r>
              <a:rPr lang="en-US" sz="1100" dirty="0" err="1"/>
              <a:t>Krelage</a:t>
            </a:r>
            <a:r>
              <a:rPr lang="en-US" sz="1100" dirty="0"/>
              <a:t>, 1942)(Thompson, 2007), Federal Reserve Bank of St. Louis.</a:t>
            </a:r>
          </a:p>
          <a:p>
            <a:r>
              <a:rPr lang="en-US" sz="1100" dirty="0"/>
              <a:t>Additional reference from Goldman Sachs January 2018 Investment Outlook (</a:t>
            </a:r>
            <a:r>
              <a:rPr lang="en-US" sz="1100" dirty="0">
                <a:hlinkClick r:id="rId2"/>
              </a:rPr>
              <a:t>link</a:t>
            </a:r>
            <a:r>
              <a:rPr lang="en-US" sz="1100" dirty="0"/>
              <a:t>).</a:t>
            </a:r>
          </a:p>
        </p:txBody>
      </p:sp>
      <p:pic>
        <p:nvPicPr>
          <p:cNvPr id="4" name="Picture 3">
            <a:extLst>
              <a:ext uri="{FF2B5EF4-FFF2-40B4-BE49-F238E27FC236}">
                <a16:creationId xmlns:a16="http://schemas.microsoft.com/office/drawing/2014/main" id="{71C73F6F-1588-46A1-8A8D-8ACA73E8F936}"/>
              </a:ext>
            </a:extLst>
          </p:cNvPr>
          <p:cNvPicPr>
            <a:picLocks noChangeAspect="1"/>
          </p:cNvPicPr>
          <p:nvPr/>
        </p:nvPicPr>
        <p:blipFill>
          <a:blip r:embed="rId3"/>
          <a:stretch>
            <a:fillRect/>
          </a:stretch>
        </p:blipFill>
        <p:spPr>
          <a:xfrm>
            <a:off x="0" y="1635231"/>
            <a:ext cx="6096000" cy="3256927"/>
          </a:xfrm>
          <a:prstGeom prst="rect">
            <a:avLst/>
          </a:prstGeom>
        </p:spPr>
      </p:pic>
      <p:pic>
        <p:nvPicPr>
          <p:cNvPr id="8" name="Picture 7">
            <a:extLst>
              <a:ext uri="{FF2B5EF4-FFF2-40B4-BE49-F238E27FC236}">
                <a16:creationId xmlns:a16="http://schemas.microsoft.com/office/drawing/2014/main" id="{EAC44F14-9454-4740-BF74-950F2EC45294}"/>
              </a:ext>
            </a:extLst>
          </p:cNvPr>
          <p:cNvPicPr>
            <a:picLocks noChangeAspect="1"/>
          </p:cNvPicPr>
          <p:nvPr/>
        </p:nvPicPr>
        <p:blipFill>
          <a:blip r:embed="rId4"/>
          <a:stretch>
            <a:fillRect/>
          </a:stretch>
        </p:blipFill>
        <p:spPr>
          <a:xfrm>
            <a:off x="6096000" y="1635232"/>
            <a:ext cx="6096000" cy="3256927"/>
          </a:xfrm>
          <a:prstGeom prst="rect">
            <a:avLst/>
          </a:prstGeom>
        </p:spPr>
      </p:pic>
    </p:spTree>
    <p:extLst>
      <p:ext uri="{BB962C8B-B14F-4D97-AF65-F5344CB8AC3E}">
        <p14:creationId xmlns:p14="http://schemas.microsoft.com/office/powerpoint/2010/main" val="297789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4356-630E-48A9-92BD-852A9F971041}"/>
              </a:ext>
            </a:extLst>
          </p:cNvPr>
          <p:cNvSpPr>
            <a:spLocks noGrp="1"/>
          </p:cNvSpPr>
          <p:nvPr>
            <p:ph type="title"/>
          </p:nvPr>
        </p:nvSpPr>
        <p:spPr/>
        <p:txBody>
          <a:bodyPr/>
          <a:lstStyle/>
          <a:p>
            <a:r>
              <a:rPr lang="en-US" dirty="0">
                <a:latin typeface="+mj-lt"/>
              </a:rPr>
              <a:t>Method #1 (Cont’d)</a:t>
            </a:r>
          </a:p>
        </p:txBody>
      </p:sp>
      <p:sp>
        <p:nvSpPr>
          <p:cNvPr id="3" name="Content Placeholder 2">
            <a:extLst>
              <a:ext uri="{FF2B5EF4-FFF2-40B4-BE49-F238E27FC236}">
                <a16:creationId xmlns:a16="http://schemas.microsoft.com/office/drawing/2014/main" id="{86C1C762-086C-4AA2-8645-E4F7F695262D}"/>
              </a:ext>
            </a:extLst>
          </p:cNvPr>
          <p:cNvSpPr>
            <a:spLocks noGrp="1"/>
          </p:cNvSpPr>
          <p:nvPr>
            <p:ph idx="1"/>
          </p:nvPr>
        </p:nvSpPr>
        <p:spPr/>
        <p:txBody>
          <a:bodyPr>
            <a:normAutofit fontScale="70000" lnSpcReduction="20000"/>
          </a:bodyPr>
          <a:lstStyle/>
          <a:p>
            <a:pPr marL="0" indent="0">
              <a:buNone/>
            </a:pPr>
            <a:r>
              <a:rPr lang="en-US" sz="2400" dirty="0">
                <a:latin typeface="+mn-lt"/>
              </a:rPr>
              <a:t>Pearson R correlation for Bitcoin (2017) and the Dot-Com Bubble: 0.85. </a:t>
            </a:r>
          </a:p>
          <a:p>
            <a:pPr marL="0" indent="0">
              <a:buNone/>
            </a:pPr>
            <a:r>
              <a:rPr lang="en-US" sz="2400" dirty="0">
                <a:latin typeface="+mn-lt"/>
              </a:rPr>
              <a:t>R-squared of BTC and Dot-Com Bubble: 0.72.</a:t>
            </a:r>
          </a:p>
          <a:p>
            <a:pPr marL="0" indent="0">
              <a:buNone/>
            </a:pPr>
            <a:endParaRPr lang="en-US" sz="2400" dirty="0">
              <a:latin typeface="+mn-lt"/>
            </a:endParaRPr>
          </a:p>
          <a:p>
            <a:pPr marL="0" indent="0">
              <a:buNone/>
            </a:pPr>
            <a:r>
              <a:rPr lang="en-US" sz="2400" dirty="0">
                <a:latin typeface="+mn-lt"/>
              </a:rPr>
              <a:t>Pearson R correlation for Bitcoin (2017) and US Housing Bubble: 0.75.</a:t>
            </a:r>
          </a:p>
          <a:p>
            <a:pPr marL="0" indent="0">
              <a:buNone/>
            </a:pPr>
            <a:r>
              <a:rPr lang="en-US" sz="2400" dirty="0">
                <a:latin typeface="+mn-lt"/>
              </a:rPr>
              <a:t>R-squared of BTC and US Housing Bubble: 0.57</a:t>
            </a:r>
          </a:p>
          <a:p>
            <a:endParaRPr lang="en-US" u="sng" dirty="0">
              <a:latin typeface="+mn-lt"/>
            </a:endParaRPr>
          </a:p>
          <a:p>
            <a:r>
              <a:rPr lang="en-US" u="sng" dirty="0">
                <a:latin typeface="+mn-lt"/>
              </a:rPr>
              <a:t>Conclusion</a:t>
            </a:r>
            <a:r>
              <a:rPr lang="en-US" dirty="0">
                <a:latin typeface="+mn-lt"/>
              </a:rPr>
              <a:t>: </a:t>
            </a:r>
          </a:p>
          <a:p>
            <a:r>
              <a:rPr lang="en-US" dirty="0">
                <a:latin typeface="+mn-lt"/>
              </a:rPr>
              <a:t>With respect to the US Housing Bubble, there is a firm correlation but unfortunately the assumed fitted regression line only explains ~57% of the variance in the data.  </a:t>
            </a:r>
          </a:p>
          <a:p>
            <a:r>
              <a:rPr lang="en-US" dirty="0">
                <a:latin typeface="+mn-lt"/>
              </a:rPr>
              <a:t>The Pearson R correlation suggests that 2017 Bitcoin is strongly correlated to the Dot-Com Bubble with the assumed fitted regression line explains ~72% of the variance in the data.  As a result, one should consider the recent price action of Bitcoin carefully and would be fair to draw similarities and inferences to the Dot-Com bubble and resulting crash. </a:t>
            </a:r>
          </a:p>
          <a:p>
            <a:pPr lvl="1"/>
            <a:r>
              <a:rPr lang="en-US" dirty="0">
                <a:latin typeface="+mn-lt"/>
              </a:rPr>
              <a:t>In Goldman </a:t>
            </a:r>
            <a:r>
              <a:rPr lang="en-US" dirty="0" err="1">
                <a:latin typeface="+mn-lt"/>
              </a:rPr>
              <a:t>Sach’s</a:t>
            </a:r>
            <a:r>
              <a:rPr lang="en-US" dirty="0">
                <a:latin typeface="+mn-lt"/>
              </a:rPr>
              <a:t> Investment outlook: “We should also add that we do not believe a collapse in bitcoin will have major contagion effects on the global economy or financial markets. </a:t>
            </a:r>
          </a:p>
        </p:txBody>
      </p:sp>
    </p:spTree>
    <p:extLst>
      <p:ext uri="{BB962C8B-B14F-4D97-AF65-F5344CB8AC3E}">
        <p14:creationId xmlns:p14="http://schemas.microsoft.com/office/powerpoint/2010/main" val="183830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CFDD-3AB6-4115-9F48-7E84F7CCCCA0}"/>
              </a:ext>
            </a:extLst>
          </p:cNvPr>
          <p:cNvSpPr>
            <a:spLocks noGrp="1"/>
          </p:cNvSpPr>
          <p:nvPr>
            <p:ph type="title"/>
          </p:nvPr>
        </p:nvSpPr>
        <p:spPr>
          <a:xfrm>
            <a:off x="838200" y="365125"/>
            <a:ext cx="10515600" cy="1046425"/>
          </a:xfrm>
        </p:spPr>
        <p:txBody>
          <a:bodyPr>
            <a:normAutofit/>
          </a:bodyPr>
          <a:lstStyle/>
          <a:p>
            <a:r>
              <a:rPr lang="en-US" sz="4000" dirty="0"/>
              <a:t>Method #2: Finding Stages of Bitcoin</a:t>
            </a:r>
          </a:p>
        </p:txBody>
      </p:sp>
      <p:sp>
        <p:nvSpPr>
          <p:cNvPr id="3" name="Content Placeholder 2">
            <a:extLst>
              <a:ext uri="{FF2B5EF4-FFF2-40B4-BE49-F238E27FC236}">
                <a16:creationId xmlns:a16="http://schemas.microsoft.com/office/drawing/2014/main" id="{311CE3B5-BA7C-41AC-82E2-15368E2FF15F}"/>
              </a:ext>
            </a:extLst>
          </p:cNvPr>
          <p:cNvSpPr>
            <a:spLocks noGrp="1"/>
          </p:cNvSpPr>
          <p:nvPr>
            <p:ph idx="1"/>
          </p:nvPr>
        </p:nvSpPr>
        <p:spPr>
          <a:xfrm>
            <a:off x="838200" y="1633491"/>
            <a:ext cx="10515600" cy="4543472"/>
          </a:xfrm>
        </p:spPr>
        <p:txBody>
          <a:bodyPr>
            <a:normAutofit fontScale="92500"/>
          </a:bodyPr>
          <a:lstStyle/>
          <a:p>
            <a:r>
              <a:rPr lang="en-US" dirty="0">
                <a:latin typeface="+mn-lt"/>
              </a:rPr>
              <a:t>Objective: Determine if there are distinctive “eras” in the Bitcoin’s lifespan and if one of those “eras” can be distinctively isolated as a “bubble” era/phase.  </a:t>
            </a:r>
          </a:p>
          <a:p>
            <a:r>
              <a:rPr lang="en-US" dirty="0">
                <a:latin typeface="+mn-lt"/>
              </a:rPr>
              <a:t>Method:  Framing as a classification problem and attempting to classify “eras” in Bitcoin market dynamics (irrespective of time).  I suspect price and transaction volume to be significant factors.</a:t>
            </a:r>
          </a:p>
          <a:p>
            <a:pPr lvl="1"/>
            <a:r>
              <a:rPr lang="en-US" dirty="0">
                <a:latin typeface="+mn-lt"/>
              </a:rPr>
              <a:t>Within the subset of classification models, I chose to use an unsupervised method of classification called K-Means </a:t>
            </a:r>
          </a:p>
          <a:p>
            <a:pPr lvl="1"/>
            <a:r>
              <a:rPr lang="en-US" dirty="0">
                <a:latin typeface="+mn-lt"/>
              </a:rPr>
              <a:t>K-Means aims to label data into discrete clusters based on given characteristics</a:t>
            </a:r>
          </a:p>
          <a:p>
            <a:pPr lvl="1"/>
            <a:r>
              <a:rPr lang="en-US" dirty="0">
                <a:latin typeface="+mn-lt"/>
              </a:rPr>
              <a:t>Also leveraging a Scaling function and Principal Component Analysis to exclude the effect of scale in the dataset</a:t>
            </a:r>
          </a:p>
        </p:txBody>
      </p:sp>
    </p:spTree>
    <p:extLst>
      <p:ext uri="{BB962C8B-B14F-4D97-AF65-F5344CB8AC3E}">
        <p14:creationId xmlns:p14="http://schemas.microsoft.com/office/powerpoint/2010/main" val="270339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4C21-A519-404A-AC7E-4A0F4514C5FC}"/>
              </a:ext>
            </a:extLst>
          </p:cNvPr>
          <p:cNvSpPr>
            <a:spLocks noGrp="1"/>
          </p:cNvSpPr>
          <p:nvPr>
            <p:ph type="title"/>
          </p:nvPr>
        </p:nvSpPr>
        <p:spPr/>
        <p:txBody>
          <a:bodyPr/>
          <a:lstStyle/>
          <a:p>
            <a:r>
              <a:rPr lang="en-US" dirty="0"/>
              <a:t>Method #2: Data Preparation</a:t>
            </a:r>
          </a:p>
        </p:txBody>
      </p:sp>
      <p:sp>
        <p:nvSpPr>
          <p:cNvPr id="3" name="Content Placeholder 2">
            <a:extLst>
              <a:ext uri="{FF2B5EF4-FFF2-40B4-BE49-F238E27FC236}">
                <a16:creationId xmlns:a16="http://schemas.microsoft.com/office/drawing/2014/main" id="{9C87F2E9-1FE0-41BB-8DA0-6C905309AB92}"/>
              </a:ext>
            </a:extLst>
          </p:cNvPr>
          <p:cNvSpPr>
            <a:spLocks noGrp="1"/>
          </p:cNvSpPr>
          <p:nvPr>
            <p:ph idx="1"/>
          </p:nvPr>
        </p:nvSpPr>
        <p:spPr/>
        <p:txBody>
          <a:bodyPr>
            <a:normAutofit/>
          </a:bodyPr>
          <a:lstStyle/>
          <a:p>
            <a:r>
              <a:rPr lang="en-US" sz="2400" dirty="0">
                <a:latin typeface="+mn-lt"/>
              </a:rPr>
              <a:t>Input Data: Daily Bitcoin Metrics data including: Average Block Size, Cost Per Transaction, Number of Transactions, Volume and Average Bitcoin Qty per Transaction (total of 10 features/predictors)</a:t>
            </a:r>
          </a:p>
          <a:p>
            <a:endParaRPr lang="en-US" sz="2400" dirty="0">
              <a:latin typeface="+mn-lt"/>
            </a:endParaRPr>
          </a:p>
          <a:p>
            <a:r>
              <a:rPr lang="en-US" sz="2400" dirty="0">
                <a:latin typeface="+mn-lt"/>
              </a:rPr>
              <a:t>Data Process: Obtain and format, scale, split data into test/training set, train and test Clustering model (K-Means)</a:t>
            </a:r>
          </a:p>
          <a:p>
            <a:endParaRPr lang="en-US" sz="2400" dirty="0">
              <a:latin typeface="+mn-lt"/>
            </a:endParaRPr>
          </a:p>
          <a:p>
            <a:r>
              <a:rPr lang="en-US" sz="2400" dirty="0">
                <a:latin typeface="+mn-lt"/>
              </a:rPr>
              <a:t>Data Preparation: Due to differing scale and unit measurements, used Scaling function to transform data set. Separated dataset into training and testing sub-sets.</a:t>
            </a:r>
          </a:p>
          <a:p>
            <a:endParaRPr lang="en-US" sz="2400" dirty="0">
              <a:latin typeface="+mn-lt"/>
            </a:endParaRPr>
          </a:p>
        </p:txBody>
      </p:sp>
      <p:sp>
        <p:nvSpPr>
          <p:cNvPr id="4" name="TextBox 3">
            <a:extLst>
              <a:ext uri="{FF2B5EF4-FFF2-40B4-BE49-F238E27FC236}">
                <a16:creationId xmlns:a16="http://schemas.microsoft.com/office/drawing/2014/main" id="{1960C1F0-1748-49D6-BB09-1603C49F87A2}"/>
              </a:ext>
            </a:extLst>
          </p:cNvPr>
          <p:cNvSpPr txBox="1"/>
          <p:nvPr/>
        </p:nvSpPr>
        <p:spPr>
          <a:xfrm>
            <a:off x="1136342" y="5832629"/>
            <a:ext cx="8158578" cy="276999"/>
          </a:xfrm>
          <a:prstGeom prst="rect">
            <a:avLst/>
          </a:prstGeom>
          <a:noFill/>
        </p:spPr>
        <p:txBody>
          <a:bodyPr wrap="square" rtlCol="0">
            <a:spAutoFit/>
          </a:bodyPr>
          <a:lstStyle/>
          <a:p>
            <a:r>
              <a:rPr lang="en-US" sz="1200" dirty="0"/>
              <a:t>Data Sources: </a:t>
            </a:r>
            <a:r>
              <a:rPr lang="en-US" sz="1200" dirty="0" err="1"/>
              <a:t>Quandl</a:t>
            </a:r>
            <a:r>
              <a:rPr lang="en-US" sz="1200" dirty="0"/>
              <a:t> (Blockchain.info)</a:t>
            </a:r>
          </a:p>
        </p:txBody>
      </p:sp>
    </p:spTree>
    <p:extLst>
      <p:ext uri="{BB962C8B-B14F-4D97-AF65-F5344CB8AC3E}">
        <p14:creationId xmlns:p14="http://schemas.microsoft.com/office/powerpoint/2010/main" val="275139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9A6-F749-464D-A699-05B9096DCE9D}"/>
              </a:ext>
            </a:extLst>
          </p:cNvPr>
          <p:cNvSpPr>
            <a:spLocks noGrp="1"/>
          </p:cNvSpPr>
          <p:nvPr>
            <p:ph type="title"/>
          </p:nvPr>
        </p:nvSpPr>
        <p:spPr/>
        <p:txBody>
          <a:bodyPr/>
          <a:lstStyle/>
          <a:p>
            <a:r>
              <a:rPr lang="en-US" dirty="0"/>
              <a:t>Method #2: Reducing Dimensions</a:t>
            </a:r>
          </a:p>
        </p:txBody>
      </p:sp>
      <p:sp>
        <p:nvSpPr>
          <p:cNvPr id="3" name="Content Placeholder 2">
            <a:extLst>
              <a:ext uri="{FF2B5EF4-FFF2-40B4-BE49-F238E27FC236}">
                <a16:creationId xmlns:a16="http://schemas.microsoft.com/office/drawing/2014/main" id="{9BA5D41A-8583-4499-8D59-813F8531F8F2}"/>
              </a:ext>
            </a:extLst>
          </p:cNvPr>
          <p:cNvSpPr>
            <a:spLocks noGrp="1"/>
          </p:cNvSpPr>
          <p:nvPr>
            <p:ph idx="1"/>
          </p:nvPr>
        </p:nvSpPr>
        <p:spPr>
          <a:xfrm>
            <a:off x="838200" y="1453370"/>
            <a:ext cx="10515600" cy="2072175"/>
          </a:xfrm>
        </p:spPr>
        <p:txBody>
          <a:bodyPr>
            <a:normAutofit/>
          </a:bodyPr>
          <a:lstStyle/>
          <a:p>
            <a:r>
              <a:rPr lang="en-US" sz="2200" dirty="0">
                <a:latin typeface="+mn-lt"/>
              </a:rPr>
              <a:t>Motivation: Given 10 possible predictor variables, find the N number of most “insightful” predictors within our dataset.  </a:t>
            </a:r>
            <a:endParaRPr lang="en-US" sz="1800" dirty="0">
              <a:latin typeface="+mn-lt"/>
            </a:endParaRPr>
          </a:p>
          <a:p>
            <a:r>
              <a:rPr lang="en-US" sz="2200" dirty="0">
                <a:latin typeface="+mn-lt"/>
              </a:rPr>
              <a:t>To accomplish, used Principal Component Analysis and tested on all possible number of components.  Choose using “elbow-method” and where majority of variance can be explained (see below figure). </a:t>
            </a:r>
          </a:p>
        </p:txBody>
      </p:sp>
      <p:sp>
        <p:nvSpPr>
          <p:cNvPr id="6" name="TextBox 5">
            <a:extLst>
              <a:ext uri="{FF2B5EF4-FFF2-40B4-BE49-F238E27FC236}">
                <a16:creationId xmlns:a16="http://schemas.microsoft.com/office/drawing/2014/main" id="{9021D11F-FE95-49DD-9C55-BE0588B18B07}"/>
              </a:ext>
            </a:extLst>
          </p:cNvPr>
          <p:cNvSpPr txBox="1"/>
          <p:nvPr/>
        </p:nvSpPr>
        <p:spPr>
          <a:xfrm>
            <a:off x="7927020" y="4257244"/>
            <a:ext cx="3426780" cy="1477328"/>
          </a:xfrm>
          <a:prstGeom prst="rect">
            <a:avLst/>
          </a:prstGeom>
          <a:noFill/>
        </p:spPr>
        <p:txBody>
          <a:bodyPr wrap="square" rtlCol="0">
            <a:spAutoFit/>
          </a:bodyPr>
          <a:lstStyle/>
          <a:p>
            <a:r>
              <a:rPr lang="en-US" dirty="0"/>
              <a:t>2 Principal Components explains the majority of the variance and thus, these two features will be used for our Clustering model.</a:t>
            </a:r>
          </a:p>
        </p:txBody>
      </p:sp>
      <p:pic>
        <p:nvPicPr>
          <p:cNvPr id="7" name="Picture 6">
            <a:extLst>
              <a:ext uri="{FF2B5EF4-FFF2-40B4-BE49-F238E27FC236}">
                <a16:creationId xmlns:a16="http://schemas.microsoft.com/office/drawing/2014/main" id="{89BF3DE4-A8BD-4F22-88F2-38444FF79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1" y="3133817"/>
            <a:ext cx="7255627" cy="3724183"/>
          </a:xfrm>
          <a:prstGeom prst="rect">
            <a:avLst/>
          </a:prstGeom>
        </p:spPr>
      </p:pic>
      <p:sp>
        <p:nvSpPr>
          <p:cNvPr id="8" name="TextBox 7">
            <a:extLst>
              <a:ext uri="{FF2B5EF4-FFF2-40B4-BE49-F238E27FC236}">
                <a16:creationId xmlns:a16="http://schemas.microsoft.com/office/drawing/2014/main" id="{D79E9B20-3391-4AF5-9375-3FFCBB515F60}"/>
              </a:ext>
            </a:extLst>
          </p:cNvPr>
          <p:cNvSpPr txBox="1"/>
          <p:nvPr/>
        </p:nvSpPr>
        <p:spPr>
          <a:xfrm>
            <a:off x="2130641" y="3202379"/>
            <a:ext cx="5078027" cy="646331"/>
          </a:xfrm>
          <a:prstGeom prst="rect">
            <a:avLst/>
          </a:prstGeom>
          <a:noFill/>
        </p:spPr>
        <p:txBody>
          <a:bodyPr wrap="square" rtlCol="0">
            <a:spAutoFit/>
          </a:bodyPr>
          <a:lstStyle/>
          <a:p>
            <a:r>
              <a:rPr lang="en-US" dirty="0"/>
              <a:t>Unexplained Variance for n-PCA Features</a:t>
            </a:r>
          </a:p>
          <a:p>
            <a:endParaRPr lang="en-US" dirty="0"/>
          </a:p>
        </p:txBody>
      </p:sp>
    </p:spTree>
    <p:extLst>
      <p:ext uri="{BB962C8B-B14F-4D97-AF65-F5344CB8AC3E}">
        <p14:creationId xmlns:p14="http://schemas.microsoft.com/office/powerpoint/2010/main" val="113412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D4C6-290F-4FE1-806C-247781AEC00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C8422F4-359B-4CBE-A71C-7AC93CA0C90B}"/>
              </a:ext>
            </a:extLst>
          </p:cNvPr>
          <p:cNvSpPr>
            <a:spLocks noGrp="1"/>
          </p:cNvSpPr>
          <p:nvPr>
            <p:ph idx="1"/>
          </p:nvPr>
        </p:nvSpPr>
        <p:spPr/>
        <p:txBody>
          <a:bodyPr/>
          <a:lstStyle/>
          <a:p>
            <a:pPr>
              <a:lnSpc>
                <a:spcPct val="100000"/>
              </a:lnSpc>
            </a:pPr>
            <a:r>
              <a:rPr lang="en-US" dirty="0">
                <a:latin typeface="+mn-lt"/>
              </a:rPr>
              <a:t>Strong evidence that Bitcoin is a storage-of-value rather than a medium-of-exchange.</a:t>
            </a:r>
          </a:p>
          <a:p>
            <a:pPr>
              <a:lnSpc>
                <a:spcPct val="100000"/>
              </a:lnSpc>
            </a:pPr>
            <a:r>
              <a:rPr lang="en-US" dirty="0">
                <a:latin typeface="+mn-lt"/>
              </a:rPr>
              <a:t>Bitcoin offers portfolio diversification but does not appropriately compensate per unit of risk.</a:t>
            </a:r>
          </a:p>
          <a:p>
            <a:pPr>
              <a:lnSpc>
                <a:spcPct val="100000"/>
              </a:lnSpc>
            </a:pPr>
            <a:r>
              <a:rPr lang="en-US" dirty="0">
                <a:latin typeface="+mn-lt"/>
              </a:rPr>
              <a:t>Strong evidence that Bitcoin is experiencing an economic bubble (and still is despite recent correction).</a:t>
            </a:r>
          </a:p>
          <a:p>
            <a:pPr>
              <a:lnSpc>
                <a:spcPct val="100000"/>
              </a:lnSpc>
            </a:pPr>
            <a:r>
              <a:rPr lang="en-US" dirty="0">
                <a:latin typeface="+mn-lt"/>
              </a:rPr>
              <a:t>It is difficult to estimate future values of Bitcoin using Price/Volume of other coins as a predictor.</a:t>
            </a:r>
          </a:p>
        </p:txBody>
      </p:sp>
    </p:spTree>
    <p:extLst>
      <p:ext uri="{BB962C8B-B14F-4D97-AF65-F5344CB8AC3E}">
        <p14:creationId xmlns:p14="http://schemas.microsoft.com/office/powerpoint/2010/main" val="235260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AF8E-D2F9-4C05-80BC-255F2C5A0B7D}"/>
              </a:ext>
            </a:extLst>
          </p:cNvPr>
          <p:cNvSpPr>
            <a:spLocks noGrp="1"/>
          </p:cNvSpPr>
          <p:nvPr>
            <p:ph type="title"/>
          </p:nvPr>
        </p:nvSpPr>
        <p:spPr/>
        <p:txBody>
          <a:bodyPr/>
          <a:lstStyle/>
          <a:p>
            <a:r>
              <a:rPr lang="en-US" dirty="0"/>
              <a:t>Method #2: Determining # of Clusters/Classes</a:t>
            </a:r>
          </a:p>
        </p:txBody>
      </p:sp>
      <p:sp>
        <p:nvSpPr>
          <p:cNvPr id="3" name="Content Placeholder 2">
            <a:extLst>
              <a:ext uri="{FF2B5EF4-FFF2-40B4-BE49-F238E27FC236}">
                <a16:creationId xmlns:a16="http://schemas.microsoft.com/office/drawing/2014/main" id="{E8359DA8-C27E-463B-B3D9-DCBAF8A6FBD9}"/>
              </a:ext>
            </a:extLst>
          </p:cNvPr>
          <p:cNvSpPr>
            <a:spLocks noGrp="1"/>
          </p:cNvSpPr>
          <p:nvPr>
            <p:ph idx="1"/>
          </p:nvPr>
        </p:nvSpPr>
        <p:spPr>
          <a:xfrm>
            <a:off x="838200" y="1789611"/>
            <a:ext cx="10515600" cy="1850234"/>
          </a:xfrm>
        </p:spPr>
        <p:txBody>
          <a:bodyPr>
            <a:normAutofit fontScale="92500" lnSpcReduction="10000"/>
          </a:bodyPr>
          <a:lstStyle/>
          <a:p>
            <a:r>
              <a:rPr lang="en-US" dirty="0">
                <a:latin typeface="+mn-lt"/>
              </a:rPr>
              <a:t>Finding optimal number of Clusters/classes.  Again, choose using “elbow-method” and where majority of variance can be explained and the decreasing rate that the Sum-of-Squares begins to plateau.</a:t>
            </a:r>
          </a:p>
          <a:p>
            <a:r>
              <a:rPr lang="en-US" dirty="0">
                <a:latin typeface="+mn-lt"/>
              </a:rPr>
              <a:t>In this case, I chose 5 clusters for the model to classify the data into.</a:t>
            </a:r>
          </a:p>
        </p:txBody>
      </p:sp>
      <p:pic>
        <p:nvPicPr>
          <p:cNvPr id="6" name="Picture 5">
            <a:extLst>
              <a:ext uri="{FF2B5EF4-FFF2-40B4-BE49-F238E27FC236}">
                <a16:creationId xmlns:a16="http://schemas.microsoft.com/office/drawing/2014/main" id="{B41B2B0C-BBC3-4D2A-A921-30A73ECB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887" y="3252032"/>
            <a:ext cx="6914226" cy="3460002"/>
          </a:xfrm>
          <a:prstGeom prst="rect">
            <a:avLst/>
          </a:prstGeom>
        </p:spPr>
      </p:pic>
      <p:sp>
        <p:nvSpPr>
          <p:cNvPr id="7" name="TextBox 6">
            <a:extLst>
              <a:ext uri="{FF2B5EF4-FFF2-40B4-BE49-F238E27FC236}">
                <a16:creationId xmlns:a16="http://schemas.microsoft.com/office/drawing/2014/main" id="{422161C2-6120-40D9-B0A7-5D658525F2FA}"/>
              </a:ext>
            </a:extLst>
          </p:cNvPr>
          <p:cNvSpPr txBox="1"/>
          <p:nvPr/>
        </p:nvSpPr>
        <p:spPr>
          <a:xfrm>
            <a:off x="4279037" y="3429000"/>
            <a:ext cx="4163627" cy="369332"/>
          </a:xfrm>
          <a:prstGeom prst="rect">
            <a:avLst/>
          </a:prstGeom>
          <a:noFill/>
        </p:spPr>
        <p:txBody>
          <a:bodyPr wrap="square" rtlCol="0">
            <a:spAutoFit/>
          </a:bodyPr>
          <a:lstStyle/>
          <a:p>
            <a:r>
              <a:rPr lang="en-US" dirty="0"/>
              <a:t>Sum-of-Squared Error for n-Clusters</a:t>
            </a:r>
          </a:p>
        </p:txBody>
      </p:sp>
    </p:spTree>
    <p:extLst>
      <p:ext uri="{BB962C8B-B14F-4D97-AF65-F5344CB8AC3E}">
        <p14:creationId xmlns:p14="http://schemas.microsoft.com/office/powerpoint/2010/main" val="390851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479-D0F7-4CBB-A5C5-8D83A29491E6}"/>
              </a:ext>
            </a:extLst>
          </p:cNvPr>
          <p:cNvSpPr>
            <a:spLocks noGrp="1"/>
          </p:cNvSpPr>
          <p:nvPr>
            <p:ph type="title"/>
          </p:nvPr>
        </p:nvSpPr>
        <p:spPr>
          <a:xfrm>
            <a:off x="838200" y="365125"/>
            <a:ext cx="10515600" cy="922137"/>
          </a:xfrm>
        </p:spPr>
        <p:txBody>
          <a:bodyPr/>
          <a:lstStyle/>
          <a:p>
            <a:r>
              <a:rPr lang="en-US" dirty="0"/>
              <a:t>Method #2: Visualizing the clusters</a:t>
            </a:r>
          </a:p>
        </p:txBody>
      </p:sp>
      <p:sp>
        <p:nvSpPr>
          <p:cNvPr id="6" name="TextBox 5">
            <a:extLst>
              <a:ext uri="{FF2B5EF4-FFF2-40B4-BE49-F238E27FC236}">
                <a16:creationId xmlns:a16="http://schemas.microsoft.com/office/drawing/2014/main" id="{022FBF3B-82AE-4002-81DF-A6D9B3DB39B2}"/>
              </a:ext>
            </a:extLst>
          </p:cNvPr>
          <p:cNvSpPr txBox="1"/>
          <p:nvPr/>
        </p:nvSpPr>
        <p:spPr>
          <a:xfrm>
            <a:off x="8833282" y="1402672"/>
            <a:ext cx="3212976" cy="3970318"/>
          </a:xfrm>
          <a:prstGeom prst="rect">
            <a:avLst/>
          </a:prstGeom>
          <a:noFill/>
        </p:spPr>
        <p:txBody>
          <a:bodyPr wrap="square" rtlCol="0">
            <a:spAutoFit/>
          </a:bodyPr>
          <a:lstStyle/>
          <a:p>
            <a:r>
              <a:rPr lang="en-US" dirty="0"/>
              <a:t>It appears the Principal Components to classifying “eras” of Bitcoin are Price and Volume as the clusters are logically grouped.</a:t>
            </a:r>
          </a:p>
          <a:p>
            <a:endParaRPr lang="en-US" dirty="0"/>
          </a:p>
          <a:p>
            <a:r>
              <a:rPr lang="en-US" dirty="0"/>
              <a:t>For example, the yellow cluster classifies this stage of Bitcoin when price and volume were very low and when Price and Volume are very high, the model labels Bitcoin within the light green cluster.</a:t>
            </a:r>
          </a:p>
        </p:txBody>
      </p:sp>
      <p:pic>
        <p:nvPicPr>
          <p:cNvPr id="8" name="Content Placeholder 7">
            <a:extLst>
              <a:ext uri="{FF2B5EF4-FFF2-40B4-BE49-F238E27FC236}">
                <a16:creationId xmlns:a16="http://schemas.microsoft.com/office/drawing/2014/main" id="{542C798A-6736-430B-8CA0-781AD024B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2" y="1402672"/>
            <a:ext cx="8662609" cy="4624512"/>
          </a:xfrm>
        </p:spPr>
      </p:pic>
    </p:spTree>
    <p:extLst>
      <p:ext uri="{BB962C8B-B14F-4D97-AF65-F5344CB8AC3E}">
        <p14:creationId xmlns:p14="http://schemas.microsoft.com/office/powerpoint/2010/main" val="4231940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1E0094-F83F-4061-9E3C-A4B5824E2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4096"/>
            <a:ext cx="12192000" cy="5548545"/>
          </a:xfrm>
        </p:spPr>
      </p:pic>
      <p:sp>
        <p:nvSpPr>
          <p:cNvPr id="2" name="Title 1">
            <a:extLst>
              <a:ext uri="{FF2B5EF4-FFF2-40B4-BE49-F238E27FC236}">
                <a16:creationId xmlns:a16="http://schemas.microsoft.com/office/drawing/2014/main" id="{7EDE11A7-D578-47D1-8AE6-711F8C1C2289}"/>
              </a:ext>
            </a:extLst>
          </p:cNvPr>
          <p:cNvSpPr>
            <a:spLocks noGrp="1"/>
          </p:cNvSpPr>
          <p:nvPr>
            <p:ph type="title"/>
          </p:nvPr>
        </p:nvSpPr>
        <p:spPr>
          <a:xfrm>
            <a:off x="838200" y="365125"/>
            <a:ext cx="10515600" cy="931015"/>
          </a:xfrm>
        </p:spPr>
        <p:txBody>
          <a:bodyPr>
            <a:normAutofit/>
          </a:bodyPr>
          <a:lstStyle/>
          <a:p>
            <a:r>
              <a:rPr lang="en-US" sz="3800" dirty="0">
                <a:latin typeface="+mj-lt"/>
              </a:rPr>
              <a:t>Method #2: Visualizing the clusters over time</a:t>
            </a:r>
          </a:p>
        </p:txBody>
      </p:sp>
      <p:sp>
        <p:nvSpPr>
          <p:cNvPr id="10" name="TextBox 9">
            <a:extLst>
              <a:ext uri="{FF2B5EF4-FFF2-40B4-BE49-F238E27FC236}">
                <a16:creationId xmlns:a16="http://schemas.microsoft.com/office/drawing/2014/main" id="{D7E0D7D8-96DD-43BF-B40D-8D0E70A444C2}"/>
              </a:ext>
            </a:extLst>
          </p:cNvPr>
          <p:cNvSpPr txBox="1"/>
          <p:nvPr/>
        </p:nvSpPr>
        <p:spPr>
          <a:xfrm>
            <a:off x="1571348" y="4793942"/>
            <a:ext cx="3329126"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0: Incubation-stage Bitcoin: Illiquid market and nascent market dynamics</a:t>
            </a:r>
          </a:p>
        </p:txBody>
      </p:sp>
      <p:sp>
        <p:nvSpPr>
          <p:cNvPr id="11" name="TextBox 10">
            <a:extLst>
              <a:ext uri="{FF2B5EF4-FFF2-40B4-BE49-F238E27FC236}">
                <a16:creationId xmlns:a16="http://schemas.microsoft.com/office/drawing/2014/main" id="{2D089C72-0EE8-4C0B-8F25-F185BE2F472E}"/>
              </a:ext>
            </a:extLst>
          </p:cNvPr>
          <p:cNvSpPr txBox="1"/>
          <p:nvPr/>
        </p:nvSpPr>
        <p:spPr>
          <a:xfrm>
            <a:off x="5712952" y="4678137"/>
            <a:ext cx="2274291"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1: Early Adoption: Some e-</a:t>
            </a:r>
            <a:r>
              <a:rPr lang="en-US" sz="1400" dirty="0" err="1"/>
              <a:t>tailers</a:t>
            </a:r>
            <a:r>
              <a:rPr lang="en-US" sz="1400" dirty="0"/>
              <a:t> begin to accept as payment</a:t>
            </a:r>
          </a:p>
        </p:txBody>
      </p:sp>
      <p:sp>
        <p:nvSpPr>
          <p:cNvPr id="13" name="TextBox 12">
            <a:extLst>
              <a:ext uri="{FF2B5EF4-FFF2-40B4-BE49-F238E27FC236}">
                <a16:creationId xmlns:a16="http://schemas.microsoft.com/office/drawing/2014/main" id="{3D7FDE33-66EB-49AD-A71D-ECD327E98CA4}"/>
              </a:ext>
            </a:extLst>
          </p:cNvPr>
          <p:cNvSpPr txBox="1"/>
          <p:nvPr/>
        </p:nvSpPr>
        <p:spPr>
          <a:xfrm>
            <a:off x="8240085" y="4462694"/>
            <a:ext cx="2462074" cy="95410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2: Academic Research increases, more e-</a:t>
            </a:r>
            <a:r>
              <a:rPr lang="en-US" sz="1400" dirty="0" err="1"/>
              <a:t>tailer</a:t>
            </a:r>
            <a:r>
              <a:rPr lang="en-US" sz="1400" dirty="0"/>
              <a:t> adoption, global currency volatility takes hold</a:t>
            </a:r>
          </a:p>
        </p:txBody>
      </p:sp>
      <p:sp>
        <p:nvSpPr>
          <p:cNvPr id="14" name="TextBox 13">
            <a:extLst>
              <a:ext uri="{FF2B5EF4-FFF2-40B4-BE49-F238E27FC236}">
                <a16:creationId xmlns:a16="http://schemas.microsoft.com/office/drawing/2014/main" id="{B342D34D-A67C-4834-9523-49CD62C52247}"/>
              </a:ext>
            </a:extLst>
          </p:cNvPr>
          <p:cNvSpPr txBox="1"/>
          <p:nvPr/>
        </p:nvSpPr>
        <p:spPr>
          <a:xfrm>
            <a:off x="8243045" y="2931574"/>
            <a:ext cx="2205972" cy="116955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3: Bitcoin gains more legitimacy among lawmakers and financial institutions. Bitcoin Cash hard-fork (Aug 2017)</a:t>
            </a:r>
          </a:p>
        </p:txBody>
      </p:sp>
      <p:cxnSp>
        <p:nvCxnSpPr>
          <p:cNvPr id="16" name="Straight Arrow Connector 15">
            <a:extLst>
              <a:ext uri="{FF2B5EF4-FFF2-40B4-BE49-F238E27FC236}">
                <a16:creationId xmlns:a16="http://schemas.microsoft.com/office/drawing/2014/main" id="{54E38401-736E-4964-B974-B83C60CD2A6F}"/>
              </a:ext>
            </a:extLst>
          </p:cNvPr>
          <p:cNvCxnSpPr>
            <a:cxnSpLocks/>
          </p:cNvCxnSpPr>
          <p:nvPr/>
        </p:nvCxnSpPr>
        <p:spPr>
          <a:xfrm flipV="1">
            <a:off x="10449017" y="3238564"/>
            <a:ext cx="363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F09F22B-9FB3-4614-AB69-691F391CE615}"/>
              </a:ext>
            </a:extLst>
          </p:cNvPr>
          <p:cNvSpPr txBox="1"/>
          <p:nvPr/>
        </p:nvSpPr>
        <p:spPr>
          <a:xfrm>
            <a:off x="8240085" y="1781606"/>
            <a:ext cx="2068497"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4: Bitcoin price action exhibits irrational exuberance</a:t>
            </a:r>
          </a:p>
        </p:txBody>
      </p:sp>
      <p:cxnSp>
        <p:nvCxnSpPr>
          <p:cNvPr id="20" name="Straight Arrow Connector 19">
            <a:extLst>
              <a:ext uri="{FF2B5EF4-FFF2-40B4-BE49-F238E27FC236}">
                <a16:creationId xmlns:a16="http://schemas.microsoft.com/office/drawing/2014/main" id="{C70FE6F4-9D0B-4B16-AF65-0FF49C94B038}"/>
              </a:ext>
            </a:extLst>
          </p:cNvPr>
          <p:cNvCxnSpPr>
            <a:cxnSpLocks/>
          </p:cNvCxnSpPr>
          <p:nvPr/>
        </p:nvCxnSpPr>
        <p:spPr>
          <a:xfrm>
            <a:off x="10308582" y="2208317"/>
            <a:ext cx="126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22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3FC-D48F-45E9-A605-F72A3B832754}"/>
              </a:ext>
            </a:extLst>
          </p:cNvPr>
          <p:cNvSpPr>
            <a:spLocks noGrp="1"/>
          </p:cNvSpPr>
          <p:nvPr>
            <p:ph type="title"/>
          </p:nvPr>
        </p:nvSpPr>
        <p:spPr/>
        <p:txBody>
          <a:bodyPr/>
          <a:lstStyle/>
          <a:p>
            <a:r>
              <a:rPr lang="en-US" dirty="0"/>
              <a:t>Cluster Breakdown from Method #2</a:t>
            </a:r>
          </a:p>
        </p:txBody>
      </p:sp>
      <p:sp>
        <p:nvSpPr>
          <p:cNvPr id="3" name="Content Placeholder 2">
            <a:extLst>
              <a:ext uri="{FF2B5EF4-FFF2-40B4-BE49-F238E27FC236}">
                <a16:creationId xmlns:a16="http://schemas.microsoft.com/office/drawing/2014/main" id="{B477F620-DADE-43FA-9E0F-49F0B0836805}"/>
              </a:ext>
            </a:extLst>
          </p:cNvPr>
          <p:cNvSpPr>
            <a:spLocks noGrp="1"/>
          </p:cNvSpPr>
          <p:nvPr>
            <p:ph idx="1"/>
          </p:nvPr>
        </p:nvSpPr>
        <p:spPr/>
        <p:txBody>
          <a:bodyPr>
            <a:normAutofit fontScale="92500" lnSpcReduction="20000"/>
          </a:bodyPr>
          <a:lstStyle/>
          <a:p>
            <a:r>
              <a:rPr lang="en-US" dirty="0"/>
              <a:t>Cluster 0 (</a:t>
            </a:r>
            <a:r>
              <a:rPr lang="en-US" dirty="0">
                <a:solidFill>
                  <a:srgbClr val="00B0F0"/>
                </a:solidFill>
              </a:rPr>
              <a:t>Cyan</a:t>
            </a:r>
            <a:r>
              <a:rPr lang="en-US" dirty="0"/>
              <a:t>)</a:t>
            </a:r>
            <a:r>
              <a:rPr lang="en-US" dirty="0">
                <a:latin typeface="+mn-lt"/>
              </a:rPr>
              <a:t>– Early Growth Stage. Market dynamics mostly uniform and nascent. </a:t>
            </a:r>
          </a:p>
          <a:p>
            <a:r>
              <a:rPr lang="en-US" dirty="0"/>
              <a:t>Cluster 1 (</a:t>
            </a:r>
            <a:r>
              <a:rPr lang="en-US" dirty="0">
                <a:solidFill>
                  <a:srgbClr val="00B050"/>
                </a:solidFill>
              </a:rPr>
              <a:t>Green</a:t>
            </a:r>
            <a:r>
              <a:rPr lang="en-US" dirty="0"/>
              <a:t>) </a:t>
            </a:r>
            <a:r>
              <a:rPr lang="en-US" dirty="0">
                <a:latin typeface="+mn-lt"/>
              </a:rPr>
              <a:t>– Cryptocurrency exchanges raise funding, some hallmark retailers such as Overstock and Newegg begin accepting Bitcoin.</a:t>
            </a:r>
          </a:p>
          <a:p>
            <a:r>
              <a:rPr lang="en-US" dirty="0">
                <a:latin typeface="+mn-lt"/>
              </a:rPr>
              <a:t>Cluster 2 (</a:t>
            </a:r>
            <a:r>
              <a:rPr lang="en-US" dirty="0">
                <a:solidFill>
                  <a:srgbClr val="7030A0"/>
                </a:solidFill>
                <a:latin typeface="+mn-lt"/>
              </a:rPr>
              <a:t>Purple</a:t>
            </a:r>
            <a:r>
              <a:rPr lang="en-US" dirty="0">
                <a:latin typeface="+mn-lt"/>
              </a:rPr>
              <a:t>) – Academic research increases, Steam begins accepting Bitcoin. Chinese Renminbi depreciates against the USD, correlating with a surge in price from $600 to $780 USD</a:t>
            </a:r>
          </a:p>
          <a:p>
            <a:r>
              <a:rPr lang="en-US" dirty="0"/>
              <a:t>Cluster 3 (</a:t>
            </a:r>
            <a:r>
              <a:rPr lang="en-US" dirty="0">
                <a:solidFill>
                  <a:srgbClr val="FF0000"/>
                </a:solidFill>
              </a:rPr>
              <a:t>Red</a:t>
            </a:r>
            <a:r>
              <a:rPr lang="en-US" dirty="0"/>
              <a:t>) </a:t>
            </a:r>
            <a:r>
              <a:rPr lang="en-US" dirty="0">
                <a:latin typeface="+mn-lt"/>
              </a:rPr>
              <a:t>- Pre-cursor to the December 2017 rally gaining more attention among lawmakers and legacy financial institutions.</a:t>
            </a:r>
          </a:p>
          <a:p>
            <a:pPr lvl="1"/>
            <a:r>
              <a:rPr lang="en-US" dirty="0">
                <a:latin typeface="+mn-lt"/>
              </a:rPr>
              <a:t>Similar to “rumor phase” in equity markets</a:t>
            </a:r>
          </a:p>
          <a:p>
            <a:r>
              <a:rPr lang="en-US" dirty="0"/>
              <a:t>Cluster 4 (</a:t>
            </a:r>
            <a:r>
              <a:rPr lang="en-US" dirty="0">
                <a:solidFill>
                  <a:srgbClr val="FFFF00"/>
                </a:solidFill>
              </a:rPr>
              <a:t>Yellow</a:t>
            </a:r>
            <a:r>
              <a:rPr lang="en-US" dirty="0"/>
              <a:t>)</a:t>
            </a:r>
            <a:r>
              <a:rPr lang="en-US" dirty="0">
                <a:latin typeface="+mn-lt"/>
              </a:rPr>
              <a:t>– “Greater Fool Theory”/Irrational Exuberance Phase</a:t>
            </a:r>
          </a:p>
          <a:p>
            <a:endParaRPr lang="en-US" dirty="0">
              <a:latin typeface="+mn-lt"/>
            </a:endParaRPr>
          </a:p>
        </p:txBody>
      </p:sp>
    </p:spTree>
    <p:extLst>
      <p:ext uri="{BB962C8B-B14F-4D97-AF65-F5344CB8AC3E}">
        <p14:creationId xmlns:p14="http://schemas.microsoft.com/office/powerpoint/2010/main" val="340816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9A62-55BC-4CE3-9CC9-A93D27903B64}"/>
              </a:ext>
            </a:extLst>
          </p:cNvPr>
          <p:cNvSpPr>
            <a:spLocks noGrp="1"/>
          </p:cNvSpPr>
          <p:nvPr>
            <p:ph type="title"/>
          </p:nvPr>
        </p:nvSpPr>
        <p:spPr/>
        <p:txBody>
          <a:bodyPr>
            <a:normAutofit/>
          </a:bodyPr>
          <a:lstStyle/>
          <a:p>
            <a:r>
              <a:rPr lang="en-US" sz="3800" dirty="0">
                <a:latin typeface="+mn-lt"/>
              </a:rPr>
              <a:t>Method #2: Summary</a:t>
            </a:r>
          </a:p>
        </p:txBody>
      </p:sp>
      <p:sp>
        <p:nvSpPr>
          <p:cNvPr id="3" name="Content Placeholder 2">
            <a:extLst>
              <a:ext uri="{FF2B5EF4-FFF2-40B4-BE49-F238E27FC236}">
                <a16:creationId xmlns:a16="http://schemas.microsoft.com/office/drawing/2014/main" id="{97959F30-F691-46B7-9E4E-D64D2DB5F6D8}"/>
              </a:ext>
            </a:extLst>
          </p:cNvPr>
          <p:cNvSpPr>
            <a:spLocks noGrp="1"/>
          </p:cNvSpPr>
          <p:nvPr>
            <p:ph idx="1"/>
          </p:nvPr>
        </p:nvSpPr>
        <p:spPr/>
        <p:txBody>
          <a:bodyPr>
            <a:normAutofit fontScale="92500" lnSpcReduction="10000"/>
          </a:bodyPr>
          <a:lstStyle/>
          <a:p>
            <a:r>
              <a:rPr lang="en-US" dirty="0">
                <a:latin typeface="+mn-lt"/>
              </a:rPr>
              <a:t>The objective of the model is to group the data into distinct clusters differentiated by any number of characteristics.   That is, data points within a given cluster are more alike to other data points in the same cluster than data points in another cluster.</a:t>
            </a:r>
          </a:p>
          <a:p>
            <a:r>
              <a:rPr lang="en-US" dirty="0">
                <a:latin typeface="+mn-lt"/>
              </a:rPr>
              <a:t>I did not use time as a criteria for classification and yet we see that clusters corresponds to discrete “eras” of Bitcoin’s history</a:t>
            </a:r>
          </a:p>
          <a:p>
            <a:r>
              <a:rPr lang="en-US" dirty="0">
                <a:latin typeface="+mn-lt"/>
              </a:rPr>
              <a:t>As a result, our model primarily used Price and Volume as criteria for clustering.  With some overlap, the model is also grouping the data in distinctive “eras” as initially thought.  </a:t>
            </a:r>
          </a:p>
          <a:p>
            <a:pPr lvl="1"/>
            <a:r>
              <a:rPr lang="en-US" dirty="0">
                <a:latin typeface="+mn-lt"/>
              </a:rPr>
              <a:t>I suspect the overlap of a few clusters is due to “profit-taking” where elevated price/volume action is from long-term holders liquidating their stakes.</a:t>
            </a:r>
          </a:p>
        </p:txBody>
      </p:sp>
    </p:spTree>
    <p:extLst>
      <p:ext uri="{BB962C8B-B14F-4D97-AF65-F5344CB8AC3E}">
        <p14:creationId xmlns:p14="http://schemas.microsoft.com/office/powerpoint/2010/main" val="283181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5DE-CC1E-401F-81CC-8034677833FD}"/>
              </a:ext>
            </a:extLst>
          </p:cNvPr>
          <p:cNvSpPr>
            <a:spLocks noGrp="1"/>
          </p:cNvSpPr>
          <p:nvPr>
            <p:ph type="title"/>
          </p:nvPr>
        </p:nvSpPr>
        <p:spPr/>
        <p:txBody>
          <a:bodyPr/>
          <a:lstStyle/>
          <a:p>
            <a:r>
              <a:rPr lang="en-US" dirty="0"/>
              <a:t>Looking ahead… Can we predict Bitcoin Prices?</a:t>
            </a:r>
          </a:p>
        </p:txBody>
      </p:sp>
      <p:sp>
        <p:nvSpPr>
          <p:cNvPr id="3" name="Content Placeholder 2">
            <a:extLst>
              <a:ext uri="{FF2B5EF4-FFF2-40B4-BE49-F238E27FC236}">
                <a16:creationId xmlns:a16="http://schemas.microsoft.com/office/drawing/2014/main" id="{0A54321F-5F61-4A45-ACE5-7BFE408FCF8B}"/>
              </a:ext>
            </a:extLst>
          </p:cNvPr>
          <p:cNvSpPr>
            <a:spLocks noGrp="1"/>
          </p:cNvSpPr>
          <p:nvPr>
            <p:ph idx="1"/>
          </p:nvPr>
        </p:nvSpPr>
        <p:spPr/>
        <p:txBody>
          <a:bodyPr/>
          <a:lstStyle/>
          <a:p>
            <a:r>
              <a:rPr lang="en-US" dirty="0"/>
              <a:t>Motivations:</a:t>
            </a:r>
          </a:p>
          <a:p>
            <a:pPr lvl="1"/>
            <a:r>
              <a:rPr lang="en-US" dirty="0"/>
              <a:t>Can Bitcoin Prices be modeled in a theoretical framework like equities (akin to Capital Asset Pricing Model or Dividend Discount Model)? </a:t>
            </a:r>
          </a:p>
          <a:p>
            <a:pPr lvl="1"/>
            <a:r>
              <a:rPr lang="en-US" dirty="0"/>
              <a:t>Assuming Bitcoin is in the midst of a bubble, can we estimate or predict future Bitcoin prices?</a:t>
            </a:r>
          </a:p>
          <a:p>
            <a:pPr lvl="1"/>
            <a:endParaRPr lang="en-US" dirty="0"/>
          </a:p>
        </p:txBody>
      </p:sp>
    </p:spTree>
    <p:extLst>
      <p:ext uri="{BB962C8B-B14F-4D97-AF65-F5344CB8AC3E}">
        <p14:creationId xmlns:p14="http://schemas.microsoft.com/office/powerpoint/2010/main" val="221347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B37-88A2-4DA8-B77B-80021F830185}"/>
              </a:ext>
            </a:extLst>
          </p:cNvPr>
          <p:cNvSpPr>
            <a:spLocks noGrp="1"/>
          </p:cNvSpPr>
          <p:nvPr>
            <p:ph type="title"/>
          </p:nvPr>
        </p:nvSpPr>
        <p:spPr/>
        <p:txBody>
          <a:bodyPr/>
          <a:lstStyle/>
          <a:p>
            <a:r>
              <a:rPr lang="en-US" dirty="0"/>
              <a:t>Predicting Bitcoin: Overview</a:t>
            </a:r>
          </a:p>
        </p:txBody>
      </p:sp>
      <p:sp>
        <p:nvSpPr>
          <p:cNvPr id="3" name="Content Placeholder 2">
            <a:extLst>
              <a:ext uri="{FF2B5EF4-FFF2-40B4-BE49-F238E27FC236}">
                <a16:creationId xmlns:a16="http://schemas.microsoft.com/office/drawing/2014/main" id="{BD72F40D-1638-48B6-9896-CB2FCDBC0072}"/>
              </a:ext>
            </a:extLst>
          </p:cNvPr>
          <p:cNvSpPr>
            <a:spLocks noGrp="1"/>
          </p:cNvSpPr>
          <p:nvPr>
            <p:ph idx="1"/>
          </p:nvPr>
        </p:nvSpPr>
        <p:spPr>
          <a:xfrm>
            <a:off x="838200" y="1698537"/>
            <a:ext cx="6038088" cy="4387352"/>
          </a:xfrm>
        </p:spPr>
        <p:txBody>
          <a:bodyPr>
            <a:normAutofit lnSpcReduction="10000"/>
          </a:bodyPr>
          <a:lstStyle/>
          <a:p>
            <a:r>
              <a:rPr lang="en-US" sz="2600" u="sng" dirty="0">
                <a:latin typeface="+mn-lt"/>
              </a:rPr>
              <a:t>Input Data: </a:t>
            </a:r>
            <a:r>
              <a:rPr lang="en-US" sz="2600" dirty="0">
                <a:latin typeface="+mn-lt"/>
              </a:rPr>
              <a:t>Daily Average Prices and Daily Volume for Bitcoin and next largest coins, Ethereum, </a:t>
            </a:r>
            <a:r>
              <a:rPr lang="en-US" sz="2600" dirty="0" err="1">
                <a:latin typeface="+mn-lt"/>
              </a:rPr>
              <a:t>Litecoin</a:t>
            </a:r>
            <a:r>
              <a:rPr lang="en-US" sz="2600" dirty="0">
                <a:latin typeface="+mn-lt"/>
              </a:rPr>
              <a:t>, Ripple and Iota. </a:t>
            </a:r>
          </a:p>
          <a:p>
            <a:r>
              <a:rPr lang="en-US" sz="2600" u="sng" dirty="0">
                <a:latin typeface="+mn-lt"/>
              </a:rPr>
              <a:t>Methodology: </a:t>
            </a:r>
            <a:r>
              <a:rPr lang="en-US" sz="2600" dirty="0">
                <a:latin typeface="+mn-lt"/>
              </a:rPr>
              <a:t>Use predictors that have a strong correlation to Bitcoin Prices (see figure) and employ Linear Regression Model</a:t>
            </a:r>
          </a:p>
          <a:p>
            <a:r>
              <a:rPr lang="en-US" sz="2600" u="sng" dirty="0">
                <a:latin typeface="+mn-lt"/>
              </a:rPr>
              <a:t>Data Preparation: </a:t>
            </a:r>
            <a:r>
              <a:rPr lang="en-US" sz="2600" dirty="0">
                <a:latin typeface="+mn-lt"/>
              </a:rPr>
              <a:t>Due to differing scale and unit measurements, used Scaling function to transform data set.</a:t>
            </a:r>
          </a:p>
          <a:p>
            <a:endParaRPr lang="en-US" dirty="0"/>
          </a:p>
        </p:txBody>
      </p:sp>
      <p:pic>
        <p:nvPicPr>
          <p:cNvPr id="5" name="Picture 4">
            <a:extLst>
              <a:ext uri="{FF2B5EF4-FFF2-40B4-BE49-F238E27FC236}">
                <a16:creationId xmlns:a16="http://schemas.microsoft.com/office/drawing/2014/main" id="{55A66029-8C8F-4AAB-90AD-26602C97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568" y="1690688"/>
            <a:ext cx="4916020" cy="4395201"/>
          </a:xfrm>
          <a:prstGeom prst="rect">
            <a:avLst/>
          </a:prstGeom>
        </p:spPr>
      </p:pic>
      <p:sp>
        <p:nvSpPr>
          <p:cNvPr id="6" name="TextBox 5">
            <a:extLst>
              <a:ext uri="{FF2B5EF4-FFF2-40B4-BE49-F238E27FC236}">
                <a16:creationId xmlns:a16="http://schemas.microsoft.com/office/drawing/2014/main" id="{08B3E0D0-DAAD-43E9-AC20-C687FC9B0D50}"/>
              </a:ext>
            </a:extLst>
          </p:cNvPr>
          <p:cNvSpPr txBox="1"/>
          <p:nvPr/>
        </p:nvSpPr>
        <p:spPr>
          <a:xfrm>
            <a:off x="1170432" y="6085889"/>
            <a:ext cx="5568696" cy="276999"/>
          </a:xfrm>
          <a:prstGeom prst="rect">
            <a:avLst/>
          </a:prstGeom>
          <a:noFill/>
        </p:spPr>
        <p:txBody>
          <a:bodyPr wrap="square" rtlCol="0">
            <a:spAutoFit/>
          </a:bodyPr>
          <a:lstStyle/>
          <a:p>
            <a:r>
              <a:rPr lang="en-US" sz="1200" dirty="0"/>
              <a:t>Data Sources: </a:t>
            </a:r>
            <a:r>
              <a:rPr lang="en-US" sz="1200" dirty="0" err="1"/>
              <a:t>Quandl</a:t>
            </a:r>
            <a:r>
              <a:rPr lang="en-US" sz="1200" dirty="0"/>
              <a:t> (Brave New Coin)</a:t>
            </a:r>
          </a:p>
        </p:txBody>
      </p:sp>
    </p:spTree>
    <p:extLst>
      <p:ext uri="{BB962C8B-B14F-4D97-AF65-F5344CB8AC3E}">
        <p14:creationId xmlns:p14="http://schemas.microsoft.com/office/powerpoint/2010/main" val="154748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BF8B-64A0-4888-B45E-7A8F9445B056}"/>
              </a:ext>
            </a:extLst>
          </p:cNvPr>
          <p:cNvSpPr>
            <a:spLocks noGrp="1"/>
          </p:cNvSpPr>
          <p:nvPr>
            <p:ph type="title"/>
          </p:nvPr>
        </p:nvSpPr>
        <p:spPr/>
        <p:txBody>
          <a:bodyPr/>
          <a:lstStyle/>
          <a:p>
            <a:r>
              <a:rPr lang="en-US" dirty="0"/>
              <a:t>Understanding Covariates in Model</a:t>
            </a:r>
          </a:p>
        </p:txBody>
      </p:sp>
      <p:sp>
        <p:nvSpPr>
          <p:cNvPr id="3" name="Content Placeholder 2">
            <a:extLst>
              <a:ext uri="{FF2B5EF4-FFF2-40B4-BE49-F238E27FC236}">
                <a16:creationId xmlns:a16="http://schemas.microsoft.com/office/drawing/2014/main" id="{53C98905-7221-4390-AB13-DC0D7F00AB15}"/>
              </a:ext>
            </a:extLst>
          </p:cNvPr>
          <p:cNvSpPr>
            <a:spLocks noGrp="1"/>
          </p:cNvSpPr>
          <p:nvPr>
            <p:ph idx="1"/>
          </p:nvPr>
        </p:nvSpPr>
        <p:spPr>
          <a:xfrm>
            <a:off x="838200" y="1789611"/>
            <a:ext cx="10515600" cy="864812"/>
          </a:xfrm>
        </p:spPr>
        <p:txBody>
          <a:bodyPr/>
          <a:lstStyle/>
          <a:p>
            <a:r>
              <a:rPr lang="en-US" dirty="0"/>
              <a:t>After scaling the data and fitting the model, the optimized coefficients of the model are as follows:</a:t>
            </a:r>
          </a:p>
          <a:p>
            <a:endParaRPr lang="en-US" dirty="0"/>
          </a:p>
        </p:txBody>
      </p:sp>
      <p:sp>
        <p:nvSpPr>
          <p:cNvPr id="6" name="TextBox 5">
            <a:extLst>
              <a:ext uri="{FF2B5EF4-FFF2-40B4-BE49-F238E27FC236}">
                <a16:creationId xmlns:a16="http://schemas.microsoft.com/office/drawing/2014/main" id="{B6A0F8D0-0704-4BCE-A788-FFB0CEA802C3}"/>
              </a:ext>
            </a:extLst>
          </p:cNvPr>
          <p:cNvSpPr txBox="1"/>
          <p:nvPr/>
        </p:nvSpPr>
        <p:spPr>
          <a:xfrm>
            <a:off x="5983550" y="2876365"/>
            <a:ext cx="4660776" cy="1754326"/>
          </a:xfrm>
          <a:prstGeom prst="rect">
            <a:avLst/>
          </a:prstGeom>
          <a:noFill/>
        </p:spPr>
        <p:txBody>
          <a:bodyPr wrap="square" rtlCol="0">
            <a:spAutoFit/>
          </a:bodyPr>
          <a:lstStyle/>
          <a:p>
            <a:r>
              <a:rPr lang="en-US" dirty="0"/>
              <a:t>We see that our substantially overweight covariates are Prices of Ether and Iota with Volumes of Bitcoin and Ripple. </a:t>
            </a:r>
          </a:p>
          <a:p>
            <a:endParaRPr lang="en-US" dirty="0"/>
          </a:p>
          <a:p>
            <a:r>
              <a:rPr lang="en-US" dirty="0"/>
              <a:t>Conversely, Ripple Prices and Ether volumes are substantially underweight.</a:t>
            </a:r>
          </a:p>
        </p:txBody>
      </p:sp>
      <p:pic>
        <p:nvPicPr>
          <p:cNvPr id="7" name="Picture 6">
            <a:extLst>
              <a:ext uri="{FF2B5EF4-FFF2-40B4-BE49-F238E27FC236}">
                <a16:creationId xmlns:a16="http://schemas.microsoft.com/office/drawing/2014/main" id="{D399AFB6-F56B-45D7-BF94-B29F896ED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40" y="2534713"/>
            <a:ext cx="5093860" cy="4191955"/>
          </a:xfrm>
          <a:prstGeom prst="rect">
            <a:avLst/>
          </a:prstGeom>
        </p:spPr>
      </p:pic>
    </p:spTree>
    <p:extLst>
      <p:ext uri="{BB962C8B-B14F-4D97-AF65-F5344CB8AC3E}">
        <p14:creationId xmlns:p14="http://schemas.microsoft.com/office/powerpoint/2010/main" val="185448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8B01-6A0A-4D42-9918-DC530D3E9956}"/>
              </a:ext>
            </a:extLst>
          </p:cNvPr>
          <p:cNvSpPr>
            <a:spLocks noGrp="1"/>
          </p:cNvSpPr>
          <p:nvPr>
            <p:ph type="title"/>
          </p:nvPr>
        </p:nvSpPr>
        <p:spPr>
          <a:xfrm>
            <a:off x="838200" y="242033"/>
            <a:ext cx="10515600" cy="1325563"/>
          </a:xfrm>
        </p:spPr>
        <p:txBody>
          <a:bodyPr/>
          <a:lstStyle/>
          <a:p>
            <a:r>
              <a:rPr lang="en-US" dirty="0"/>
              <a:t>Linear Regression Model Results</a:t>
            </a:r>
          </a:p>
        </p:txBody>
      </p:sp>
      <p:sp>
        <p:nvSpPr>
          <p:cNvPr id="3" name="Content Placeholder 2">
            <a:extLst>
              <a:ext uri="{FF2B5EF4-FFF2-40B4-BE49-F238E27FC236}">
                <a16:creationId xmlns:a16="http://schemas.microsoft.com/office/drawing/2014/main" id="{6CAC86A6-1572-49EE-AE36-5DD911E863D7}"/>
              </a:ext>
            </a:extLst>
          </p:cNvPr>
          <p:cNvSpPr>
            <a:spLocks noGrp="1"/>
          </p:cNvSpPr>
          <p:nvPr>
            <p:ph idx="1"/>
          </p:nvPr>
        </p:nvSpPr>
        <p:spPr>
          <a:xfrm>
            <a:off x="838200" y="1571579"/>
            <a:ext cx="10515600" cy="935834"/>
          </a:xfrm>
        </p:spPr>
        <p:txBody>
          <a:bodyPr/>
          <a:lstStyle/>
          <a:p>
            <a:r>
              <a:rPr lang="en-US" dirty="0">
                <a:latin typeface="+mn-lt"/>
              </a:rPr>
              <a:t>Same-Day Accuracy score: 89.37%</a:t>
            </a:r>
          </a:p>
          <a:p>
            <a:pPr lvl="1"/>
            <a:r>
              <a:rPr lang="en-US" dirty="0">
                <a:latin typeface="+mn-lt"/>
              </a:rPr>
              <a:t>On new/unseen data, the model predicted prices within +/-$3,500</a:t>
            </a:r>
          </a:p>
          <a:p>
            <a:endParaRPr lang="en-US" dirty="0">
              <a:latin typeface="+mn-lt"/>
            </a:endParaRPr>
          </a:p>
        </p:txBody>
      </p:sp>
      <p:sp>
        <p:nvSpPr>
          <p:cNvPr id="4" name="TextBox 3">
            <a:extLst>
              <a:ext uri="{FF2B5EF4-FFF2-40B4-BE49-F238E27FC236}">
                <a16:creationId xmlns:a16="http://schemas.microsoft.com/office/drawing/2014/main" id="{BC335E86-4DDA-442B-A0E8-E43E29B2FBD9}"/>
              </a:ext>
            </a:extLst>
          </p:cNvPr>
          <p:cNvSpPr txBox="1"/>
          <p:nvPr/>
        </p:nvSpPr>
        <p:spPr>
          <a:xfrm>
            <a:off x="905523" y="2507413"/>
            <a:ext cx="4678532" cy="4247317"/>
          </a:xfrm>
          <a:prstGeom prst="rect">
            <a:avLst/>
          </a:prstGeom>
          <a:noFill/>
        </p:spPr>
        <p:txBody>
          <a:bodyPr wrap="square" rtlCol="0">
            <a:spAutoFit/>
          </a:bodyPr>
          <a:lstStyle/>
          <a:p>
            <a:r>
              <a:rPr lang="en-US" dirty="0"/>
              <a:t>Using lagged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One-Day ahead Accuracy: 70.2%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One-Month ahead Accuracy: 40.2%</a:t>
            </a:r>
          </a:p>
          <a:p>
            <a:pPr lvl="1"/>
            <a:endParaRPr lang="en-US" dirty="0"/>
          </a:p>
          <a:p>
            <a:pPr lvl="1"/>
            <a:r>
              <a:rPr lang="en-US" dirty="0"/>
              <a:t>Note: Using ARIMA model showed no autoregressive correlation with any other periods of time (see figure on right) and thus one-day and one-month were chosen for demonstrative purposes.</a:t>
            </a:r>
          </a:p>
          <a:p>
            <a:endParaRPr lang="en-US" dirty="0"/>
          </a:p>
        </p:txBody>
      </p:sp>
      <p:pic>
        <p:nvPicPr>
          <p:cNvPr id="6" name="Picture 5">
            <a:extLst>
              <a:ext uri="{FF2B5EF4-FFF2-40B4-BE49-F238E27FC236}">
                <a16:creationId xmlns:a16="http://schemas.microsoft.com/office/drawing/2014/main" id="{212ED382-B258-4F4F-9D37-3C8A372B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5" y="2783537"/>
            <a:ext cx="5436839" cy="3544107"/>
          </a:xfrm>
          <a:prstGeom prst="rect">
            <a:avLst/>
          </a:prstGeom>
        </p:spPr>
      </p:pic>
    </p:spTree>
    <p:extLst>
      <p:ext uri="{BB962C8B-B14F-4D97-AF65-F5344CB8AC3E}">
        <p14:creationId xmlns:p14="http://schemas.microsoft.com/office/powerpoint/2010/main" val="228553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6073-2150-4596-8104-4367DE0E9C3C}"/>
              </a:ext>
            </a:extLst>
          </p:cNvPr>
          <p:cNvSpPr>
            <a:spLocks noGrp="1"/>
          </p:cNvSpPr>
          <p:nvPr>
            <p:ph type="title"/>
          </p:nvPr>
        </p:nvSpPr>
        <p:spPr>
          <a:xfrm>
            <a:off x="838200" y="208158"/>
            <a:ext cx="10515600" cy="1325563"/>
          </a:xfrm>
        </p:spPr>
        <p:txBody>
          <a:bodyPr/>
          <a:lstStyle/>
          <a:p>
            <a:r>
              <a:rPr lang="en-US" dirty="0"/>
              <a:t>Attempt at Prediction - Takeaways</a:t>
            </a:r>
          </a:p>
        </p:txBody>
      </p:sp>
      <p:sp>
        <p:nvSpPr>
          <p:cNvPr id="3" name="Content Placeholder 2">
            <a:extLst>
              <a:ext uri="{FF2B5EF4-FFF2-40B4-BE49-F238E27FC236}">
                <a16:creationId xmlns:a16="http://schemas.microsoft.com/office/drawing/2014/main" id="{7FF7D2B4-550E-4BA4-BB15-0E947C5C774E}"/>
              </a:ext>
            </a:extLst>
          </p:cNvPr>
          <p:cNvSpPr>
            <a:spLocks noGrp="1"/>
          </p:cNvSpPr>
          <p:nvPr>
            <p:ph idx="1"/>
          </p:nvPr>
        </p:nvSpPr>
        <p:spPr>
          <a:xfrm>
            <a:off x="838200" y="1270865"/>
            <a:ext cx="10515600" cy="1325563"/>
          </a:xfrm>
        </p:spPr>
        <p:txBody>
          <a:bodyPr/>
          <a:lstStyle/>
          <a:p>
            <a:r>
              <a:rPr lang="en-US" dirty="0"/>
              <a:t>Using highly correlated metrics and auto-regression, Bitcoin prices and volatility proves difficult to accurately estimate and predict.  </a:t>
            </a:r>
          </a:p>
        </p:txBody>
      </p:sp>
      <p:sp>
        <p:nvSpPr>
          <p:cNvPr id="4" name="TextBox 3">
            <a:extLst>
              <a:ext uri="{FF2B5EF4-FFF2-40B4-BE49-F238E27FC236}">
                <a16:creationId xmlns:a16="http://schemas.microsoft.com/office/drawing/2014/main" id="{72437C99-905E-45D6-B7C1-BB532687223E}"/>
              </a:ext>
            </a:extLst>
          </p:cNvPr>
          <p:cNvSpPr txBox="1"/>
          <p:nvPr/>
        </p:nvSpPr>
        <p:spPr>
          <a:xfrm>
            <a:off x="8011981" y="2794101"/>
            <a:ext cx="2689934" cy="3139321"/>
          </a:xfrm>
          <a:prstGeom prst="rect">
            <a:avLst/>
          </a:prstGeom>
          <a:noFill/>
        </p:spPr>
        <p:txBody>
          <a:bodyPr wrap="square" rtlCol="0">
            <a:spAutoFit/>
          </a:bodyPr>
          <a:lstStyle/>
          <a:p>
            <a:r>
              <a:rPr lang="en-US" dirty="0"/>
              <a:t>This can be best illustrated with the forecasting model from Prophet, a recently made public forecasting model from Facebook.</a:t>
            </a:r>
          </a:p>
          <a:p>
            <a:endParaRPr lang="en-US" dirty="0"/>
          </a:p>
          <a:p>
            <a:r>
              <a:rPr lang="en-US" dirty="0"/>
              <a:t>In this plot, we see this model has does not accurately capture the 2017 data points.</a:t>
            </a:r>
          </a:p>
        </p:txBody>
      </p:sp>
      <p:pic>
        <p:nvPicPr>
          <p:cNvPr id="6" name="Picture 5">
            <a:extLst>
              <a:ext uri="{FF2B5EF4-FFF2-40B4-BE49-F238E27FC236}">
                <a16:creationId xmlns:a16="http://schemas.microsoft.com/office/drawing/2014/main" id="{B640CE3F-FDB5-4D5E-B48B-9158F6F12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96428"/>
            <a:ext cx="6760561" cy="3534668"/>
          </a:xfrm>
          <a:prstGeom prst="rect">
            <a:avLst/>
          </a:prstGeom>
        </p:spPr>
      </p:pic>
    </p:spTree>
    <p:extLst>
      <p:ext uri="{BB962C8B-B14F-4D97-AF65-F5344CB8AC3E}">
        <p14:creationId xmlns:p14="http://schemas.microsoft.com/office/powerpoint/2010/main" val="2691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Topic Overview</a:t>
            </a:r>
          </a:p>
        </p:txBody>
      </p:sp>
      <p:sp>
        <p:nvSpPr>
          <p:cNvPr id="3" name="Content Placeholder 2"/>
          <p:cNvSpPr>
            <a:spLocks noGrp="1"/>
          </p:cNvSpPr>
          <p:nvPr>
            <p:ph idx="1"/>
          </p:nvPr>
        </p:nvSpPr>
        <p:spPr/>
        <p:txBody>
          <a:bodyPr>
            <a:normAutofit lnSpcReduction="10000"/>
          </a:bodyPr>
          <a:lstStyle/>
          <a:p>
            <a:r>
              <a:rPr lang="en-US" dirty="0">
                <a:latin typeface="+mn-lt"/>
              </a:rPr>
              <a:t>Brief Introduction to Bitcoin</a:t>
            </a:r>
          </a:p>
          <a:p>
            <a:endParaRPr lang="en-US" dirty="0">
              <a:latin typeface="+mn-lt"/>
            </a:endParaRPr>
          </a:p>
          <a:p>
            <a:r>
              <a:rPr lang="en-US" dirty="0">
                <a:latin typeface="+mn-lt"/>
              </a:rPr>
              <a:t>The Problem: Bitcoin’s Application in Traditional Finance</a:t>
            </a:r>
          </a:p>
          <a:p>
            <a:endParaRPr lang="en-US" dirty="0">
              <a:latin typeface="+mn-lt"/>
            </a:endParaRPr>
          </a:p>
          <a:p>
            <a:r>
              <a:rPr lang="en-US" dirty="0">
                <a:latin typeface="+mn-lt"/>
              </a:rPr>
              <a:t>Analysis and Results</a:t>
            </a:r>
          </a:p>
          <a:p>
            <a:endParaRPr lang="en-US" dirty="0">
              <a:latin typeface="+mn-lt"/>
            </a:endParaRPr>
          </a:p>
          <a:p>
            <a:r>
              <a:rPr lang="en-US" dirty="0">
                <a:latin typeface="+mn-lt"/>
              </a:rPr>
              <a:t>Recommendations</a:t>
            </a:r>
          </a:p>
          <a:p>
            <a:endParaRPr lang="en-US" dirty="0">
              <a:latin typeface="+mn-lt"/>
            </a:endParaRPr>
          </a:p>
          <a:p>
            <a:r>
              <a:rPr lang="en-US" dirty="0">
                <a:latin typeface="+mn-lt"/>
              </a:rPr>
              <a:t>Limitations and Further Research</a:t>
            </a:r>
          </a:p>
          <a:p>
            <a:endParaRPr lang="en-US" dirty="0"/>
          </a:p>
        </p:txBody>
      </p:sp>
    </p:spTree>
    <p:extLst>
      <p:ext uri="{BB962C8B-B14F-4D97-AF65-F5344CB8AC3E}">
        <p14:creationId xmlns:p14="http://schemas.microsoft.com/office/powerpoint/2010/main" val="205997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F8B-3BA8-462A-B599-DA6B39A5A0C0}"/>
              </a:ext>
            </a:extLst>
          </p:cNvPr>
          <p:cNvSpPr>
            <a:spLocks noGrp="1"/>
          </p:cNvSpPr>
          <p:nvPr>
            <p:ph type="title"/>
          </p:nvPr>
        </p:nvSpPr>
        <p:spPr/>
        <p:txBody>
          <a:bodyPr/>
          <a:lstStyle/>
          <a:p>
            <a:r>
              <a:rPr lang="en-US" dirty="0"/>
              <a:t>Conclusions and Outlook</a:t>
            </a:r>
          </a:p>
        </p:txBody>
      </p:sp>
      <p:sp>
        <p:nvSpPr>
          <p:cNvPr id="3" name="Content Placeholder 2">
            <a:extLst>
              <a:ext uri="{FF2B5EF4-FFF2-40B4-BE49-F238E27FC236}">
                <a16:creationId xmlns:a16="http://schemas.microsoft.com/office/drawing/2014/main" id="{D6507DEF-16DE-4DF9-9EE6-BBA9F3EB25AC}"/>
              </a:ext>
            </a:extLst>
          </p:cNvPr>
          <p:cNvSpPr>
            <a:spLocks noGrp="1"/>
          </p:cNvSpPr>
          <p:nvPr>
            <p:ph idx="1"/>
          </p:nvPr>
        </p:nvSpPr>
        <p:spPr/>
        <p:txBody>
          <a:bodyPr>
            <a:normAutofit lnSpcReduction="10000"/>
          </a:bodyPr>
          <a:lstStyle/>
          <a:p>
            <a:r>
              <a:rPr lang="en-US" dirty="0">
                <a:latin typeface="+mn-lt"/>
              </a:rPr>
              <a:t>Bitcoin can be a source of diversification for a risk-tolerant portfolio containing traditional assets but may not be adequately compensating for the added risk.</a:t>
            </a:r>
          </a:p>
          <a:p>
            <a:r>
              <a:rPr lang="en-US" dirty="0">
                <a:latin typeface="+mn-lt"/>
              </a:rPr>
              <a:t>Bitcoin is likely a storage-of-value than a medium of exchange.</a:t>
            </a:r>
          </a:p>
          <a:p>
            <a:pPr lvl="1"/>
            <a:r>
              <a:rPr lang="en-US" dirty="0">
                <a:latin typeface="+mn-lt"/>
              </a:rPr>
              <a:t>Treat Bitcoin as an investment and not as a currency or hedging tool.</a:t>
            </a:r>
          </a:p>
          <a:p>
            <a:r>
              <a:rPr lang="en-US" dirty="0">
                <a:latin typeface="+mn-lt"/>
              </a:rPr>
              <a:t>Strong evidence that Bitcoin is presently in treacherous territory, likely seeing witnessing “Greater Fool” market dynamics.</a:t>
            </a:r>
          </a:p>
          <a:p>
            <a:pPr lvl="1"/>
            <a:endParaRPr lang="en-US" dirty="0">
              <a:latin typeface="+mn-lt"/>
            </a:endParaRPr>
          </a:p>
          <a:p>
            <a:r>
              <a:rPr lang="en-US" dirty="0">
                <a:latin typeface="+mn-lt"/>
              </a:rPr>
              <a:t>Similar to traditional investments, Bitcoin prices and returns cannot be consistently/accurately modeled and predicted. </a:t>
            </a:r>
          </a:p>
        </p:txBody>
      </p:sp>
    </p:spTree>
    <p:extLst>
      <p:ext uri="{BB962C8B-B14F-4D97-AF65-F5344CB8AC3E}">
        <p14:creationId xmlns:p14="http://schemas.microsoft.com/office/powerpoint/2010/main" val="3140557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ABC-CBB3-4C02-8370-51F910A80DD3}"/>
              </a:ext>
            </a:extLst>
          </p:cNvPr>
          <p:cNvSpPr>
            <a:spLocks noGrp="1"/>
          </p:cNvSpPr>
          <p:nvPr>
            <p:ph type="title"/>
          </p:nvPr>
        </p:nvSpPr>
        <p:spPr/>
        <p:txBody>
          <a:bodyPr/>
          <a:lstStyle/>
          <a:p>
            <a:r>
              <a:rPr lang="en-US" dirty="0"/>
              <a:t>Limitations and Further Research</a:t>
            </a:r>
          </a:p>
        </p:txBody>
      </p:sp>
      <p:sp>
        <p:nvSpPr>
          <p:cNvPr id="3" name="Content Placeholder 2">
            <a:extLst>
              <a:ext uri="{FF2B5EF4-FFF2-40B4-BE49-F238E27FC236}">
                <a16:creationId xmlns:a16="http://schemas.microsoft.com/office/drawing/2014/main" id="{0784E50D-2E69-469D-A194-E9FE508BA6C1}"/>
              </a:ext>
            </a:extLst>
          </p:cNvPr>
          <p:cNvSpPr>
            <a:spLocks noGrp="1"/>
          </p:cNvSpPr>
          <p:nvPr>
            <p:ph idx="1"/>
          </p:nvPr>
        </p:nvSpPr>
        <p:spPr/>
        <p:txBody>
          <a:bodyPr/>
          <a:lstStyle/>
          <a:p>
            <a:r>
              <a:rPr lang="en-US" dirty="0"/>
              <a:t>Limitations:</a:t>
            </a:r>
          </a:p>
          <a:p>
            <a:pPr lvl="1"/>
            <a:r>
              <a:rPr lang="en-US" dirty="0"/>
              <a:t>Datetime index limitations with Pandas: unable to manipulate and further analyze the Dutch Tulip data as the years of interest (1636-1642) falls out of range.</a:t>
            </a:r>
          </a:p>
          <a:p>
            <a:endParaRPr lang="en-US" dirty="0"/>
          </a:p>
          <a:p>
            <a:r>
              <a:rPr lang="en-US" dirty="0"/>
              <a:t>Further Research:</a:t>
            </a:r>
          </a:p>
          <a:p>
            <a:pPr lvl="1"/>
            <a:r>
              <a:rPr lang="en-US" dirty="0"/>
              <a:t>More research on what data can be used to improve Bitcoin Price Prediction Model (perhaps exogenous covariates like momentum of stock market, twitter mentions, etc.)</a:t>
            </a:r>
          </a:p>
          <a:p>
            <a:pPr lvl="1"/>
            <a:r>
              <a:rPr lang="en-US" dirty="0"/>
              <a:t>More data on traditional asset classes for more accurate portfolio modelling</a:t>
            </a:r>
          </a:p>
        </p:txBody>
      </p:sp>
    </p:spTree>
    <p:extLst>
      <p:ext uri="{BB962C8B-B14F-4D97-AF65-F5344CB8AC3E}">
        <p14:creationId xmlns:p14="http://schemas.microsoft.com/office/powerpoint/2010/main" val="336202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EF6-1864-438F-A69A-88B84331DC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49F14A6-C0DF-4366-BACE-CA316220D1A7}"/>
              </a:ext>
            </a:extLst>
          </p:cNvPr>
          <p:cNvSpPr>
            <a:spLocks noGrp="1"/>
          </p:cNvSpPr>
          <p:nvPr>
            <p:ph idx="1"/>
          </p:nvPr>
        </p:nvSpPr>
        <p:spPr/>
        <p:txBody>
          <a:bodyPr>
            <a:normAutofit/>
          </a:bodyPr>
          <a:lstStyle/>
          <a:p>
            <a:r>
              <a:rPr lang="en-US" sz="2400" dirty="0">
                <a:latin typeface="+mn-lt"/>
              </a:rPr>
              <a:t>Email: </a:t>
            </a:r>
            <a:r>
              <a:rPr lang="en-US" sz="2400" dirty="0">
                <a:latin typeface="+mn-lt"/>
                <a:hlinkClick r:id="rId2"/>
              </a:rPr>
              <a:t>chu.garrick@gmail.com</a:t>
            </a:r>
            <a:endParaRPr lang="en-US" sz="2400" dirty="0">
              <a:latin typeface="+mn-lt"/>
            </a:endParaRPr>
          </a:p>
          <a:p>
            <a:endParaRPr lang="en-US" sz="2400" dirty="0">
              <a:latin typeface="+mn-lt"/>
            </a:endParaRPr>
          </a:p>
          <a:p>
            <a:r>
              <a:rPr lang="en-US" sz="2400" dirty="0">
                <a:latin typeface="+mn-lt"/>
              </a:rPr>
              <a:t>Code and Python Notebooks: </a:t>
            </a:r>
            <a:r>
              <a:rPr lang="en-US" sz="2400" dirty="0">
                <a:latin typeface="+mn-lt"/>
                <a:hlinkClick r:id="rId3"/>
              </a:rPr>
              <a:t>Link</a:t>
            </a:r>
            <a:r>
              <a:rPr lang="en-US" sz="2400" dirty="0">
                <a:latin typeface="+mn-lt"/>
              </a:rPr>
              <a:t>.</a:t>
            </a:r>
          </a:p>
          <a:p>
            <a:endParaRPr lang="en-US" sz="2400" dirty="0">
              <a:latin typeface="+mn-lt"/>
            </a:endParaRPr>
          </a:p>
          <a:p>
            <a:r>
              <a:rPr lang="en-US" sz="2400" dirty="0">
                <a:latin typeface="+mn-lt"/>
              </a:rPr>
              <a:t>Detailed Report: </a:t>
            </a:r>
            <a:r>
              <a:rPr lang="en-US" sz="2400" dirty="0">
                <a:latin typeface="+mn-lt"/>
                <a:hlinkClick r:id="rId4"/>
              </a:rPr>
              <a:t>Link</a:t>
            </a:r>
            <a:r>
              <a:rPr lang="en-US" sz="2400" dirty="0">
                <a:latin typeface="+mn-lt"/>
              </a:rPr>
              <a:t>. </a:t>
            </a:r>
          </a:p>
        </p:txBody>
      </p:sp>
    </p:spTree>
    <p:extLst>
      <p:ext uri="{BB962C8B-B14F-4D97-AF65-F5344CB8AC3E}">
        <p14:creationId xmlns:p14="http://schemas.microsoft.com/office/powerpoint/2010/main" val="317094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E9746-F118-4CE2-83CD-671821266D66}"/>
              </a:ext>
            </a:extLst>
          </p:cNvPr>
          <p:cNvSpPr>
            <a:spLocks noGrp="1"/>
          </p:cNvSpPr>
          <p:nvPr>
            <p:ph idx="1"/>
          </p:nvPr>
        </p:nvSpPr>
        <p:spPr>
          <a:xfrm>
            <a:off x="909221" y="2153215"/>
            <a:ext cx="4692588" cy="2551570"/>
          </a:xfrm>
        </p:spPr>
        <p:txBody>
          <a:bodyPr>
            <a:normAutofit/>
          </a:bodyPr>
          <a:lstStyle/>
          <a:p>
            <a:pPr marL="0" indent="0" algn="just">
              <a:buNone/>
            </a:pPr>
            <a:r>
              <a:rPr lang="en-US" dirty="0">
                <a:latin typeface="+mn-lt"/>
              </a:rPr>
              <a:t>“our descendants doubtless will laugh at the human insanity of our Age, that in our times, the tulip flowers have been so revered” </a:t>
            </a:r>
          </a:p>
          <a:p>
            <a:pPr marL="0" indent="0" algn="just">
              <a:buNone/>
            </a:pPr>
            <a:r>
              <a:rPr lang="en-US" sz="1500" i="1" dirty="0">
                <a:latin typeface="+mn-lt"/>
              </a:rPr>
              <a:t>- </a:t>
            </a:r>
            <a:r>
              <a:rPr lang="en-US" sz="1500" i="1" dirty="0" err="1">
                <a:latin typeface="+mn-lt"/>
              </a:rPr>
              <a:t>Theodorus</a:t>
            </a:r>
            <a:r>
              <a:rPr lang="en-US" sz="1500" i="1" dirty="0">
                <a:latin typeface="+mn-lt"/>
              </a:rPr>
              <a:t> </a:t>
            </a:r>
            <a:r>
              <a:rPr lang="en-US" sz="1500" i="1" dirty="0" err="1">
                <a:latin typeface="+mn-lt"/>
              </a:rPr>
              <a:t>Schrevelius</a:t>
            </a:r>
            <a:r>
              <a:rPr lang="en-US" sz="1500" i="1" dirty="0">
                <a:latin typeface="+mn-lt"/>
              </a:rPr>
              <a:t>, Dutch historian 11 years  after the collapse of tulip prices.</a:t>
            </a:r>
          </a:p>
        </p:txBody>
      </p:sp>
      <p:pic>
        <p:nvPicPr>
          <p:cNvPr id="5" name="Picture 4">
            <a:extLst>
              <a:ext uri="{FF2B5EF4-FFF2-40B4-BE49-F238E27FC236}">
                <a16:creationId xmlns:a16="http://schemas.microsoft.com/office/drawing/2014/main" id="{211D9B2F-022E-44AB-A153-5AE79E99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27719"/>
            <a:ext cx="4151376" cy="3657600"/>
          </a:xfrm>
          <a:prstGeom prst="rect">
            <a:avLst/>
          </a:prstGeom>
        </p:spPr>
      </p:pic>
      <p:sp>
        <p:nvSpPr>
          <p:cNvPr id="6" name="TextBox 5">
            <a:extLst>
              <a:ext uri="{FF2B5EF4-FFF2-40B4-BE49-F238E27FC236}">
                <a16:creationId xmlns:a16="http://schemas.microsoft.com/office/drawing/2014/main" id="{B58A890F-8A27-41DB-A743-06D636F9351F}"/>
              </a:ext>
            </a:extLst>
          </p:cNvPr>
          <p:cNvSpPr txBox="1"/>
          <p:nvPr/>
        </p:nvSpPr>
        <p:spPr>
          <a:xfrm>
            <a:off x="6096000" y="5027004"/>
            <a:ext cx="4287914" cy="954107"/>
          </a:xfrm>
          <a:prstGeom prst="rect">
            <a:avLst/>
          </a:prstGeom>
          <a:noFill/>
        </p:spPr>
        <p:txBody>
          <a:bodyPr wrap="square" rtlCol="0">
            <a:spAutoFit/>
          </a:bodyPr>
          <a:lstStyle/>
          <a:p>
            <a:r>
              <a:rPr lang="en-US" sz="1400" dirty="0"/>
              <a:t>Semper Augustus variety of Tulip.  It is said that prior to the collapse, the price for a single bulb was equivalent to a “grand house” along the Amsterdam canal. </a:t>
            </a:r>
          </a:p>
        </p:txBody>
      </p:sp>
    </p:spTree>
    <p:extLst>
      <p:ext uri="{BB962C8B-B14F-4D97-AF65-F5344CB8AC3E}">
        <p14:creationId xmlns:p14="http://schemas.microsoft.com/office/powerpoint/2010/main" val="424048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30F-867F-4B25-A7C4-AAA096694763}"/>
              </a:ext>
            </a:extLst>
          </p:cNvPr>
          <p:cNvSpPr>
            <a:spLocks noGrp="1"/>
          </p:cNvSpPr>
          <p:nvPr>
            <p:ph type="title"/>
          </p:nvPr>
        </p:nvSpPr>
        <p:spPr/>
        <p:txBody>
          <a:bodyPr/>
          <a:lstStyle/>
          <a:p>
            <a:r>
              <a:rPr lang="en-US" dirty="0"/>
              <a:t>Introduction to Bitcoin</a:t>
            </a:r>
          </a:p>
        </p:txBody>
      </p:sp>
      <p:sp>
        <p:nvSpPr>
          <p:cNvPr id="3" name="Content Placeholder 2">
            <a:extLst>
              <a:ext uri="{FF2B5EF4-FFF2-40B4-BE49-F238E27FC236}">
                <a16:creationId xmlns:a16="http://schemas.microsoft.com/office/drawing/2014/main" id="{B60D0702-FCE8-45ED-A07F-D17E89D25DCC}"/>
              </a:ext>
            </a:extLst>
          </p:cNvPr>
          <p:cNvSpPr>
            <a:spLocks noGrp="1"/>
          </p:cNvSpPr>
          <p:nvPr>
            <p:ph idx="1"/>
          </p:nvPr>
        </p:nvSpPr>
        <p:spPr/>
        <p:txBody>
          <a:bodyPr/>
          <a:lstStyle/>
          <a:p>
            <a:pPr>
              <a:lnSpc>
                <a:spcPct val="100000"/>
              </a:lnSpc>
            </a:pPr>
            <a:r>
              <a:rPr lang="en-US" dirty="0">
                <a:latin typeface="+mn-lt"/>
              </a:rPr>
              <a:t>Product of a 2009 whitepaper entitled “</a:t>
            </a:r>
            <a:r>
              <a:rPr lang="en-US" i="1" dirty="0">
                <a:latin typeface="+mn-lt"/>
              </a:rPr>
              <a:t>Bitcoin: A Peer-to-Peer Electronic Cash System” </a:t>
            </a:r>
            <a:r>
              <a:rPr lang="en-US" dirty="0">
                <a:latin typeface="+mn-lt"/>
              </a:rPr>
              <a:t>penned by nom-de-plume “Satoshi Nakamoto”</a:t>
            </a:r>
          </a:p>
          <a:p>
            <a:pPr>
              <a:lnSpc>
                <a:spcPct val="100000"/>
              </a:lnSpc>
            </a:pPr>
            <a:r>
              <a:rPr lang="en-US" dirty="0">
                <a:latin typeface="+mn-lt"/>
              </a:rPr>
              <a:t>Bitcoin is a peer-to-peer network which transactions can take place, circumventing traditional banking systems (and potential transaction/processing fees)</a:t>
            </a:r>
          </a:p>
          <a:p>
            <a:pPr>
              <a:lnSpc>
                <a:spcPct val="100000"/>
              </a:lnSpc>
            </a:pPr>
            <a:r>
              <a:rPr lang="en-US" dirty="0">
                <a:latin typeface="+mn-lt"/>
              </a:rPr>
              <a:t>Network is underpinned by new technology, Blockchain (decentralized ledger/record-keeping system)</a:t>
            </a:r>
          </a:p>
          <a:p>
            <a:pPr>
              <a:lnSpc>
                <a:spcPct val="100000"/>
              </a:lnSpc>
            </a:pPr>
            <a:endParaRPr lang="en-US" dirty="0">
              <a:latin typeface="+mn-lt"/>
            </a:endParaRPr>
          </a:p>
          <a:p>
            <a:endParaRPr lang="en-US" dirty="0">
              <a:latin typeface="+mn-lt"/>
            </a:endParaRPr>
          </a:p>
        </p:txBody>
      </p:sp>
    </p:spTree>
    <p:extLst>
      <p:ext uri="{BB962C8B-B14F-4D97-AF65-F5344CB8AC3E}">
        <p14:creationId xmlns:p14="http://schemas.microsoft.com/office/powerpoint/2010/main" val="221120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B03-1452-4E50-B8E3-1681FFBBBAF5}"/>
              </a:ext>
            </a:extLst>
          </p:cNvPr>
          <p:cNvSpPr>
            <a:spLocks noGrp="1"/>
          </p:cNvSpPr>
          <p:nvPr>
            <p:ph type="title"/>
          </p:nvPr>
        </p:nvSpPr>
        <p:spPr/>
        <p:txBody>
          <a:bodyPr/>
          <a:lstStyle/>
          <a:p>
            <a:r>
              <a:rPr lang="en-US" dirty="0"/>
              <a:t>Present Day Bitcoin</a:t>
            </a:r>
          </a:p>
        </p:txBody>
      </p:sp>
      <p:sp>
        <p:nvSpPr>
          <p:cNvPr id="3" name="Content Placeholder 2">
            <a:extLst>
              <a:ext uri="{FF2B5EF4-FFF2-40B4-BE49-F238E27FC236}">
                <a16:creationId xmlns:a16="http://schemas.microsoft.com/office/drawing/2014/main" id="{B0BA119B-B4BB-43BC-8451-894AA1DD9BD0}"/>
              </a:ext>
            </a:extLst>
          </p:cNvPr>
          <p:cNvSpPr>
            <a:spLocks noGrp="1"/>
          </p:cNvSpPr>
          <p:nvPr>
            <p:ph idx="1"/>
          </p:nvPr>
        </p:nvSpPr>
        <p:spPr>
          <a:xfrm>
            <a:off x="838200" y="1576546"/>
            <a:ext cx="10933590" cy="1672681"/>
          </a:xfrm>
        </p:spPr>
        <p:txBody>
          <a:bodyPr>
            <a:normAutofit/>
          </a:bodyPr>
          <a:lstStyle/>
          <a:p>
            <a:r>
              <a:rPr lang="en-US" sz="2400" dirty="0">
                <a:latin typeface="+mn-lt"/>
              </a:rPr>
              <a:t>Bitcoin’s Market Cap - $200 Billion USD</a:t>
            </a:r>
          </a:p>
          <a:p>
            <a:r>
              <a:rPr lang="en-US" sz="2400" dirty="0">
                <a:latin typeface="+mn-lt"/>
              </a:rPr>
              <a:t>CBOE Launches Bitcoin Futures (Dec. 11, 2017)</a:t>
            </a:r>
          </a:p>
          <a:p>
            <a:r>
              <a:rPr lang="en-US" sz="2400" dirty="0">
                <a:latin typeface="+mn-lt"/>
              </a:rPr>
              <a:t>Google searches for “Bitcoin” peak in December 2017</a:t>
            </a: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7" name="Picture 6">
            <a:extLst>
              <a:ext uri="{FF2B5EF4-FFF2-40B4-BE49-F238E27FC236}">
                <a16:creationId xmlns:a16="http://schemas.microsoft.com/office/drawing/2014/main" id="{A7C79356-47FF-4971-AD29-BBD60AA2C9D4}"/>
              </a:ext>
            </a:extLst>
          </p:cNvPr>
          <p:cNvPicPr>
            <a:picLocks noChangeAspect="1"/>
          </p:cNvPicPr>
          <p:nvPr/>
        </p:nvPicPr>
        <p:blipFill>
          <a:blip r:embed="rId2"/>
          <a:stretch>
            <a:fillRect/>
          </a:stretch>
        </p:blipFill>
        <p:spPr>
          <a:xfrm>
            <a:off x="1675290" y="3105961"/>
            <a:ext cx="9259410" cy="3051839"/>
          </a:xfrm>
          <a:prstGeom prst="rect">
            <a:avLst/>
          </a:prstGeom>
        </p:spPr>
      </p:pic>
    </p:spTree>
    <p:extLst>
      <p:ext uri="{BB962C8B-B14F-4D97-AF65-F5344CB8AC3E}">
        <p14:creationId xmlns:p14="http://schemas.microsoft.com/office/powerpoint/2010/main" val="200378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F6F0-BE76-43F3-8147-5A56D886412D}"/>
              </a:ext>
            </a:extLst>
          </p:cNvPr>
          <p:cNvSpPr>
            <a:spLocks noGrp="1"/>
          </p:cNvSpPr>
          <p:nvPr>
            <p:ph type="title"/>
          </p:nvPr>
        </p:nvSpPr>
        <p:spPr/>
        <p:txBody>
          <a:bodyPr/>
          <a:lstStyle/>
          <a:p>
            <a:r>
              <a:rPr lang="en-US" dirty="0"/>
              <a:t>Bitcoin by the numbers</a:t>
            </a:r>
          </a:p>
        </p:txBody>
      </p:sp>
      <p:pic>
        <p:nvPicPr>
          <p:cNvPr id="4" name="Picture 3">
            <a:extLst>
              <a:ext uri="{FF2B5EF4-FFF2-40B4-BE49-F238E27FC236}">
                <a16:creationId xmlns:a16="http://schemas.microsoft.com/office/drawing/2014/main" id="{4CC5741B-24B7-410C-BB8F-7976996B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6" y="1472424"/>
            <a:ext cx="10436924" cy="5075786"/>
          </a:xfrm>
          <a:prstGeom prst="rect">
            <a:avLst/>
          </a:prstGeom>
        </p:spPr>
      </p:pic>
      <p:sp>
        <p:nvSpPr>
          <p:cNvPr id="5" name="TextBox 4">
            <a:extLst>
              <a:ext uri="{FF2B5EF4-FFF2-40B4-BE49-F238E27FC236}">
                <a16:creationId xmlns:a16="http://schemas.microsoft.com/office/drawing/2014/main" id="{22FE32AA-9FBE-4D48-B006-4A9717B90FDF}"/>
              </a:ext>
            </a:extLst>
          </p:cNvPr>
          <p:cNvSpPr txBox="1"/>
          <p:nvPr/>
        </p:nvSpPr>
        <p:spPr>
          <a:xfrm>
            <a:off x="2618913" y="4800801"/>
            <a:ext cx="2450237" cy="584775"/>
          </a:xfrm>
          <a:prstGeom prst="rect">
            <a:avLst/>
          </a:prstGeom>
          <a:noFill/>
        </p:spPr>
        <p:txBody>
          <a:bodyPr wrap="square" rtlCol="0">
            <a:spAutoFit/>
          </a:bodyPr>
          <a:lstStyle/>
          <a:p>
            <a:r>
              <a:rPr lang="en-US" sz="1600" dirty="0"/>
              <a:t>Feb 11 – April 2011: BTC reaches parity with USD</a:t>
            </a:r>
          </a:p>
        </p:txBody>
      </p:sp>
      <p:sp>
        <p:nvSpPr>
          <p:cNvPr id="6" name="TextBox 5">
            <a:extLst>
              <a:ext uri="{FF2B5EF4-FFF2-40B4-BE49-F238E27FC236}">
                <a16:creationId xmlns:a16="http://schemas.microsoft.com/office/drawing/2014/main" id="{E8375F3B-14F7-40BC-B021-B399E003C550}"/>
              </a:ext>
            </a:extLst>
          </p:cNvPr>
          <p:cNvSpPr txBox="1"/>
          <p:nvPr/>
        </p:nvSpPr>
        <p:spPr>
          <a:xfrm>
            <a:off x="5804389" y="3905285"/>
            <a:ext cx="2345312" cy="584775"/>
          </a:xfrm>
          <a:prstGeom prst="rect">
            <a:avLst/>
          </a:prstGeom>
          <a:noFill/>
        </p:spPr>
        <p:txBody>
          <a:bodyPr wrap="square" rtlCol="0">
            <a:spAutoFit/>
          </a:bodyPr>
          <a:lstStyle/>
          <a:p>
            <a:r>
              <a:rPr lang="en-US" sz="1600" dirty="0"/>
              <a:t>c. Jan 2014: BTC first spike to $1,000 USD</a:t>
            </a:r>
          </a:p>
        </p:txBody>
      </p:sp>
      <p:sp>
        <p:nvSpPr>
          <p:cNvPr id="7" name="TextBox 6">
            <a:extLst>
              <a:ext uri="{FF2B5EF4-FFF2-40B4-BE49-F238E27FC236}">
                <a16:creationId xmlns:a16="http://schemas.microsoft.com/office/drawing/2014/main" id="{59AC4CB2-AE88-4367-B23F-DEA01301B269}"/>
              </a:ext>
            </a:extLst>
          </p:cNvPr>
          <p:cNvSpPr txBox="1"/>
          <p:nvPr/>
        </p:nvSpPr>
        <p:spPr>
          <a:xfrm>
            <a:off x="7608162" y="2382488"/>
            <a:ext cx="2201663" cy="830997"/>
          </a:xfrm>
          <a:prstGeom prst="rect">
            <a:avLst/>
          </a:prstGeom>
          <a:noFill/>
        </p:spPr>
        <p:txBody>
          <a:bodyPr wrap="square" rtlCol="0">
            <a:spAutoFit/>
          </a:bodyPr>
          <a:lstStyle/>
          <a:p>
            <a:r>
              <a:rPr lang="en-US" sz="1600" dirty="0"/>
              <a:t>16 December 2017: BTC climbs to just shy of $20,000 to $19,448</a:t>
            </a:r>
          </a:p>
        </p:txBody>
      </p:sp>
      <p:cxnSp>
        <p:nvCxnSpPr>
          <p:cNvPr id="9" name="Straight Arrow Connector 8">
            <a:extLst>
              <a:ext uri="{FF2B5EF4-FFF2-40B4-BE49-F238E27FC236}">
                <a16:creationId xmlns:a16="http://schemas.microsoft.com/office/drawing/2014/main" id="{410900C4-DD01-42A5-9BD0-CB149C4C721B}"/>
              </a:ext>
            </a:extLst>
          </p:cNvPr>
          <p:cNvCxnSpPr/>
          <p:nvPr/>
        </p:nvCxnSpPr>
        <p:spPr>
          <a:xfrm flipH="1">
            <a:off x="2246050" y="5317724"/>
            <a:ext cx="372863" cy="35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B23B370-ACFF-46C1-9C9D-3DC022BBC6B9}"/>
              </a:ext>
            </a:extLst>
          </p:cNvPr>
          <p:cNvCxnSpPr/>
          <p:nvPr/>
        </p:nvCxnSpPr>
        <p:spPr>
          <a:xfrm flipH="1">
            <a:off x="5646198" y="4582537"/>
            <a:ext cx="641041" cy="88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0993D9B-24D6-4375-BB49-5E5A2E3C31D3}"/>
              </a:ext>
            </a:extLst>
          </p:cNvPr>
          <p:cNvCxnSpPr/>
          <p:nvPr/>
        </p:nvCxnSpPr>
        <p:spPr>
          <a:xfrm flipV="1">
            <a:off x="9641150" y="1970843"/>
            <a:ext cx="1100831" cy="506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1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BB20-CA62-4788-B32D-6BA771959093}"/>
              </a:ext>
            </a:extLst>
          </p:cNvPr>
          <p:cNvSpPr>
            <a:spLocks noGrp="1"/>
          </p:cNvSpPr>
          <p:nvPr>
            <p:ph type="title"/>
          </p:nvPr>
        </p:nvSpPr>
        <p:spPr/>
        <p:txBody>
          <a:bodyPr/>
          <a:lstStyle/>
          <a:p>
            <a:r>
              <a:rPr lang="en-US" dirty="0">
                <a:latin typeface="+mj-lt"/>
              </a:rPr>
              <a:t>The Problem</a:t>
            </a:r>
          </a:p>
        </p:txBody>
      </p:sp>
      <p:sp>
        <p:nvSpPr>
          <p:cNvPr id="3" name="Content Placeholder 2">
            <a:extLst>
              <a:ext uri="{FF2B5EF4-FFF2-40B4-BE49-F238E27FC236}">
                <a16:creationId xmlns:a16="http://schemas.microsoft.com/office/drawing/2014/main" id="{038D1A5C-B465-4DD1-A367-28DEB1DD66D7}"/>
              </a:ext>
            </a:extLst>
          </p:cNvPr>
          <p:cNvSpPr>
            <a:spLocks noGrp="1"/>
          </p:cNvSpPr>
          <p:nvPr>
            <p:ph idx="1"/>
          </p:nvPr>
        </p:nvSpPr>
        <p:spPr/>
        <p:txBody>
          <a:bodyPr/>
          <a:lstStyle/>
          <a:p>
            <a:r>
              <a:rPr lang="en-US" dirty="0"/>
              <a:t>With the emergence of Bitcoin (and other cryptocurrencies), how do we evaluate within and incorporate into traditional financial frameworks?</a:t>
            </a:r>
          </a:p>
          <a:p>
            <a:pPr lvl="1"/>
            <a:r>
              <a:rPr lang="en-US" dirty="0"/>
              <a:t>Can Bitcoin serve a purpose in traditional asset/portfolio management?</a:t>
            </a:r>
          </a:p>
          <a:p>
            <a:pPr lvl="1"/>
            <a:r>
              <a:rPr lang="en-US" dirty="0"/>
              <a:t>Do we define Bitcoin as a medium-of-exchange (currency) or as a storage-of-value?</a:t>
            </a:r>
          </a:p>
          <a:p>
            <a:pPr lvl="1"/>
            <a:r>
              <a:rPr lang="en-US" dirty="0"/>
              <a:t>Are we witnessing yet another asset bubble? </a:t>
            </a:r>
          </a:p>
          <a:p>
            <a:pPr lvl="1"/>
            <a:r>
              <a:rPr lang="en-US" dirty="0"/>
              <a:t>Can we model and predict Bitcoin Prices?</a:t>
            </a:r>
          </a:p>
        </p:txBody>
      </p:sp>
    </p:spTree>
    <p:extLst>
      <p:ext uri="{BB962C8B-B14F-4D97-AF65-F5344CB8AC3E}">
        <p14:creationId xmlns:p14="http://schemas.microsoft.com/office/powerpoint/2010/main" val="156496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25C8-59B5-4A06-BDB5-D12FA6AB9469}"/>
              </a:ext>
            </a:extLst>
          </p:cNvPr>
          <p:cNvSpPr>
            <a:spLocks noGrp="1"/>
          </p:cNvSpPr>
          <p:nvPr>
            <p:ph type="title"/>
          </p:nvPr>
        </p:nvSpPr>
        <p:spPr>
          <a:xfrm>
            <a:off x="838200" y="365126"/>
            <a:ext cx="10515600" cy="957648"/>
          </a:xfrm>
        </p:spPr>
        <p:txBody>
          <a:bodyPr/>
          <a:lstStyle/>
          <a:p>
            <a:r>
              <a:rPr lang="en-US" dirty="0"/>
              <a:t>Goals of Analysis and Tools</a:t>
            </a:r>
          </a:p>
        </p:txBody>
      </p:sp>
      <p:sp>
        <p:nvSpPr>
          <p:cNvPr id="3" name="Content Placeholder 2">
            <a:extLst>
              <a:ext uri="{FF2B5EF4-FFF2-40B4-BE49-F238E27FC236}">
                <a16:creationId xmlns:a16="http://schemas.microsoft.com/office/drawing/2014/main" id="{5E32C0B0-6693-4D11-A843-8B947B0B3602}"/>
              </a:ext>
            </a:extLst>
          </p:cNvPr>
          <p:cNvSpPr>
            <a:spLocks noGrp="1"/>
          </p:cNvSpPr>
          <p:nvPr>
            <p:ph idx="1"/>
          </p:nvPr>
        </p:nvSpPr>
        <p:spPr>
          <a:xfrm>
            <a:off x="838200" y="1322774"/>
            <a:ext cx="10515600" cy="4854189"/>
          </a:xfrm>
        </p:spPr>
        <p:txBody>
          <a:bodyPr>
            <a:normAutofit fontScale="85000" lnSpcReduction="20000"/>
          </a:bodyPr>
          <a:lstStyle/>
          <a:p>
            <a:pPr>
              <a:lnSpc>
                <a:spcPct val="150000"/>
              </a:lnSpc>
            </a:pPr>
            <a:r>
              <a:rPr lang="en-US" sz="2400" dirty="0">
                <a:latin typeface="+mn-lt"/>
              </a:rPr>
              <a:t>Assess Bitcoin’s adoption as a medium-of-exchange</a:t>
            </a:r>
          </a:p>
          <a:p>
            <a:pPr>
              <a:lnSpc>
                <a:spcPct val="150000"/>
              </a:lnSpc>
            </a:pPr>
            <a:r>
              <a:rPr lang="en-US" sz="2400" dirty="0">
                <a:latin typeface="+mn-lt"/>
              </a:rPr>
              <a:t>Viability of Bitcoin as Portfolio Management tool</a:t>
            </a:r>
          </a:p>
          <a:p>
            <a:pPr lvl="1">
              <a:lnSpc>
                <a:spcPct val="150000"/>
              </a:lnSpc>
            </a:pPr>
            <a:r>
              <a:rPr lang="en-US" dirty="0">
                <a:latin typeface="+mn-lt"/>
              </a:rPr>
              <a:t>Statistical methods used to find correlations among assets</a:t>
            </a:r>
          </a:p>
          <a:p>
            <a:pPr lvl="1">
              <a:lnSpc>
                <a:spcPct val="150000"/>
              </a:lnSpc>
            </a:pPr>
            <a:r>
              <a:rPr lang="en-US" dirty="0">
                <a:latin typeface="+mn-lt"/>
              </a:rPr>
              <a:t>Domain Knowledge: Modern Portfolio Theory, Sharpe Ratio</a:t>
            </a:r>
          </a:p>
          <a:p>
            <a:pPr>
              <a:lnSpc>
                <a:spcPct val="150000"/>
              </a:lnSpc>
            </a:pPr>
            <a:r>
              <a:rPr lang="en-US" sz="2400" dirty="0">
                <a:latin typeface="+mn-lt"/>
              </a:rPr>
              <a:t>Determine if Bitcoin is experiencing an asset bubble? Prime example of “greater fool theory”?</a:t>
            </a:r>
          </a:p>
          <a:p>
            <a:pPr lvl="1">
              <a:lnSpc>
                <a:spcPct val="150000"/>
              </a:lnSpc>
            </a:pPr>
            <a:r>
              <a:rPr lang="en-US" dirty="0">
                <a:latin typeface="+mn-lt"/>
              </a:rPr>
              <a:t>Machine Learning: K-Means (as Clustering Method), Principal Component Analysis</a:t>
            </a:r>
          </a:p>
          <a:p>
            <a:pPr lvl="1">
              <a:lnSpc>
                <a:spcPct val="150000"/>
              </a:lnSpc>
            </a:pPr>
            <a:r>
              <a:rPr lang="en-US" dirty="0">
                <a:latin typeface="+mn-lt"/>
              </a:rPr>
              <a:t>Statistical Methods (correlation analysis with other asset bubbles)</a:t>
            </a:r>
          </a:p>
          <a:p>
            <a:pPr>
              <a:lnSpc>
                <a:spcPct val="150000"/>
              </a:lnSpc>
            </a:pPr>
            <a:r>
              <a:rPr lang="en-US" sz="2400" dirty="0">
                <a:latin typeface="+mn-lt"/>
              </a:rPr>
              <a:t>Attempt to predict Bitcoin prices</a:t>
            </a:r>
          </a:p>
          <a:p>
            <a:pPr lvl="1">
              <a:lnSpc>
                <a:spcPct val="150000"/>
              </a:lnSpc>
            </a:pPr>
            <a:r>
              <a:rPr lang="en-US" sz="2000" dirty="0">
                <a:latin typeface="+mn-lt"/>
              </a:rPr>
              <a:t>Machine Learning Methods: Linear Regression, Autoregressive Integrated Moving Av</a:t>
            </a:r>
            <a:endParaRPr lang="en-US" dirty="0">
              <a:latin typeface="+mn-lt"/>
            </a:endParaRPr>
          </a:p>
        </p:txBody>
      </p:sp>
    </p:spTree>
    <p:extLst>
      <p:ext uri="{BB962C8B-B14F-4D97-AF65-F5344CB8AC3E}">
        <p14:creationId xmlns:p14="http://schemas.microsoft.com/office/powerpoint/2010/main" val="39399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2A7-571B-4281-AEF9-9646DFC449D2}"/>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3" name="Content Placeholder 2">
            <a:extLst>
              <a:ext uri="{FF2B5EF4-FFF2-40B4-BE49-F238E27FC236}">
                <a16:creationId xmlns:a16="http://schemas.microsoft.com/office/drawing/2014/main" id="{71DD350F-376A-466B-A2B2-D8063120D432}"/>
              </a:ext>
            </a:extLst>
          </p:cNvPr>
          <p:cNvSpPr>
            <a:spLocks noGrp="1"/>
          </p:cNvSpPr>
          <p:nvPr>
            <p:ph idx="1"/>
          </p:nvPr>
        </p:nvSpPr>
        <p:spPr/>
        <p:txBody>
          <a:bodyPr>
            <a:normAutofit fontScale="92500"/>
          </a:bodyPr>
          <a:lstStyle/>
          <a:p>
            <a:r>
              <a:rPr lang="en-US" dirty="0">
                <a:latin typeface="+mn-lt"/>
              </a:rPr>
              <a:t>Methodology </a:t>
            </a:r>
          </a:p>
          <a:p>
            <a:pPr lvl="1"/>
            <a:r>
              <a:rPr lang="en-US" dirty="0">
                <a:latin typeface="+mn-lt"/>
              </a:rPr>
              <a:t>Calculate ratio of “trade” transactions (BTC bought/sold for fiat currency) to total transactions (which includes both transactions executed on an exchange such as Coinbase and peer-to-peer payments).</a:t>
            </a:r>
          </a:p>
          <a:p>
            <a:pPr lvl="1"/>
            <a:endParaRPr lang="en-US" dirty="0">
              <a:latin typeface="+mn-lt"/>
            </a:endParaRPr>
          </a:p>
          <a:p>
            <a:pPr lvl="1"/>
            <a:r>
              <a:rPr lang="en-US" dirty="0">
                <a:latin typeface="+mn-lt"/>
              </a:rPr>
              <a:t>If the ratio of trade transactions to total transactions decreases over time, this implies that either trade transactions are decreasing relative to all transactions or that peer-to-peer payments are increasing. </a:t>
            </a:r>
          </a:p>
          <a:p>
            <a:pPr lvl="1"/>
            <a:endParaRPr lang="en-US" dirty="0">
              <a:latin typeface="+mn-lt"/>
            </a:endParaRPr>
          </a:p>
          <a:p>
            <a:pPr lvl="1"/>
            <a:r>
              <a:rPr lang="en-US" dirty="0">
                <a:latin typeface="+mn-lt"/>
              </a:rPr>
              <a:t>If the ratio is increasing, we reject the hypothesis that Bitcoin is increasingly becoming a medium-of-exchange in favor of the theory that Bitcoin is likelier a storage-of-value</a:t>
            </a:r>
          </a:p>
        </p:txBody>
      </p:sp>
    </p:spTree>
    <p:extLst>
      <p:ext uri="{BB962C8B-B14F-4D97-AF65-F5344CB8AC3E}">
        <p14:creationId xmlns:p14="http://schemas.microsoft.com/office/powerpoint/2010/main" val="161013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07D188-A254-524E-B4CA-B3FDFBE99B13}" vid="{9DBECE74-4BC8-3746-8F03-55C460C5218F}"/>
    </a:ext>
  </a:extLst>
</a:theme>
</file>

<file path=docProps/app.xml><?xml version="1.0" encoding="utf-8"?>
<Properties xmlns="http://schemas.openxmlformats.org/officeDocument/2006/extended-properties" xmlns:vt="http://schemas.openxmlformats.org/officeDocument/2006/docPropsVTypes">
  <Template/>
  <TotalTime>1862</TotalTime>
  <Words>2913</Words>
  <Application>Microsoft Office PowerPoint</Application>
  <PresentationFormat>Widescreen</PresentationFormat>
  <Paragraphs>211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Microsoft YaHei</vt:lpstr>
      <vt:lpstr>Arial</vt:lpstr>
      <vt:lpstr>Trebuchet MS</vt:lpstr>
      <vt:lpstr>Office Theme</vt:lpstr>
      <vt:lpstr>Bitcoin &amp; the Digital Gold Rush</vt:lpstr>
      <vt:lpstr>Executive Summary</vt:lpstr>
      <vt:lpstr>Topic Overview</vt:lpstr>
      <vt:lpstr>Introduction to Bitcoin</vt:lpstr>
      <vt:lpstr>Present Day Bitcoin</vt:lpstr>
      <vt:lpstr>Bitcoin by the numbers</vt:lpstr>
      <vt:lpstr>The Problem</vt:lpstr>
      <vt:lpstr>Goals of Analysis and Tools</vt:lpstr>
      <vt:lpstr>Bitcoin: Medium-of-Exchange (currency) or Storage-of-Value (investment vehicle)</vt:lpstr>
      <vt:lpstr>Bitcoin: Medium-of-Exchange (currency) or Storage-of-Value (investment vehicle)</vt:lpstr>
      <vt:lpstr>So… it’s an investment.  Should I include in my or a client’s portfolio?</vt:lpstr>
      <vt:lpstr>In search of diversification…</vt:lpstr>
      <vt:lpstr>… and risk-adjusted returns</vt:lpstr>
      <vt:lpstr>Is Bitcoin another asset bubble?</vt:lpstr>
      <vt:lpstr>Bitcoin Bubble: Method #1</vt:lpstr>
      <vt:lpstr>Method #1 (Cont’d)</vt:lpstr>
      <vt:lpstr>Method #2: Finding Stages of Bitcoin</vt:lpstr>
      <vt:lpstr>Method #2: Data Preparation</vt:lpstr>
      <vt:lpstr>Method #2: Reducing Dimensions</vt:lpstr>
      <vt:lpstr>Method #2: Determining # of Clusters/Classes</vt:lpstr>
      <vt:lpstr>Method #2: Visualizing the clusters</vt:lpstr>
      <vt:lpstr>Method #2: Visualizing the clusters over time</vt:lpstr>
      <vt:lpstr>Cluster Breakdown from Method #2</vt:lpstr>
      <vt:lpstr>Method #2: Summary</vt:lpstr>
      <vt:lpstr>Looking ahead… Can we predict Bitcoin Prices?</vt:lpstr>
      <vt:lpstr>Predicting Bitcoin: Overview</vt:lpstr>
      <vt:lpstr>Understanding Covariates in Model</vt:lpstr>
      <vt:lpstr>Linear Regression Model Results</vt:lpstr>
      <vt:lpstr>Attempt at Prediction - Takeaways</vt:lpstr>
      <vt:lpstr>Conclusions and Outlook</vt:lpstr>
      <vt:lpstr>Limitations and Further Research</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Eric Trinh</cp:lastModifiedBy>
  <cp:revision>110</cp:revision>
  <dcterms:created xsi:type="dcterms:W3CDTF">2017-12-21T19:47:28Z</dcterms:created>
  <dcterms:modified xsi:type="dcterms:W3CDTF">2018-05-16T21:17:16Z</dcterms:modified>
</cp:coreProperties>
</file>