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83" r:id="rId9"/>
    <p:sldId id="263" r:id="rId10"/>
    <p:sldId id="284" r:id="rId11"/>
    <p:sldId id="264" r:id="rId12"/>
    <p:sldId id="265" r:id="rId13"/>
    <p:sldId id="286" r:id="rId14"/>
    <p:sldId id="282" r:id="rId15"/>
    <p:sldId id="285" r:id="rId16"/>
    <p:sldId id="268" r:id="rId17"/>
    <p:sldId id="281" r:id="rId18"/>
    <p:sldId id="274" r:id="rId19"/>
    <p:sldId id="275" r:id="rId20"/>
    <p:sldId id="269" r:id="rId21"/>
    <p:sldId id="277" r:id="rId22"/>
    <p:sldId id="276" r:id="rId23"/>
    <p:sldId id="278" r:id="rId24"/>
    <p:sldId id="272" r:id="rId25"/>
    <p:sldId id="279" r:id="rId26"/>
    <p:sldId id="270" r:id="rId27"/>
    <p:sldId id="280" r:id="rId28"/>
    <p:sldId id="271" r:id="rId29"/>
    <p:sldId id="273" r:id="rId30"/>
  </p:sldIdLst>
  <p:sldSz cx="9144000" cy="6858000" type="screen4x3"/>
  <p:notesSz cx="6864350" cy="99964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401BB24-8A18-4D0F-8F59-41364DC6462B}">
          <p14:sldIdLst>
            <p14:sldId id="256"/>
            <p14:sldId id="257"/>
          </p14:sldIdLst>
        </p14:section>
        <p14:section name="Présentation du Projet" id="{BFA02710-7C09-4480-86CC-57D464E665AC}">
          <p14:sldIdLst>
            <p14:sldId id="259"/>
            <p14:sldId id="258"/>
            <p14:sldId id="260"/>
            <p14:sldId id="261"/>
          </p14:sldIdLst>
        </p14:section>
        <p14:section name="OPC UA" id="{365D01F4-132D-4364-974F-6B0E50B94260}">
          <p14:sldIdLst>
            <p14:sldId id="262"/>
            <p14:sldId id="283"/>
            <p14:sldId id="263"/>
            <p14:sldId id="284"/>
            <p14:sldId id="264"/>
            <p14:sldId id="265"/>
            <p14:sldId id="286"/>
            <p14:sldId id="282"/>
            <p14:sldId id="285"/>
            <p14:sldId id="268"/>
            <p14:sldId id="281"/>
            <p14:sldId id="274"/>
            <p14:sldId id="275"/>
            <p14:sldId id="269"/>
            <p14:sldId id="277"/>
            <p14:sldId id="276"/>
            <p14:sldId id="278"/>
            <p14:sldId id="272"/>
            <p14:sldId id="279"/>
            <p14:sldId id="270"/>
            <p14:sldId id="280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" initials="N" lastIdx="1" clrIdx="0">
    <p:extLst>
      <p:ext uri="{19B8F6BF-5375-455C-9EA6-DF929625EA0E}">
        <p15:presenceInfo xmlns:p15="http://schemas.microsoft.com/office/powerpoint/2012/main" userId="Nicol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2564" autoAdjust="0"/>
  </p:normalViewPr>
  <p:slideViewPr>
    <p:cSldViewPr snapToGrid="0">
      <p:cViewPr varScale="1">
        <p:scale>
          <a:sx n="87" d="100"/>
          <a:sy n="87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B4B405F5-631C-467B-9080-88E262273A2D}" type="datetimeFigureOut">
              <a:rPr lang="fr-CH" smtClean="0"/>
              <a:t>01.02.2017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B789A07A-EE6E-4800-9217-E6ED79095C8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9199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34FEC1A8-2052-490B-80E1-2D52EC5E04B5}" type="datetimeFigureOut">
              <a:rPr lang="fr-CH" smtClean="0"/>
              <a:t>01.02.2017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00E4C358-B2C9-4BAA-B825-EE7B48785B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934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Présentation personnel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4301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8864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880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3046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Organisation par nœud</a:t>
            </a:r>
            <a:r>
              <a:rPr lang="fr-CH" baseline="0" dirty="0"/>
              <a:t> qui sont référencés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841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Tout est </a:t>
            </a:r>
            <a:r>
              <a:rPr lang="fr-CH" dirty="0" err="1"/>
              <a:t>Noeud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863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Objet Permet de se rapprocher de</a:t>
            </a:r>
            <a:r>
              <a:rPr lang="fr-CH" baseline="0" dirty="0"/>
              <a:t> utilisation réel</a:t>
            </a:r>
          </a:p>
          <a:p>
            <a:endParaRPr lang="fr-CH" baseline="0" dirty="0"/>
          </a:p>
          <a:p>
            <a:r>
              <a:rPr lang="fr-CH" baseline="0" dirty="0"/>
              <a:t>Référence!!! -&gt; Exploration et dynamisme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8318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Nouvelles technologie</a:t>
            </a:r>
          </a:p>
          <a:p>
            <a:r>
              <a:rPr lang="fr-CH" dirty="0"/>
              <a:t>Peut</a:t>
            </a:r>
            <a:r>
              <a:rPr lang="fr-CH" baseline="0" dirty="0"/>
              <a:t> d’aide en ligne «stack </a:t>
            </a:r>
            <a:r>
              <a:rPr lang="fr-CH" baseline="0" dirty="0" err="1"/>
              <a:t>overflow</a:t>
            </a:r>
            <a:r>
              <a:rPr lang="fr-CH" baseline="0" dirty="0"/>
              <a:t>»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1193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Réflexion des types</a:t>
            </a:r>
          </a:p>
          <a:p>
            <a:r>
              <a:rPr lang="fr-CH" dirty="0"/>
              <a:t>Documentation</a:t>
            </a:r>
            <a:endParaRPr lang="fr-CH" baseline="0" dirty="0"/>
          </a:p>
          <a:p>
            <a:r>
              <a:rPr lang="fr-CH" baseline="0" dirty="0"/>
              <a:t>N’est pas un langage orienté objet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7992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412">
              <a:defRPr/>
            </a:pPr>
            <a:r>
              <a:rPr lang="fr-CH" sz="1300" dirty="0"/>
              <a:t>Aucune machine n’utilise ce protocole</a:t>
            </a:r>
          </a:p>
          <a:p>
            <a:pPr defTabSz="963412">
              <a:defRPr/>
            </a:pPr>
            <a:r>
              <a:rPr lang="fr-CH" sz="1300" dirty="0"/>
              <a:t>Même les machines de la nouvelle génération n’en sont pas dotées</a:t>
            </a:r>
          </a:p>
          <a:p>
            <a:r>
              <a:rPr lang="fr-CH" dirty="0" err="1"/>
              <a:t>Staubli</a:t>
            </a:r>
            <a:r>
              <a:rPr lang="fr-CH" dirty="0"/>
              <a:t> CS9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7857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412">
              <a:defRPr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305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3998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5095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412">
              <a:defRPr/>
            </a:pPr>
            <a:endParaRPr lang="fr-CH" sz="13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6611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329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300" dirty="0"/>
              <a:t>Il est doté d’un bras </a:t>
            </a:r>
            <a:r>
              <a:rPr lang="fr-CH" sz="1300" b="1" dirty="0"/>
              <a:t>articulé</a:t>
            </a:r>
            <a:r>
              <a:rPr lang="fr-CH" sz="1300" dirty="0"/>
              <a:t> capable de se déplacer horizontalement et de saisir un objet à l’aide d’une pince deux doigts.</a:t>
            </a:r>
          </a:p>
          <a:p>
            <a:r>
              <a:rPr lang="fr-CH" sz="1300" dirty="0"/>
              <a:t>La position du bras correspond à la position de sa pince.</a:t>
            </a:r>
          </a:p>
          <a:p>
            <a:r>
              <a:rPr lang="fr-CH" sz="1300" dirty="0"/>
              <a:t>Ses déplacements sont </a:t>
            </a:r>
            <a:r>
              <a:rPr lang="fr-CH" sz="1300" b="1" dirty="0"/>
              <a:t>confinés</a:t>
            </a:r>
            <a:r>
              <a:rPr lang="fr-CH" sz="1300" dirty="0"/>
              <a:t> à l’intérieur d’une zone carrée de 20cm de côté.</a:t>
            </a:r>
          </a:p>
          <a:p>
            <a:r>
              <a:rPr lang="fr-CH" sz="1300" dirty="0"/>
              <a:t>La pince est pourvue d’un capteur de </a:t>
            </a:r>
            <a:r>
              <a:rPr lang="fr-CH" sz="1300" b="1" dirty="0"/>
              <a:t>pression</a:t>
            </a:r>
            <a:r>
              <a:rPr lang="fr-CH" sz="1300" dirty="0"/>
              <a:t>.</a:t>
            </a:r>
          </a:p>
          <a:p>
            <a:r>
              <a:rPr lang="fr-CH" sz="1300" dirty="0"/>
              <a:t>Le but de ce robot est de saisir un </a:t>
            </a:r>
            <a:r>
              <a:rPr lang="fr-CH" sz="1300" b="1" dirty="0"/>
              <a:t>objet</a:t>
            </a:r>
            <a:r>
              <a:rPr lang="fr-CH" sz="1300" dirty="0"/>
              <a:t> et de le déposer dans un </a:t>
            </a:r>
            <a:r>
              <a:rPr lang="fr-CH" sz="1300" b="1" dirty="0"/>
              <a:t>conteneur</a:t>
            </a:r>
            <a:r>
              <a:rPr lang="fr-CH" sz="1300" dirty="0"/>
              <a:t>. 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3170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0270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4162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26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4510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27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8224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28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61668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29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926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Contexte</a:t>
            </a:r>
          </a:p>
          <a:p>
            <a:r>
              <a:rPr lang="fr-CH" dirty="0"/>
              <a:t>Cahier des charges</a:t>
            </a:r>
          </a:p>
          <a:p>
            <a:r>
              <a:rPr lang="fr-CH" dirty="0"/>
              <a:t>Gestion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512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22559" lvl="1" indent="-240853">
              <a:buFont typeface="+mj-lt"/>
              <a:buAutoNum type="arabicPeriod"/>
            </a:pPr>
            <a:r>
              <a:rPr lang="fr-CH" sz="1300" dirty="0"/>
              <a:t>Industrie 4.0</a:t>
            </a:r>
          </a:p>
          <a:p>
            <a:pPr marL="722559" lvl="1" indent="-240853">
              <a:buFont typeface="+mj-lt"/>
              <a:buAutoNum type="arabicPeriod"/>
            </a:pPr>
            <a:r>
              <a:rPr lang="fr-CH" sz="1300" dirty="0"/>
              <a:t>Automatisation à distance</a:t>
            </a:r>
          </a:p>
          <a:p>
            <a:pPr marL="722559" lvl="1" indent="-240853">
              <a:buFont typeface="+mj-lt"/>
              <a:buAutoNum type="arabicPeriod"/>
            </a:pPr>
            <a:r>
              <a:rPr lang="fr-CH" sz="1300" dirty="0"/>
              <a:t>Variété des machines et commandes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065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22559" lvl="1" indent="-240853">
              <a:buFont typeface="+mj-lt"/>
              <a:buAutoNum type="arabicPeriod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6121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22559" lvl="1" indent="-240853">
              <a:buFont typeface="+mj-lt"/>
              <a:buAutoNum type="arabicPeriod"/>
            </a:pPr>
            <a:r>
              <a:rPr lang="fr-CH" sz="1300" dirty="0"/>
              <a:t>Fonctionnement de OPC UA</a:t>
            </a:r>
          </a:p>
          <a:p>
            <a:pPr marL="722559" lvl="1" indent="-240853">
              <a:buFont typeface="+mj-lt"/>
              <a:buAutoNum type="arabicPeriod"/>
            </a:pPr>
            <a:r>
              <a:rPr lang="fr-CH" sz="1300" dirty="0"/>
              <a:t>Choix d’une implémentation</a:t>
            </a:r>
          </a:p>
          <a:p>
            <a:pPr marL="722559" lvl="1" indent="-240853">
              <a:buFont typeface="+mj-lt"/>
              <a:buAutoNum type="arabicPeriod"/>
            </a:pPr>
            <a:r>
              <a:rPr lang="fr-CH" sz="1300" dirty="0"/>
              <a:t>Utilisation de l’implémentation</a:t>
            </a:r>
          </a:p>
          <a:p>
            <a:pPr marL="722559" lvl="1" indent="-240853">
              <a:buFont typeface="+mj-lt"/>
              <a:buAutoNum type="arabicPeriod"/>
            </a:pPr>
            <a:r>
              <a:rPr lang="fr-CH" sz="1300" dirty="0"/>
              <a:t>Interfaçage sur les machines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267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81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Groupement</a:t>
            </a:r>
            <a:r>
              <a:rPr lang="fr-CH" baseline="0" dirty="0"/>
              <a:t> de spécifications développé par </a:t>
            </a:r>
          </a:p>
          <a:p>
            <a:endParaRPr lang="fr-CH" baseline="0" dirty="0"/>
          </a:p>
          <a:p>
            <a:r>
              <a:rPr lang="fr-CH" baseline="0" dirty="0"/>
              <a:t>Opc est apparu au </a:t>
            </a:r>
            <a:r>
              <a:rPr lang="fr-CH" baseline="0" dirty="0" err="1"/>
              <a:t>millieu</a:t>
            </a:r>
            <a:r>
              <a:rPr lang="fr-CH" baseline="0" dirty="0"/>
              <a:t> de année 90 pour faire le lien entre la machine et le pc. </a:t>
            </a:r>
            <a:r>
              <a:rPr lang="fr-CH" sz="1300" dirty="0"/>
              <a:t>Le but : s’affranchir des contraintes du </a:t>
            </a:r>
          </a:p>
          <a:p>
            <a:r>
              <a:rPr lang="fr-CH" sz="1300" dirty="0"/>
              <a:t>développement des drivers en imaginant un concept d’abstraction des protocoles de </a:t>
            </a:r>
          </a:p>
          <a:p>
            <a:r>
              <a:rPr lang="fr-CH" sz="1300" dirty="0"/>
              <a:t>communication. </a:t>
            </a:r>
          </a:p>
          <a:p>
            <a:endParaRPr lang="fr-CH" sz="1300" dirty="0"/>
          </a:p>
          <a:p>
            <a:r>
              <a:rPr lang="fr-CH" sz="1300" dirty="0"/>
              <a:t>Opc = </a:t>
            </a:r>
            <a:r>
              <a:rPr lang="en-US" sz="1300" dirty="0"/>
              <a:t>Object Linking and Embedding for Process Control</a:t>
            </a:r>
          </a:p>
          <a:p>
            <a:endParaRPr lang="en-US" sz="1300" dirty="0"/>
          </a:p>
          <a:p>
            <a:r>
              <a:rPr lang="en-US" sz="1300" dirty="0"/>
              <a:t>Driver + machines</a:t>
            </a:r>
          </a:p>
          <a:p>
            <a:endParaRPr lang="fr-CH" sz="1300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729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sz="1300" dirty="0"/>
          </a:p>
          <a:p>
            <a:r>
              <a:rPr lang="fr-CH" sz="1300" dirty="0"/>
              <a:t>«Liaison et intégration d'objets pour le gestion de processus dans une architecture unifiée</a:t>
            </a:r>
            <a:endParaRPr lang="en-US" sz="1300" dirty="0"/>
          </a:p>
          <a:p>
            <a:endParaRPr lang="fr-CH" sz="1300" dirty="0"/>
          </a:p>
          <a:p>
            <a:endParaRPr lang="fr-CH" sz="1300" dirty="0"/>
          </a:p>
          <a:p>
            <a:r>
              <a:rPr lang="fr-CH" dirty="0"/>
              <a:t>Obligatoire et</a:t>
            </a:r>
            <a:r>
              <a:rPr lang="fr-CH" baseline="0" dirty="0"/>
              <a:t> optionnel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4C358-B2C9-4BAA-B825-EE7B48785BE7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58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Connected 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1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0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2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953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9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21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02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41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1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1407380"/>
            <a:ext cx="7429499" cy="68970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4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2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2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304194"/>
            <a:ext cx="7429499" cy="1478570"/>
          </a:xfrm>
        </p:spPr>
        <p:txBody>
          <a:bodyPr>
            <a:normAutofit/>
          </a:bodyPr>
          <a:lstStyle>
            <a:lvl1pPr algn="ctr">
              <a:defRPr sz="480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9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9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Connected Factory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7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cap="none" dirty="0"/>
              <a:t>Connected Factory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cap="none" dirty="0"/>
              <a:t>Etudiant: Nicolas Gonin</a:t>
            </a:r>
          </a:p>
          <a:p>
            <a:r>
              <a:rPr lang="fr-CH" cap="none" dirty="0"/>
              <a:t>Superviseur : Huber Droz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148" y="0"/>
            <a:ext cx="3647852" cy="62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1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21" y="911646"/>
            <a:ext cx="6770358" cy="50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Fonctionnalités de bases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Travail sur des données</a:t>
            </a:r>
          </a:p>
          <a:p>
            <a:r>
              <a:rPr lang="fr-CH" dirty="0"/>
              <a:t>Evénement</a:t>
            </a:r>
          </a:p>
          <a:p>
            <a:r>
              <a:rPr lang="fr-CH" dirty="0"/>
              <a:t>Historique</a:t>
            </a:r>
          </a:p>
          <a:p>
            <a:r>
              <a:rPr lang="fr-CH" dirty="0"/>
              <a:t>Abonnement sur une donnée</a:t>
            </a:r>
          </a:p>
        </p:txBody>
      </p:sp>
    </p:spTree>
    <p:extLst>
      <p:ext uri="{BB962C8B-B14F-4D97-AF65-F5344CB8AC3E}">
        <p14:creationId xmlns:p14="http://schemas.microsoft.com/office/powerpoint/2010/main" val="195550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Indépendance</a:t>
            </a:r>
          </a:p>
          <a:p>
            <a:r>
              <a:rPr lang="fr-CH" dirty="0"/>
              <a:t>Performance</a:t>
            </a:r>
          </a:p>
          <a:p>
            <a:r>
              <a:rPr lang="fr-CH" dirty="0"/>
              <a:t>Sécurité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94" y="2378910"/>
            <a:ext cx="826706" cy="40926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169" y="2223540"/>
            <a:ext cx="804000" cy="72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541" y="2157412"/>
            <a:ext cx="902017" cy="85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3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Fonctionnement</a:t>
            </a:r>
          </a:p>
        </p:txBody>
      </p:sp>
    </p:spTree>
    <p:extLst>
      <p:ext uri="{BB962C8B-B14F-4D97-AF65-F5344CB8AC3E}">
        <p14:creationId xmlns:p14="http://schemas.microsoft.com/office/powerpoint/2010/main" val="16796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707" y="1215986"/>
            <a:ext cx="4498586" cy="442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3264" y="1377109"/>
            <a:ext cx="6817472" cy="3944305"/>
          </a:xfrm>
        </p:spPr>
      </p:pic>
    </p:spTree>
    <p:extLst>
      <p:ext uri="{BB962C8B-B14F-4D97-AF65-F5344CB8AC3E}">
        <p14:creationId xmlns:p14="http://schemas.microsoft.com/office/powerpoint/2010/main" val="26166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Complications</a:t>
            </a:r>
          </a:p>
        </p:txBody>
      </p:sp>
    </p:spTree>
    <p:extLst>
      <p:ext uri="{BB962C8B-B14F-4D97-AF65-F5344CB8AC3E}">
        <p14:creationId xmlns:p14="http://schemas.microsoft.com/office/powerpoint/2010/main" val="24715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536" y="1523536"/>
            <a:ext cx="3810928" cy="38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4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Interfaçage avec les machines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Aucune machine utilise OPC UA!</a:t>
            </a:r>
          </a:p>
          <a:p>
            <a:r>
              <a:rPr lang="fr-CH" dirty="0"/>
              <a:t>Contrôleur nouvelle génération?</a:t>
            </a:r>
          </a:p>
        </p:txBody>
      </p:sp>
    </p:spTree>
    <p:extLst>
      <p:ext uri="{BB962C8B-B14F-4D97-AF65-F5344CB8AC3E}">
        <p14:creationId xmlns:p14="http://schemas.microsoft.com/office/powerpoint/2010/main" val="194967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Nouveaux objectifs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Démonstration des fonctionnalités</a:t>
            </a:r>
          </a:p>
          <a:p>
            <a:r>
              <a:rPr lang="fr-CH" dirty="0"/>
              <a:t>Guide développeur</a:t>
            </a:r>
          </a:p>
        </p:txBody>
      </p:sp>
    </p:spTree>
    <p:extLst>
      <p:ext uri="{BB962C8B-B14F-4D97-AF65-F5344CB8AC3E}">
        <p14:creationId xmlns:p14="http://schemas.microsoft.com/office/powerpoint/2010/main" val="8773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56060" y="1365046"/>
            <a:ext cx="7429499" cy="689707"/>
          </a:xfrm>
        </p:spPr>
        <p:txBody>
          <a:bodyPr/>
          <a:lstStyle/>
          <a:p>
            <a:r>
              <a:rPr lang="fr-CH" cap="none" dirty="0"/>
              <a:t>Sommaire</a:t>
            </a:r>
            <a:endParaRPr lang="fr-CH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Présentation du projet</a:t>
            </a:r>
          </a:p>
          <a:p>
            <a:r>
              <a:rPr lang="fr-CH" dirty="0"/>
              <a:t>Présentation de OPC UA</a:t>
            </a:r>
          </a:p>
          <a:p>
            <a:r>
              <a:rPr lang="fr-CH" dirty="0"/>
              <a:t>Complications</a:t>
            </a:r>
          </a:p>
          <a:p>
            <a:r>
              <a:rPr lang="fr-CH" dirty="0"/>
              <a:t>Implémentation</a:t>
            </a:r>
          </a:p>
          <a:p>
            <a:r>
              <a:rPr lang="fr-CH" dirty="0"/>
              <a:t>Conclusion</a:t>
            </a:r>
          </a:p>
          <a:p>
            <a:r>
              <a:rPr lang="fr-CH" dirty="0"/>
              <a:t>Démonstration</a:t>
            </a:r>
          </a:p>
          <a:p>
            <a:r>
              <a:rPr lang="fr-CH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8041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5517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Client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Modification d’un nœud</a:t>
            </a:r>
          </a:p>
          <a:p>
            <a:r>
              <a:rPr lang="fr-CH" dirty="0"/>
              <a:t>Abonnement des modifications d’un nœud</a:t>
            </a:r>
          </a:p>
          <a:p>
            <a:r>
              <a:rPr lang="fr-CH" dirty="0"/>
              <a:t>Récupération de l’historique d’un nœud</a:t>
            </a:r>
          </a:p>
          <a:p>
            <a:r>
              <a:rPr lang="fr-CH" dirty="0"/>
              <a:t>Abonnement aux événements serveurs</a:t>
            </a:r>
          </a:p>
          <a:p>
            <a:r>
              <a:rPr lang="fr-CH" dirty="0"/>
              <a:t>Appel de fonctions serveurs</a:t>
            </a:r>
          </a:p>
        </p:txBody>
      </p:sp>
    </p:spTree>
    <p:extLst>
      <p:ext uri="{BB962C8B-B14F-4D97-AF65-F5344CB8AC3E}">
        <p14:creationId xmlns:p14="http://schemas.microsoft.com/office/powerpoint/2010/main" val="23288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Idem que le client</a:t>
            </a:r>
          </a:p>
          <a:p>
            <a:r>
              <a:rPr lang="fr-CH" dirty="0"/>
              <a:t>Instanciation des nœuds à la main</a:t>
            </a:r>
          </a:p>
        </p:txBody>
      </p:sp>
    </p:spTree>
    <p:extLst>
      <p:ext uri="{BB962C8B-B14F-4D97-AF65-F5344CB8AC3E}">
        <p14:creationId xmlns:p14="http://schemas.microsoft.com/office/powerpoint/2010/main" val="1639442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Cas d’utilisation réel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10019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56058" y="486411"/>
            <a:ext cx="7429499" cy="1478570"/>
          </a:xfrm>
        </p:spPr>
        <p:txBody>
          <a:bodyPr/>
          <a:lstStyle/>
          <a:p>
            <a:r>
              <a:rPr lang="fr-CH" dirty="0"/>
              <a:t>Démonstration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22" y="1866611"/>
            <a:ext cx="7256570" cy="36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29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289" y="138582"/>
            <a:ext cx="4847422" cy="65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2256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 initial non atteint</a:t>
            </a:r>
          </a:p>
          <a:p>
            <a:pPr lvl="1"/>
            <a:r>
              <a:rPr lang="fr-CH" dirty="0"/>
              <a:t>Technologie trop récente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Préparation du terrain</a:t>
            </a:r>
          </a:p>
          <a:p>
            <a:pPr lvl="1"/>
            <a:r>
              <a:rPr lang="fr-CH" dirty="0"/>
              <a:t>Guide développeur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108" y="2764865"/>
            <a:ext cx="464337" cy="46433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519" y="4936309"/>
            <a:ext cx="461589" cy="46352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657" y="4361866"/>
            <a:ext cx="475990" cy="42204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189" y="2306515"/>
            <a:ext cx="389812" cy="3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33177" y="166921"/>
            <a:ext cx="7429499" cy="1478570"/>
          </a:xfrm>
        </p:spPr>
        <p:txBody>
          <a:bodyPr/>
          <a:lstStyle/>
          <a:p>
            <a:r>
              <a:rPr lang="fr-CH" dirty="0"/>
              <a:t>Questions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00" y="1509311"/>
            <a:ext cx="3253611" cy="42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80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32658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421677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Contexte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12" y="1306985"/>
            <a:ext cx="4258176" cy="42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8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Cahier des charges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</a:t>
            </a:r>
          </a:p>
          <a:p>
            <a:pPr lvl="1"/>
            <a:r>
              <a:rPr lang="fr-CH" dirty="0"/>
              <a:t>Automatisation d’une chaîne d’assemblement</a:t>
            </a:r>
          </a:p>
          <a:p>
            <a:r>
              <a:rPr lang="fr-CH" dirty="0"/>
              <a:t>Contraintes</a:t>
            </a:r>
          </a:p>
          <a:p>
            <a:pPr lvl="1"/>
            <a:r>
              <a:rPr lang="fr-CH" dirty="0"/>
              <a:t>Machines de la Haute école Arc</a:t>
            </a:r>
          </a:p>
          <a:p>
            <a:pPr lvl="1"/>
            <a:r>
              <a:rPr lang="fr-CH" dirty="0"/>
              <a:t>Protocole OPC UA</a:t>
            </a:r>
          </a:p>
          <a:p>
            <a:r>
              <a:rPr lang="fr-CH" dirty="0"/>
              <a:t>Démarche</a:t>
            </a:r>
          </a:p>
          <a:p>
            <a:pPr lvl="1"/>
            <a:r>
              <a:rPr lang="fr-CH" dirty="0"/>
              <a:t>Exploratoire</a:t>
            </a:r>
          </a:p>
        </p:txBody>
      </p:sp>
    </p:spTree>
    <p:extLst>
      <p:ext uri="{BB962C8B-B14F-4D97-AF65-F5344CB8AC3E}">
        <p14:creationId xmlns:p14="http://schemas.microsoft.com/office/powerpoint/2010/main" val="413641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Gestion de projet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07" y="2058137"/>
            <a:ext cx="5786603" cy="10705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655" y="3597570"/>
            <a:ext cx="856304" cy="7320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072" y="3308748"/>
            <a:ext cx="1309732" cy="130973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4182" y="3607387"/>
            <a:ext cx="855164" cy="85516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3736" y="5035430"/>
            <a:ext cx="3354143" cy="11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 de OPC UA</a:t>
            </a:r>
          </a:p>
        </p:txBody>
      </p:sp>
    </p:spTree>
    <p:extLst>
      <p:ext uri="{BB962C8B-B14F-4D97-AF65-F5344CB8AC3E}">
        <p14:creationId xmlns:p14="http://schemas.microsoft.com/office/powerpoint/2010/main" val="36947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Vue d’ensemble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1573366"/>
          </a:xfrm>
        </p:spPr>
        <p:txBody>
          <a:bodyPr/>
          <a:lstStyle/>
          <a:p>
            <a:r>
              <a:rPr lang="fr-CH" dirty="0"/>
              <a:t>Succède à OPC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56" y="3551256"/>
            <a:ext cx="3562350" cy="11715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459" y="3617930"/>
            <a:ext cx="2609850" cy="10382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206" y="3233095"/>
            <a:ext cx="1534003" cy="15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Vue d’ensemble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56060" y="2249487"/>
            <a:ext cx="7781164" cy="1573366"/>
          </a:xfrm>
        </p:spPr>
        <p:txBody>
          <a:bodyPr>
            <a:noAutofit/>
          </a:bodyPr>
          <a:lstStyle/>
          <a:p>
            <a:r>
              <a:rPr lang="fr-CH" dirty="0"/>
              <a:t>OPC UA</a:t>
            </a:r>
          </a:p>
          <a:p>
            <a:pPr lvl="1"/>
            <a:r>
              <a:rPr lang="fr-CH" sz="2400" dirty="0"/>
              <a:t>« </a:t>
            </a:r>
            <a:r>
              <a:rPr lang="fr-CH" dirty="0"/>
              <a:t>Object </a:t>
            </a:r>
            <a:r>
              <a:rPr lang="fr-CH" dirty="0" err="1"/>
              <a:t>Linking</a:t>
            </a:r>
            <a:r>
              <a:rPr lang="fr-CH" dirty="0"/>
              <a:t> and </a:t>
            </a:r>
            <a:r>
              <a:rPr lang="fr-CH" dirty="0" err="1"/>
              <a:t>Embedding</a:t>
            </a:r>
            <a:r>
              <a:rPr lang="fr-CH" dirty="0"/>
              <a:t> for </a:t>
            </a:r>
            <a:r>
              <a:rPr lang="fr-CH" dirty="0" err="1"/>
              <a:t>Process</a:t>
            </a:r>
            <a:r>
              <a:rPr lang="fr-CH" dirty="0"/>
              <a:t> Control</a:t>
            </a:r>
            <a:br>
              <a:rPr lang="fr-CH" dirty="0"/>
            </a:br>
            <a:r>
              <a:rPr lang="fr-CH" dirty="0" err="1"/>
              <a:t>Unifed</a:t>
            </a:r>
            <a:r>
              <a:rPr lang="fr-CH" dirty="0"/>
              <a:t> </a:t>
            </a:r>
            <a:r>
              <a:rPr lang="fr-CH" dirty="0" err="1"/>
              <a:t>Architechture</a:t>
            </a:r>
            <a:r>
              <a:rPr lang="fr-CH" dirty="0"/>
              <a:t> </a:t>
            </a:r>
            <a:r>
              <a:rPr lang="fr-CH" sz="2400" dirty="0"/>
              <a:t>»</a:t>
            </a:r>
          </a:p>
          <a:p>
            <a:r>
              <a:rPr lang="fr-CH" dirty="0"/>
              <a:t>Spécification</a:t>
            </a:r>
          </a:p>
          <a:p>
            <a:pPr lvl="1"/>
            <a:r>
              <a:rPr lang="fr-CH" dirty="0"/>
              <a:t>ensemble explicite d'exigences à satisfaire</a:t>
            </a:r>
          </a:p>
        </p:txBody>
      </p:sp>
    </p:spTree>
    <p:extLst>
      <p:ext uri="{BB962C8B-B14F-4D97-AF65-F5344CB8AC3E}">
        <p14:creationId xmlns:p14="http://schemas.microsoft.com/office/powerpoint/2010/main" val="14383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Personnalisé 1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246</TotalTime>
  <Words>440</Words>
  <Application>Microsoft Office PowerPoint</Application>
  <PresentationFormat>Affichage à l'écran (4:3)</PresentationFormat>
  <Paragraphs>141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Tw Cen MT</vt:lpstr>
      <vt:lpstr>Circuit</vt:lpstr>
      <vt:lpstr>Connected Factory</vt:lpstr>
      <vt:lpstr>Sommaire</vt:lpstr>
      <vt:lpstr>Présentation du projet</vt:lpstr>
      <vt:lpstr>Contexte</vt:lpstr>
      <vt:lpstr>Cahier des charges</vt:lpstr>
      <vt:lpstr>Gestion de projet</vt:lpstr>
      <vt:lpstr>Présentation de OPC UA</vt:lpstr>
      <vt:lpstr>Vue d’ensemble</vt:lpstr>
      <vt:lpstr>Vue d’ensemble</vt:lpstr>
      <vt:lpstr>Présentation PowerPoint</vt:lpstr>
      <vt:lpstr>Fonctionnalités de bases</vt:lpstr>
      <vt:lpstr>Architecture</vt:lpstr>
      <vt:lpstr>Fonctionnement</vt:lpstr>
      <vt:lpstr>Présentation PowerPoint</vt:lpstr>
      <vt:lpstr>Présentation PowerPoint</vt:lpstr>
      <vt:lpstr>Complications</vt:lpstr>
      <vt:lpstr>Présentation PowerPoint</vt:lpstr>
      <vt:lpstr>Interfaçage avec les machines</vt:lpstr>
      <vt:lpstr>Nouveaux objectifs</vt:lpstr>
      <vt:lpstr>Implémentation</vt:lpstr>
      <vt:lpstr>Client</vt:lpstr>
      <vt:lpstr>Serveur</vt:lpstr>
      <vt:lpstr>Cas d’utilisation réel</vt:lpstr>
      <vt:lpstr>Démonstration</vt:lpstr>
      <vt:lpstr>Présentation PowerPoint</vt:lpstr>
      <vt:lpstr>Conclusion</vt:lpstr>
      <vt:lpstr>Conclusion</vt:lpstr>
      <vt:lpstr>Questions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Factory</dc:title>
  <dc:creator>Nicolas</dc:creator>
  <cp:lastModifiedBy>Nicolas</cp:lastModifiedBy>
  <cp:revision>27</cp:revision>
  <cp:lastPrinted>2017-02-01T19:42:53Z</cp:lastPrinted>
  <dcterms:created xsi:type="dcterms:W3CDTF">2017-02-01T12:44:41Z</dcterms:created>
  <dcterms:modified xsi:type="dcterms:W3CDTF">2017-02-01T19:43:03Z</dcterms:modified>
</cp:coreProperties>
</file>