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2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84" r:id="rId10"/>
    <p:sldId id="283" r:id="rId11"/>
    <p:sldId id="264" r:id="rId12"/>
    <p:sldId id="265" r:id="rId13"/>
    <p:sldId id="282" r:id="rId14"/>
    <p:sldId id="268" r:id="rId15"/>
    <p:sldId id="281" r:id="rId16"/>
    <p:sldId id="274" r:id="rId17"/>
    <p:sldId id="275" r:id="rId18"/>
    <p:sldId id="269" r:id="rId19"/>
    <p:sldId id="277" r:id="rId20"/>
    <p:sldId id="276" r:id="rId21"/>
    <p:sldId id="278" r:id="rId22"/>
    <p:sldId id="279" r:id="rId23"/>
    <p:sldId id="272" r:id="rId24"/>
    <p:sldId id="270" r:id="rId25"/>
    <p:sldId id="280" r:id="rId26"/>
    <p:sldId id="271" r:id="rId27"/>
    <p:sldId id="273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6401BB24-8A18-4D0F-8F59-41364DC6462B}">
          <p14:sldIdLst>
            <p14:sldId id="256"/>
            <p14:sldId id="257"/>
          </p14:sldIdLst>
        </p14:section>
        <p14:section name="Présentation du Projet" id="{BFA02710-7C09-4480-86CC-57D464E665AC}">
          <p14:sldIdLst>
            <p14:sldId id="259"/>
            <p14:sldId id="258"/>
            <p14:sldId id="260"/>
            <p14:sldId id="261"/>
          </p14:sldIdLst>
        </p14:section>
        <p14:section name="OPC UA" id="{365D01F4-132D-4364-974F-6B0E50B94260}">
          <p14:sldIdLst>
            <p14:sldId id="262"/>
            <p14:sldId id="263"/>
            <p14:sldId id="284"/>
            <p14:sldId id="283"/>
            <p14:sldId id="264"/>
            <p14:sldId id="265"/>
            <p14:sldId id="282"/>
            <p14:sldId id="268"/>
            <p14:sldId id="281"/>
            <p14:sldId id="274"/>
            <p14:sldId id="275"/>
            <p14:sldId id="269"/>
            <p14:sldId id="277"/>
            <p14:sldId id="276"/>
            <p14:sldId id="278"/>
            <p14:sldId id="279"/>
            <p14:sldId id="272"/>
            <p14:sldId id="270"/>
            <p14:sldId id="280"/>
            <p14:sldId id="271"/>
            <p14:sldId id="273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olas" initials="N" lastIdx="1" clrIdx="0">
    <p:extLst>
      <p:ext uri="{19B8F6BF-5375-455C-9EA6-DF929625EA0E}">
        <p15:presenceInfo xmlns:p15="http://schemas.microsoft.com/office/powerpoint/2012/main" userId="Nicola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72564" autoAdjust="0"/>
  </p:normalViewPr>
  <p:slideViewPr>
    <p:cSldViewPr snapToGrid="0">
      <p:cViewPr varScale="1">
        <p:scale>
          <a:sx n="87" d="100"/>
          <a:sy n="87" d="100"/>
        </p:scale>
        <p:origin x="16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FEC1A8-2052-490B-80E1-2D52EC5E04B5}" type="datetimeFigureOut">
              <a:rPr lang="fr-CH" smtClean="0"/>
              <a:t>01.02.2017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4C358-B2C9-4BAA-B825-EE7B48785BE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99342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Présentation personnel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4C358-B2C9-4BAA-B825-EE7B48785BE7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843015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4C358-B2C9-4BAA-B825-EE7B48785BE7}" type="slidenum">
              <a:rPr lang="fr-CH" smtClean="0"/>
              <a:t>17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53055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Aucune machine n’utilise ce protocole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Même les machines de la </a:t>
            </a:r>
            <a:r>
              <a:rPr lang="fr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nouvell</a:t>
            </a:r>
            <a:endParaRPr lang="fr-CH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4C358-B2C9-4BAA-B825-EE7B48785BE7}" type="slidenum">
              <a:rPr lang="fr-CH" smtClean="0"/>
              <a:t>19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966118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4C358-B2C9-4BAA-B825-EE7B48785BE7}" type="slidenum">
              <a:rPr lang="fr-CH" smtClean="0"/>
              <a:t>22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34162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lvl="1" indent="-228600">
              <a:buFont typeface="+mj-lt"/>
              <a:buAutoNum type="arabicPeriod"/>
            </a:pP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Industrie 4.0</a:t>
            </a:r>
          </a:p>
          <a:p>
            <a:pPr marL="685800" lvl="1" indent="-228600">
              <a:buFont typeface="+mj-lt"/>
              <a:buAutoNum type="arabicPeriod"/>
            </a:pP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Automatisation à distance</a:t>
            </a:r>
          </a:p>
          <a:p>
            <a:pPr marL="685800" lvl="1" indent="-228600">
              <a:buFont typeface="+mj-lt"/>
              <a:buAutoNum type="arabicPeriod"/>
            </a:pP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Variété des machines et commandes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4C358-B2C9-4BAA-B825-EE7B48785BE7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40659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lvl="1" indent="-228600">
              <a:buFont typeface="+mj-lt"/>
              <a:buAutoNum type="arabicPeriod"/>
            </a:pP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4C358-B2C9-4BAA-B825-EE7B48785BE7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66121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Fonctionnement de OPC UA</a:t>
            </a:r>
          </a:p>
          <a:p>
            <a:pPr lvl="1"/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Choix d’une implémentation</a:t>
            </a:r>
          </a:p>
          <a:p>
            <a:pPr lvl="1"/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Utilisation de l’implémentation</a:t>
            </a:r>
          </a:p>
          <a:p>
            <a:pPr lvl="1"/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Interfaçage sur les machines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4C358-B2C9-4BAA-B825-EE7B48785BE7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92672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Groupement</a:t>
            </a:r>
            <a:r>
              <a:rPr lang="fr-CH" baseline="0" dirty="0"/>
              <a:t> de spécifications développé par </a:t>
            </a:r>
          </a:p>
          <a:p>
            <a:endParaRPr lang="fr-CH" baseline="0" dirty="0"/>
          </a:p>
          <a:p>
            <a:r>
              <a:rPr lang="fr-CH" baseline="0" dirty="0"/>
              <a:t>Opc est apparu au </a:t>
            </a:r>
            <a:r>
              <a:rPr lang="fr-CH" baseline="0" dirty="0" err="1"/>
              <a:t>millieu</a:t>
            </a:r>
            <a:r>
              <a:rPr lang="fr-CH" baseline="0" dirty="0"/>
              <a:t> de année 90 pour faire le lien entre la machine et le pc. 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but : s’affranchir des contraintes du </a:t>
            </a:r>
          </a:p>
          <a:p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développement des drivers en imaginant un concept d’abstraction des protocoles de </a:t>
            </a:r>
          </a:p>
          <a:p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communication. </a:t>
            </a:r>
          </a:p>
          <a:p>
            <a:endParaRPr lang="fr-CH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Opc =</a:t>
            </a:r>
            <a:r>
              <a:rPr lang="fr-CH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Linking and Embedding for Process Control</a:t>
            </a:r>
          </a:p>
          <a:p>
            <a:endParaRPr lang="fr-CH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4C358-B2C9-4BAA-B825-EE7B48785BE7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9585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4C358-B2C9-4BAA-B825-EE7B48785BE7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38864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Groupement</a:t>
            </a:r>
            <a:r>
              <a:rPr lang="fr-CH" baseline="0" dirty="0"/>
              <a:t> de spécifications développé par </a:t>
            </a:r>
          </a:p>
          <a:p>
            <a:endParaRPr lang="fr-CH" baseline="0" dirty="0"/>
          </a:p>
          <a:p>
            <a:r>
              <a:rPr lang="fr-CH" baseline="0" dirty="0"/>
              <a:t>Opc est apparu au </a:t>
            </a:r>
            <a:r>
              <a:rPr lang="fr-CH" baseline="0" dirty="0" err="1"/>
              <a:t>millieu</a:t>
            </a:r>
            <a:r>
              <a:rPr lang="fr-CH" baseline="0" dirty="0"/>
              <a:t> de année 90 pour faire le lien entre la machine et le pc. 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but : s’affranchir des contraintes du </a:t>
            </a:r>
          </a:p>
          <a:p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développement des drivers en imaginant un concept d’abstraction des protocoles de </a:t>
            </a:r>
          </a:p>
          <a:p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communication. </a:t>
            </a:r>
          </a:p>
          <a:p>
            <a:endParaRPr lang="fr-CH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Opc =</a:t>
            </a:r>
            <a:r>
              <a:rPr lang="fr-CH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Linking and Embedding for Process Control</a:t>
            </a:r>
          </a:p>
          <a:p>
            <a:endParaRPr lang="fr-CH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4C358-B2C9-4BAA-B825-EE7B48785BE7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17294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Réflexion des types</a:t>
            </a:r>
          </a:p>
          <a:p>
            <a:r>
              <a:rPr lang="fr-CH" dirty="0"/>
              <a:t>Documentation</a:t>
            </a:r>
            <a:r>
              <a:rPr lang="fr-CH" baseline="0" dirty="0"/>
              <a:t> lacunaire</a:t>
            </a:r>
          </a:p>
          <a:p>
            <a:r>
              <a:rPr lang="fr-CH" baseline="0" dirty="0"/>
              <a:t>Implémentation incomplète</a:t>
            </a:r>
          </a:p>
          <a:p>
            <a:r>
              <a:rPr lang="fr-CH" baseline="0" dirty="0"/>
              <a:t>N’est pas un langage orienté objet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4C358-B2C9-4BAA-B825-EE7B48785BE7}" type="slidenum">
              <a:rPr lang="fr-CH" smtClean="0"/>
              <a:t>15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77992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Aucune machine n’utilise ce protocole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Même les machines de la nouvelle génération n’en sont pas dotées</a:t>
            </a:r>
          </a:p>
          <a:p>
            <a:r>
              <a:rPr lang="fr-CH" dirty="0" err="1"/>
              <a:t>Staubli</a:t>
            </a:r>
            <a:r>
              <a:rPr lang="fr-CH" dirty="0"/>
              <a:t> CS9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4C358-B2C9-4BAA-B825-EE7B48785BE7}" type="slidenum">
              <a:rPr lang="fr-CH" smtClean="0"/>
              <a:t>16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77857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501833B6-5A7B-4024-81D2-47C87F14DD3D}" type="datetime1">
              <a:rPr lang="en-US" smtClean="0"/>
              <a:pPr/>
              <a:t>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Connected Factory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616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18982-1745-4405-8FF8-1492996CA6AC}" type="datetime1">
              <a:rPr lang="en-US" smtClean="0"/>
              <a:t>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Connected Factory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90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92BCF-EC4E-465D-AC1E-92C48ECAE4CC}" type="datetime1">
              <a:rPr lang="en-US" smtClean="0"/>
              <a:t>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Connected Factory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827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8BA-A6C9-4EE9-B76B-5DD3245E50CD}" type="datetime1">
              <a:rPr lang="en-US" smtClean="0"/>
              <a:t>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Connected Factory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2953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59932-A267-46D4-837A-27683F654605}" type="datetime1">
              <a:rPr lang="en-US" smtClean="0"/>
              <a:t>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Connected Factory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290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8D94-8664-4CEB-BB2D-089CC09DA246}" type="datetime1">
              <a:rPr lang="en-US" smtClean="0"/>
              <a:t>2/1/2017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Connected Factory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9219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225B-AE31-4064-B411-EEB8FBAE4E9D}" type="datetime1">
              <a:rPr lang="en-US" smtClean="0"/>
              <a:t>2/1/2017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/>
              <a:t>Connected Factory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302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28A66-DB7F-4083-A7DB-10643C94E63B}" type="datetime1">
              <a:rPr lang="en-US" smtClean="0"/>
              <a:t>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Connected Factory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241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B187-489F-43BB-AD42-4C147235D684}" type="datetime1">
              <a:rPr lang="en-US" smtClean="0"/>
              <a:t>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Connected Factory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710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1407380"/>
            <a:ext cx="7429499" cy="689707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87A73-CC08-4D66-8BAC-66B2570C9A75}" type="datetime1">
              <a:rPr lang="en-US" smtClean="0"/>
              <a:t>2/1/2017</a:t>
            </a:fld>
            <a:endParaRPr lang="en-US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Connected Factory</a:t>
            </a:r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944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6CE02-7410-449F-947B-CDD9925AF066}" type="datetime1">
              <a:rPr lang="en-US" smtClean="0"/>
              <a:t>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Connected Factory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222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F53C-BED6-45C4-9471-1D9DB073BA02}" type="datetime1">
              <a:rPr lang="en-US" smtClean="0"/>
              <a:t>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Connected Factory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947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9B2D2-2BF2-4BF5-9EB6-3D75292259E0}" type="datetime1">
              <a:rPr lang="en-US" smtClean="0"/>
              <a:t>2/1/2017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Connected Factory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128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2304194"/>
            <a:ext cx="7429499" cy="1478570"/>
          </a:xfrm>
        </p:spPr>
        <p:txBody>
          <a:bodyPr>
            <a:normAutofit/>
          </a:bodyPr>
          <a:lstStyle>
            <a:lvl1pPr algn="ctr">
              <a:defRPr sz="4800" cap="none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BA6BE-8FD6-4C0E-8A43-14A82E0036D6}" type="datetime1">
              <a:rPr lang="en-US" smtClean="0"/>
              <a:t>2/1/2017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Connected Factory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377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C9549-3365-409B-B57E-FBDCC297CA3B}" type="datetime1">
              <a:rPr lang="en-US" smtClean="0"/>
              <a:t>2/1/2017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Connected Factory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095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38E86-036B-44A2-95F2-6AA3B684E2AF}" type="datetime1">
              <a:rPr lang="en-US" smtClean="0"/>
              <a:t>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Connected Factory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866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64FC-7B16-43C9-8ED9-300088FE31D9}" type="datetime1">
              <a:rPr lang="en-US" smtClean="0"/>
              <a:t>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Connected Factory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791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C9BEF-F16E-48FF-BE02-ECC7D8359562}" type="datetime1">
              <a:rPr lang="en-US" smtClean="0"/>
              <a:t>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Connected Factory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78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cap="none" dirty="0"/>
              <a:t>Connected Factory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cap="none" dirty="0"/>
              <a:t>Etudiant: Nicolas Gonin</a:t>
            </a:r>
          </a:p>
          <a:p>
            <a:r>
              <a:rPr lang="fr-CH" cap="none" dirty="0"/>
              <a:t>Superviseur : Huber Droz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086" y="697391"/>
            <a:ext cx="2481833" cy="424972"/>
          </a:xfrm>
          <a:prstGeom prst="rect">
            <a:avLst/>
          </a:prstGeom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Connected Factory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916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Vue d’ensemble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1573366"/>
          </a:xfrm>
        </p:spPr>
        <p:txBody>
          <a:bodyPr/>
          <a:lstStyle/>
          <a:p>
            <a:r>
              <a:rPr lang="fr-CH" dirty="0"/>
              <a:t>Spécification</a:t>
            </a:r>
          </a:p>
          <a:p>
            <a:pPr lvl="1"/>
            <a:r>
              <a:rPr lang="fr-CH" dirty="0"/>
              <a:t>ensemble explicite d'exigences à satisfaire</a:t>
            </a:r>
          </a:p>
          <a:p>
            <a:r>
              <a:rPr lang="fr-CH" dirty="0"/>
              <a:t>Succède à OPC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Connected Factory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64" y="3933423"/>
            <a:ext cx="3562350" cy="117157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5708" y="4000097"/>
            <a:ext cx="2609850" cy="103822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1510" y="3551256"/>
            <a:ext cx="1534003" cy="153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63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Fonctionnalités de bases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Travail sur des données</a:t>
            </a:r>
          </a:p>
          <a:p>
            <a:r>
              <a:rPr lang="fr-CH" dirty="0"/>
              <a:t>Evénement</a:t>
            </a:r>
          </a:p>
          <a:p>
            <a:r>
              <a:rPr lang="fr-CH" dirty="0"/>
              <a:t>Historique</a:t>
            </a:r>
          </a:p>
          <a:p>
            <a:r>
              <a:rPr lang="fr-CH" dirty="0"/>
              <a:t>Abonnement sur une donnée</a:t>
            </a:r>
          </a:p>
          <a:p>
            <a:r>
              <a:rPr lang="fr-CH" dirty="0"/>
              <a:t>Réponse en paquet de données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Connected Factory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503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Architecture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Connected Factory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Indépendance</a:t>
            </a:r>
          </a:p>
          <a:p>
            <a:r>
              <a:rPr lang="fr-CH" dirty="0"/>
              <a:t>Performance</a:t>
            </a:r>
          </a:p>
          <a:p>
            <a:r>
              <a:rPr lang="fr-CH" dirty="0"/>
              <a:t>Sécurité</a:t>
            </a:r>
          </a:p>
          <a:p>
            <a:endParaRPr lang="fr-CH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294" y="2378910"/>
            <a:ext cx="826706" cy="40926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0169" y="2223540"/>
            <a:ext cx="804000" cy="7200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5541" y="2157412"/>
            <a:ext cx="902017" cy="85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33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Fonctionnement</a:t>
            </a:r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9605" y="2249487"/>
            <a:ext cx="6280762" cy="3633787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Connected Factory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5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Complications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Connected Factory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53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Connected Factory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800" y="2065026"/>
            <a:ext cx="2621106" cy="262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746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Interfaçage avec les machines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Aucune machine utilise OPC UA!</a:t>
            </a:r>
          </a:p>
          <a:p>
            <a:r>
              <a:rPr lang="fr-CH" dirty="0"/>
              <a:t>Contrôleur nouvelle génération?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Connected Factory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7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Rebondissement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Démonstration</a:t>
            </a:r>
          </a:p>
          <a:p>
            <a:r>
              <a:rPr lang="fr-CH" dirty="0"/>
              <a:t>Guide d’utilisateur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Connected Factory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316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Implémentation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Connected Factory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71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Client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Modification d’un nœud</a:t>
            </a:r>
          </a:p>
          <a:p>
            <a:r>
              <a:rPr lang="fr-CH" dirty="0"/>
              <a:t>Abonnement des modifications d’un nœud</a:t>
            </a:r>
          </a:p>
          <a:p>
            <a:r>
              <a:rPr lang="fr-CH" dirty="0"/>
              <a:t>Récupération de l’historique d’un nœud</a:t>
            </a:r>
          </a:p>
          <a:p>
            <a:r>
              <a:rPr lang="fr-CH" dirty="0"/>
              <a:t>Abonnement aux événements serveurs</a:t>
            </a:r>
          </a:p>
          <a:p>
            <a:r>
              <a:rPr lang="fr-CH" dirty="0"/>
              <a:t>Appel de fonctions serveurs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Connected Factory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86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856060" y="1365046"/>
            <a:ext cx="7429499" cy="689707"/>
          </a:xfrm>
        </p:spPr>
        <p:txBody>
          <a:bodyPr/>
          <a:lstStyle/>
          <a:p>
            <a:r>
              <a:rPr lang="fr-CH" cap="none" dirty="0"/>
              <a:t>Sommaire</a:t>
            </a:r>
            <a:endParaRPr lang="fr-CH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H" dirty="0"/>
              <a:t>Présentation du projet</a:t>
            </a:r>
          </a:p>
          <a:p>
            <a:r>
              <a:rPr lang="fr-CH" dirty="0"/>
              <a:t>Présentation de OPC UA</a:t>
            </a:r>
          </a:p>
          <a:p>
            <a:r>
              <a:rPr lang="fr-CH" dirty="0"/>
              <a:t>Complications</a:t>
            </a:r>
          </a:p>
          <a:p>
            <a:r>
              <a:rPr lang="fr-CH" dirty="0"/>
              <a:t>Implémentation</a:t>
            </a:r>
          </a:p>
          <a:p>
            <a:r>
              <a:rPr lang="fr-CH" dirty="0"/>
              <a:t>Conclusion</a:t>
            </a:r>
          </a:p>
          <a:p>
            <a:r>
              <a:rPr lang="fr-CH" dirty="0"/>
              <a:t>Démonstration</a:t>
            </a:r>
          </a:p>
          <a:p>
            <a:r>
              <a:rPr lang="fr-CH" dirty="0"/>
              <a:t>Questions</a:t>
            </a:r>
          </a:p>
          <a:p>
            <a:endParaRPr lang="fr-CH" dirty="0"/>
          </a:p>
          <a:p>
            <a:endParaRPr lang="fr-CH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Connected Factory</a:t>
            </a:r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416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Serveur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Idem que le client</a:t>
            </a:r>
          </a:p>
          <a:p>
            <a:r>
              <a:rPr lang="fr-CH" dirty="0"/>
              <a:t>Instanciation des nœuds à la main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Connected Factory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442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Cas d’utilisation réel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Connected Factory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019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Connected Factory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644" y="143220"/>
            <a:ext cx="4847422" cy="658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66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856058" y="486411"/>
            <a:ext cx="7429499" cy="1478570"/>
          </a:xfrm>
        </p:spPr>
        <p:txBody>
          <a:bodyPr/>
          <a:lstStyle/>
          <a:p>
            <a:r>
              <a:rPr lang="fr-CH" dirty="0"/>
              <a:t>Démonstration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Connected Factory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414" y="2137272"/>
            <a:ext cx="5384786" cy="271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0294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Conclusion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Connected Factory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562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Conclusion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Objectif initial non atteint</a:t>
            </a:r>
          </a:p>
          <a:p>
            <a:pPr lvl="1"/>
            <a:r>
              <a:rPr lang="fr-CH" dirty="0"/>
              <a:t>Technologie trop récente</a:t>
            </a:r>
          </a:p>
          <a:p>
            <a:endParaRPr lang="fr-CH" dirty="0"/>
          </a:p>
          <a:p>
            <a:endParaRPr lang="fr-CH" dirty="0"/>
          </a:p>
          <a:p>
            <a:r>
              <a:rPr lang="fr-CH" dirty="0"/>
              <a:t>Préparation du terrain</a:t>
            </a:r>
          </a:p>
          <a:p>
            <a:pPr lvl="1"/>
            <a:r>
              <a:rPr lang="fr-CH" dirty="0"/>
              <a:t>Guide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Connected Factory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108" y="2764865"/>
            <a:ext cx="464337" cy="464337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770" y="4916112"/>
            <a:ext cx="461589" cy="463521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9657" y="4361866"/>
            <a:ext cx="475990" cy="422043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4189" y="2306515"/>
            <a:ext cx="389812" cy="36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91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933177" y="166921"/>
            <a:ext cx="7429499" cy="1478570"/>
          </a:xfrm>
        </p:spPr>
        <p:txBody>
          <a:bodyPr/>
          <a:lstStyle/>
          <a:p>
            <a:r>
              <a:rPr lang="fr-CH" dirty="0"/>
              <a:t>Questions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Connected Factory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800" y="1509311"/>
            <a:ext cx="3253611" cy="421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4808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Merci de votre attention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Connected Factory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582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Présentation du projet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Connected Factory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774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Contexte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Connected Factory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721" y="1639245"/>
            <a:ext cx="4258176" cy="424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785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Cahier des charges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Objectif</a:t>
            </a:r>
          </a:p>
          <a:p>
            <a:pPr lvl="1"/>
            <a:r>
              <a:rPr lang="fr-CH" dirty="0"/>
              <a:t>Automatisation d’une chaîne d’assemblement</a:t>
            </a:r>
          </a:p>
          <a:p>
            <a:r>
              <a:rPr lang="fr-CH" dirty="0"/>
              <a:t>Contraintes</a:t>
            </a:r>
          </a:p>
          <a:p>
            <a:pPr lvl="1"/>
            <a:r>
              <a:rPr lang="fr-CH" dirty="0"/>
              <a:t>Machines de la Haute école Arc</a:t>
            </a:r>
          </a:p>
          <a:p>
            <a:pPr lvl="1"/>
            <a:r>
              <a:rPr lang="fr-CH" dirty="0"/>
              <a:t>Protocole OPC UA</a:t>
            </a:r>
          </a:p>
          <a:p>
            <a:r>
              <a:rPr lang="fr-CH" dirty="0"/>
              <a:t>Démarche</a:t>
            </a:r>
          </a:p>
          <a:p>
            <a:pPr lvl="1"/>
            <a:r>
              <a:rPr lang="fr-CH" dirty="0"/>
              <a:t>Exploratoire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Connected Factory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419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Gestion de projet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507" y="2058137"/>
            <a:ext cx="5786603" cy="107057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2656" y="3597571"/>
            <a:ext cx="856304" cy="732087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8072" y="3308748"/>
            <a:ext cx="1309732" cy="1309732"/>
          </a:xfrm>
          <a:prstGeom prst="rect">
            <a:avLst/>
          </a:prstGeom>
        </p:spPr>
      </p:pic>
      <p:sp>
        <p:nvSpPr>
          <p:cNvPr id="13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Connected Factory</a:t>
            </a:r>
            <a:endParaRPr lang="en-US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4182" y="3607387"/>
            <a:ext cx="855164" cy="855164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3736" y="5035430"/>
            <a:ext cx="3354143" cy="111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49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Présentation de OPC UA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Connected Factory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792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Vue d’ensemble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1573366"/>
          </a:xfrm>
        </p:spPr>
        <p:txBody>
          <a:bodyPr/>
          <a:lstStyle/>
          <a:p>
            <a:r>
              <a:rPr lang="fr-CH" dirty="0"/>
              <a:t>Spécification</a:t>
            </a:r>
          </a:p>
          <a:p>
            <a:pPr lvl="1"/>
            <a:r>
              <a:rPr lang="fr-CH" dirty="0"/>
              <a:t>ensemble explicite d'exigences à satisfaire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Connected Factory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320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Connected Factory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041" y="694063"/>
            <a:ext cx="6770358" cy="503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4339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Personnalisé 1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205</TotalTime>
  <Words>438</Words>
  <Application>Microsoft Office PowerPoint</Application>
  <PresentationFormat>Affichage à l'écran (4:3)</PresentationFormat>
  <Paragraphs>167</Paragraphs>
  <Slides>27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2" baseType="lpstr">
      <vt:lpstr>Arial</vt:lpstr>
      <vt:lpstr>Calibri</vt:lpstr>
      <vt:lpstr>Trebuchet MS</vt:lpstr>
      <vt:lpstr>Tw Cen MT</vt:lpstr>
      <vt:lpstr>Circuit</vt:lpstr>
      <vt:lpstr>Connected Factory</vt:lpstr>
      <vt:lpstr>Sommaire</vt:lpstr>
      <vt:lpstr>Présentation du projet</vt:lpstr>
      <vt:lpstr>Contexte</vt:lpstr>
      <vt:lpstr>Cahier des charges</vt:lpstr>
      <vt:lpstr>Gestion de projet</vt:lpstr>
      <vt:lpstr>Présentation de OPC UA</vt:lpstr>
      <vt:lpstr>Vue d’ensemble</vt:lpstr>
      <vt:lpstr>Présentation PowerPoint</vt:lpstr>
      <vt:lpstr>Vue d’ensemble</vt:lpstr>
      <vt:lpstr>Fonctionnalités de bases</vt:lpstr>
      <vt:lpstr>Architecture</vt:lpstr>
      <vt:lpstr>Fonctionnement</vt:lpstr>
      <vt:lpstr>Complications</vt:lpstr>
      <vt:lpstr>Présentation PowerPoint</vt:lpstr>
      <vt:lpstr>Interfaçage avec les machines</vt:lpstr>
      <vt:lpstr>Rebondissement</vt:lpstr>
      <vt:lpstr>Implémentation</vt:lpstr>
      <vt:lpstr>Client</vt:lpstr>
      <vt:lpstr>Serveur</vt:lpstr>
      <vt:lpstr>Cas d’utilisation réel</vt:lpstr>
      <vt:lpstr>Présentation PowerPoint</vt:lpstr>
      <vt:lpstr>Démonstration</vt:lpstr>
      <vt:lpstr>Conclusion</vt:lpstr>
      <vt:lpstr>Conclusion</vt:lpstr>
      <vt:lpstr>Questions</vt:lpstr>
      <vt:lpstr>Merci de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Connected Factory</dc:title>
  <dc:creator>Nicolas</dc:creator>
  <cp:lastModifiedBy>Nicolas</cp:lastModifiedBy>
  <cp:revision>20</cp:revision>
  <dcterms:created xsi:type="dcterms:W3CDTF">2017-02-01T12:44:41Z</dcterms:created>
  <dcterms:modified xsi:type="dcterms:W3CDTF">2017-02-01T16:10:20Z</dcterms:modified>
</cp:coreProperties>
</file>