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89" r:id="rId4"/>
    <p:sldId id="274" r:id="rId5"/>
    <p:sldId id="302" r:id="rId6"/>
    <p:sldId id="305" r:id="rId7"/>
    <p:sldId id="294" r:id="rId8"/>
    <p:sldId id="275" r:id="rId9"/>
    <p:sldId id="290" r:id="rId10"/>
    <p:sldId id="292" r:id="rId11"/>
    <p:sldId id="301" r:id="rId12"/>
    <p:sldId id="298" r:id="rId13"/>
    <p:sldId id="277" r:id="rId14"/>
    <p:sldId id="304" r:id="rId15"/>
    <p:sldId id="303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31" autoAdjust="0"/>
  </p:normalViewPr>
  <p:slideViewPr>
    <p:cSldViewPr snapToGrid="0">
      <p:cViewPr varScale="1">
        <p:scale>
          <a:sx n="73" d="100"/>
          <a:sy n="73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BFCB-0223-4387-8113-C3090A69D91A}" type="datetimeFigureOut">
              <a:rPr lang="fr-CH" smtClean="0"/>
              <a:t>24.01.2017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5D214-11A4-4AE4-9356-AF80950F729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649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88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IBeacon est un système de positionnement en intérieur développé par Apple fonctionnant sur Bluetooth 4.0. Ce protocole est utilisable par IOS, OS X 10.9+ et Android 4.3+. Il diffuse quatre informations :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 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 </a:t>
            </a:r>
            <a:r>
              <a:rPr lang="fr-F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mineur 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niveau de puissance TX </a:t>
            </a:r>
          </a:p>
          <a:p>
            <a:pPr lvl="0"/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75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043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+/- 0.5[m]  de 0-5 mètres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+/- 0.5[m] sur un triangle de 3nv. 3m de côté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>
              <a:effectLst/>
            </a:endParaRPr>
          </a:p>
          <a:p>
            <a:endParaRPr lang="fr-CH" baseline="0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240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+/- ok (à proximité des </a:t>
            </a:r>
            <a:r>
              <a:rPr lang="fr-CH" dirty="0" err="1" smtClean="0"/>
              <a:t>beacons</a:t>
            </a:r>
            <a:r>
              <a:rPr lang="fr-CH" dirty="0" smtClean="0"/>
              <a:t>, pas super précis) </a:t>
            </a:r>
            <a:r>
              <a:rPr lang="fr-CH" smtClean="0"/>
              <a:t>et met </a:t>
            </a:r>
            <a:r>
              <a:rPr lang="fr-CH" dirty="0" smtClean="0"/>
              <a:t>un peu de temps a se mettre à jour (car moyenne des 20 dernières positions</a:t>
            </a:r>
          </a:p>
          <a:p>
            <a:r>
              <a:rPr lang="fr-CH" dirty="0" smtClean="0"/>
              <a:t>et on chope une nouvelle position au mieux tous les 0.2 sec)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6041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 ajouter photo </a:t>
            </a:r>
            <a:r>
              <a:rPr lang="fr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callibrage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>
              <a:effectLst/>
            </a:endParaRPr>
          </a:p>
          <a:p>
            <a:endParaRPr lang="fr-CH" baseline="0" dirty="0"/>
          </a:p>
          <a:p>
            <a:r>
              <a:rPr lang="fr-CH" sz="1200" dirty="0" smtClean="0"/>
              <a:t>Partie 0 : </a:t>
            </a:r>
            <a:r>
              <a:rPr lang="fr-CH" sz="1200" dirty="0" err="1" smtClean="0"/>
              <a:t>callibrage</a:t>
            </a:r>
            <a:endParaRPr lang="fr-CH" sz="1200" dirty="0" smtClean="0"/>
          </a:p>
          <a:p>
            <a:r>
              <a:rPr lang="fr-CH" sz="1200" dirty="0" smtClean="0"/>
              <a:t>partie 1 : logs après</a:t>
            </a:r>
            <a:r>
              <a:rPr lang="fr-CH" sz="1200" baseline="0" dirty="0" smtClean="0"/>
              <a:t> calibrage : montrer les distances au </a:t>
            </a:r>
            <a:r>
              <a:rPr lang="fr-CH" sz="1200" baseline="0" dirty="0" err="1" smtClean="0"/>
              <a:t>beacon</a:t>
            </a:r>
            <a:r>
              <a:rPr lang="fr-CH" sz="1200" baseline="0" dirty="0" smtClean="0"/>
              <a:t> le plus proche</a:t>
            </a:r>
          </a:p>
          <a:p>
            <a:endParaRPr lang="fr-CH" sz="1200" baseline="0" dirty="0" smtClean="0"/>
          </a:p>
          <a:p>
            <a:r>
              <a:rPr lang="fr-CH" sz="1200" baseline="0" dirty="0" smtClean="0"/>
              <a:t>Intro partie 2 : pourquoi pas pris les gros </a:t>
            </a:r>
            <a:r>
              <a:rPr lang="fr-CH" sz="1200" baseline="0" dirty="0" err="1" smtClean="0"/>
              <a:t>beacons</a:t>
            </a:r>
            <a:r>
              <a:rPr lang="fr-CH" sz="1200" baseline="0" dirty="0" smtClean="0"/>
              <a:t> pour en avoir 6 – Puissance perçue différente &amp; signal souvent pas perçu contrairement aux petits</a:t>
            </a:r>
          </a:p>
          <a:p>
            <a:r>
              <a:rPr lang="fr-CH" sz="1200" baseline="0" dirty="0" smtClean="0"/>
              <a:t>Partie 2 : sans pc </a:t>
            </a:r>
          </a:p>
          <a:p>
            <a:r>
              <a:rPr lang="fr-CH" sz="1200" baseline="0" dirty="0" smtClean="0"/>
              <a:t>	persistance (redémarrer application)</a:t>
            </a:r>
          </a:p>
          <a:p>
            <a:r>
              <a:rPr lang="fr-CH" sz="1200" baseline="0" dirty="0" smtClean="0"/>
              <a:t>	accéléromètre</a:t>
            </a:r>
          </a:p>
          <a:p>
            <a:r>
              <a:rPr lang="fr-CH" sz="1200" baseline="0" dirty="0" smtClean="0"/>
              <a:t>	</a:t>
            </a:r>
          </a:p>
          <a:p>
            <a:endParaRPr lang="fr-CH" sz="1200" baseline="0" dirty="0" smtClean="0"/>
          </a:p>
          <a:p>
            <a:r>
              <a:rPr lang="fr-CH" sz="1200" baseline="0" dirty="0" smtClean="0"/>
              <a:t>Mettre l’image du croquis des </a:t>
            </a:r>
            <a:r>
              <a:rPr lang="fr-CH" sz="1200" baseline="0" dirty="0" err="1" smtClean="0"/>
              <a:t>beacons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516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de </a:t>
            </a:r>
            <a:r>
              <a:rPr lang="fr-CH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beaons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même type =&gt; couverture plus grande</a:t>
            </a:r>
            <a:endParaRPr lang="fr-CH" dirty="0">
              <a:effectLst/>
            </a:endParaRPr>
          </a:p>
          <a:p>
            <a:endParaRPr lang="fr-CH" baseline="0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440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 pratique: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visite guidée pour une démo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02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633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95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287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3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26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Moyenne</a:t>
            </a:r>
          </a:p>
          <a:p>
            <a:endParaRPr lang="fr-CH" dirty="0"/>
          </a:p>
          <a:p>
            <a:r>
              <a:rPr lang="fr-CH" dirty="0"/>
              <a:t>Puissance</a:t>
            </a:r>
            <a:r>
              <a:rPr lang="fr-CH" baseline="0" dirty="0"/>
              <a:t> du signal: -obstruction, rebond, humidité, forme de l’antenne, direction de l’antenne, diminution de la puissance au carré de la distance. Double distance, division par quatre de la puissance</a:t>
            </a:r>
          </a:p>
          <a:p>
            <a:r>
              <a:rPr lang="fr-CH" baseline="0" dirty="0"/>
              <a:t>Donc l’orientation du téléphone est aussi un facteur</a:t>
            </a:r>
            <a:endParaRPr lang="fr-CH" dirty="0"/>
          </a:p>
          <a:p>
            <a:endParaRPr lang="fr-CH" dirty="0"/>
          </a:p>
          <a:p>
            <a:r>
              <a:rPr lang="fr-CH" dirty="0"/>
              <a:t>Calibrage-&gt;</a:t>
            </a:r>
            <a:r>
              <a:rPr lang="fr-CH" baseline="0" dirty="0"/>
              <a:t> formules et constantes</a:t>
            </a:r>
            <a:endParaRPr lang="fr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</a:t>
            </a:r>
            <a:r>
              <a:rPr lang="fr-CH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</a:t>
            </a:r>
            <a:r>
              <a:rPr lang="fr-CH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émition</a:t>
            </a:r>
            <a:r>
              <a:rPr lang="fr-CH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-30dbm à +4dm et on peut aller jusqu’à 40-50m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valeur par défaut est de 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-12 dBm </a:t>
            </a:r>
          </a:p>
          <a:p>
            <a:pPr lvl="0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valeur par défaut est de 950ms et peut varier de 100ms à 1000m. Nous avons choisi 100ms .</a:t>
            </a:r>
          </a:p>
          <a:p>
            <a:pPr lvl="0"/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Économie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d’énergie= smart power mode et flip to </a:t>
            </a:r>
            <a:r>
              <a:rPr lang="fr-CH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199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de trilatération car antenne pas</a:t>
            </a:r>
            <a:r>
              <a:rPr lang="fr-CH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capable de détecter l’angle d’arrivé d’un signal</a:t>
            </a:r>
          </a:p>
          <a:p>
            <a:r>
              <a:rPr lang="fr-CH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Pondération des balises en fonction de l’inverse de leur distance.</a:t>
            </a:r>
          </a:p>
          <a:p>
            <a:endParaRPr lang="fr-CH" sz="120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Moyenne tronquée des 20 dernières </a:t>
            </a:r>
            <a:r>
              <a:rPr lang="fr-CH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mesures </a:t>
            </a:r>
            <a:r>
              <a:rPr lang="fr-CH" baseline="0" dirty="0" smtClean="0"/>
              <a:t>(on enlève les 2 plus petites et les 2 plus grande valeurs avant de faire la moyenne)</a:t>
            </a:r>
            <a:endParaRPr lang="fr-CH" dirty="0" smtClean="0"/>
          </a:p>
          <a:p>
            <a:endParaRPr lang="fr-CH" sz="120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Déplacement </a:t>
            </a:r>
            <a:r>
              <a:rPr lang="fr-CH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grandes erreurs dues à intervalle de scan, du changement d’orientation, moyenne</a:t>
            </a:r>
          </a:p>
          <a:p>
            <a:endParaRPr lang="fr-CH" sz="120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Trilatération</a:t>
            </a:r>
            <a:r>
              <a:rPr lang="fr-CH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Méthode 2 avantages/inconvénients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résultats consistants (lors d’une translation identique de la position des 3 </a:t>
            </a:r>
            <a:r>
              <a:rPr lang="fr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beacons</a:t>
            </a:r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résultats plus cohérents que l'ancienne formule (voir test unitaires 1 et 1b).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résultats plus "réalistes" (prend en compte la perte de précision lorsque la distance augmente).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résultats moins précis pour intersection parfaite (pas un soucis car dans la réalité on n'a jamais une intersection parfaite).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Résultats semble être quelque peu biaisé si au bord du triangle,</a:t>
            </a:r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5D214-11A4-4AE4-9356-AF80950F7293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256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B08F-7DA9-489C-8780-07CE527780D7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797-5AFE-4782-9E53-D229917CF4DD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5D3F-E434-4304-AB4B-DA50136586E2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1416-4681-48A6-BDDF-E9FD63B70BE2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7903-2ED2-487E-B168-8DADD7FE8BB0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C94B-353D-4D56-B621-011813C28735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907C-F6C1-491A-B815-0217C3531EFE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7834-3131-4F17-B154-551580B3A060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71903-B865-4E0D-9352-8559891A74B4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536B6C-5FC4-4EFE-A29D-CDA8BDF05A56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740D-5223-4F63-B1B8-0B9F4AEE3AAE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9B671E-243C-4CDA-8A2C-0A06942ECC6D}" type="datetime1">
              <a:rPr lang="en-US" smtClean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dirty="0"/>
              <a:t>Track Me Inside</a:t>
            </a:r>
            <a:br>
              <a:rPr lang="fr-CH" dirty="0"/>
            </a:br>
            <a:r>
              <a:rPr lang="fr-CH" dirty="0"/>
              <a:t>–</a:t>
            </a:r>
            <a:br>
              <a:rPr lang="fr-CH" dirty="0"/>
            </a:br>
            <a:r>
              <a:rPr lang="fr-CH" dirty="0"/>
              <a:t>Développement Mobile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Par Matthieu </a:t>
            </a:r>
            <a:r>
              <a:rPr lang="fr-CH" dirty="0" err="1"/>
              <a:t>Bandelier</a:t>
            </a:r>
            <a:r>
              <a:rPr lang="fr-CH" dirty="0"/>
              <a:t> &amp; Nicolas </a:t>
            </a:r>
            <a:r>
              <a:rPr lang="fr-CH" dirty="0" err="1"/>
              <a:t>gonin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81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(A-S 3) Contenu positionnel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6870" y="1954306"/>
            <a:ext cx="4715436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Chargement de données selon la position</a:t>
            </a:r>
          </a:p>
        </p:txBody>
      </p:sp>
      <p:sp>
        <p:nvSpPr>
          <p:cNvPr id="9" name="Espace réservé du contenu 8"/>
          <p:cNvSpPr txBox="1">
            <a:spLocks noGrp="1"/>
          </p:cNvSpPr>
          <p:nvPr>
            <p:ph idx="1"/>
          </p:nvPr>
        </p:nvSpPr>
        <p:spPr>
          <a:xfrm>
            <a:off x="6372112" y="1829827"/>
            <a:ext cx="5556184" cy="4480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Quadrillage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Identification des balises grâce à iBeacon.</a:t>
            </a:r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</p:txBody>
      </p:sp>
      <p:sp>
        <p:nvSpPr>
          <p:cNvPr id="10" name="Flèche droite 9"/>
          <p:cNvSpPr/>
          <p:nvPr/>
        </p:nvSpPr>
        <p:spPr>
          <a:xfrm>
            <a:off x="5250628" y="3419512"/>
            <a:ext cx="873162" cy="1039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20543" y="3071812"/>
            <a:ext cx="98003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3168" y="277836"/>
            <a:ext cx="10058400" cy="1450757"/>
          </a:xfrm>
        </p:spPr>
        <p:txBody>
          <a:bodyPr>
            <a:normAutofit/>
          </a:bodyPr>
          <a:lstStyle/>
          <a:p>
            <a:r>
              <a:rPr lang="fr-CH" sz="6600" dirty="0"/>
              <a:t>(A-S 3) Exemple d’utilisation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5250628" y="3419512"/>
            <a:ext cx="873162" cy="1039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20543" y="3071812"/>
            <a:ext cx="98003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pic>
        <p:nvPicPr>
          <p:cNvPr id="7" name="Image 6" descr="C:\Users\Nicolas\AppData\Local\Microsoft\Windows\INetCache\Content.Word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4" y="1941816"/>
            <a:ext cx="10520737" cy="41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Validation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83955"/>
            <a:ext cx="4858677" cy="3928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Nexus4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H" sz="3400" dirty="0"/>
              <a:t> </a:t>
            </a:r>
            <a:r>
              <a:rPr lang="fr-CH" sz="3200" dirty="0"/>
              <a:t>	</a:t>
            </a:r>
            <a:r>
              <a:rPr lang="fr-CH" sz="3200" dirty="0" smtClean="0"/>
              <a:t>Distance (+- 0.5m)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H" sz="3200" dirty="0" smtClean="0"/>
              <a:t>	Position (+- 0.5m)</a:t>
            </a:r>
          </a:p>
          <a:p>
            <a:pPr marL="201168" lvl="1" indent="0">
              <a:buNone/>
            </a:pPr>
            <a:endParaRPr lang="fr-CH" sz="3200" dirty="0"/>
          </a:p>
          <a:p>
            <a:pPr lvl="1">
              <a:buFont typeface="Wingdings" panose="05000000000000000000" pitchFamily="2" charset="2"/>
              <a:buChar char="ü"/>
            </a:pPr>
            <a:endParaRPr lang="fr-CH" sz="3200" dirty="0"/>
          </a:p>
          <a:p>
            <a:pPr lvl="1">
              <a:buFont typeface="Wingdings" panose="05000000000000000000" pitchFamily="2" charset="2"/>
              <a:buChar char="ü"/>
            </a:pPr>
            <a:endParaRPr lang="fr-CH" sz="2800" dirty="0"/>
          </a:p>
          <a:p>
            <a:pPr marL="201168" lvl="1" indent="0">
              <a:buNone/>
            </a:pPr>
            <a:endParaRPr lang="fr-CH" sz="3200" dirty="0"/>
          </a:p>
          <a:p>
            <a:pPr marL="201168" lvl="1" indent="0">
              <a:buNone/>
            </a:pPr>
            <a:endParaRPr lang="fr-CH" sz="32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297004" y="1883955"/>
            <a:ext cx="4626370" cy="36970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Tests unitaires</a:t>
            </a:r>
            <a:endParaRPr lang="fr-CH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fr-CH" sz="3200" dirty="0"/>
              <a:t>  Trilatération</a:t>
            </a:r>
          </a:p>
          <a:p>
            <a:pPr>
              <a:buFont typeface="Wingdings" panose="05000000000000000000" pitchFamily="2" charset="2"/>
              <a:buChar char="ü"/>
            </a:pPr>
            <a:endParaRPr lang="fr-CH" sz="2800" dirty="0"/>
          </a:p>
          <a:p>
            <a:pPr lvl="1">
              <a:buFont typeface="Wingdings" panose="05000000000000000000" pitchFamily="2" charset="2"/>
              <a:buChar char="ü"/>
            </a:pPr>
            <a:endParaRPr lang="fr-CH" sz="3200" dirty="0"/>
          </a:p>
          <a:p>
            <a:pPr marL="201168" lvl="1" indent="0">
              <a:buFont typeface="Calibri" pitchFamily="34" charset="0"/>
              <a:buNone/>
            </a:pPr>
            <a:endParaRPr lang="fr-CH" sz="3200" dirty="0"/>
          </a:p>
          <a:p>
            <a:pPr marL="201168" lvl="1" indent="0">
              <a:buFont typeface="Calibri" pitchFamily="34" charset="0"/>
              <a:buNone/>
            </a:pPr>
            <a:endParaRPr lang="fr-CH" sz="3200" dirty="0"/>
          </a:p>
          <a:p>
            <a:pPr marL="201168" lvl="1" indent="0">
              <a:buFont typeface="Calibri" pitchFamily="34" charset="0"/>
              <a:buNone/>
            </a:pPr>
            <a:endParaRPr lang="fr-CH" sz="32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97280" y="4213654"/>
            <a:ext cx="4858677" cy="2329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sz="3200" dirty="0"/>
          </a:p>
          <a:p>
            <a:pPr marL="201168" lvl="1" indent="0">
              <a:buFont typeface="Calibri" pitchFamily="34" charset="0"/>
              <a:buNone/>
            </a:pPr>
            <a:endParaRPr lang="fr-CH" sz="3200" dirty="0"/>
          </a:p>
          <a:p>
            <a:pPr marL="201168" lvl="1" indent="0">
              <a:buFont typeface="Calibri" pitchFamily="34" charset="0"/>
              <a:buNone/>
            </a:pPr>
            <a:endParaRPr lang="fr-CH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9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Conclusion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73892" y="1999569"/>
            <a:ext cx="77178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Contraintes/Objectifs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200" dirty="0"/>
              <a:t> 	Persistance			OK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200" dirty="0"/>
              <a:t> 	2 capteurs				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200" dirty="0"/>
              <a:t> 	Contenu positionnel		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200" dirty="0"/>
              <a:t> 	Précision - distance		</a:t>
            </a:r>
            <a:r>
              <a:rPr lang="fr-CH" sz="3200" dirty="0" smtClean="0"/>
              <a:t>+/- OK</a:t>
            </a:r>
            <a:endParaRPr lang="fr-CH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200" dirty="0"/>
              <a:t> 	Précision - position	</a:t>
            </a:r>
            <a:r>
              <a:rPr lang="fr-CH" sz="3200"/>
              <a:t>	</a:t>
            </a:r>
            <a:r>
              <a:rPr lang="fr-CH" sz="3200" smtClean="0"/>
              <a:t>+/- </a:t>
            </a:r>
            <a:r>
              <a:rPr lang="fr-CH" sz="3200" dirty="0"/>
              <a:t>OK		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Démo</a:t>
            </a:r>
            <a:endParaRPr lang="fr-CH" sz="66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73892" y="1999569"/>
            <a:ext cx="77178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3200" dirty="0"/>
              <a:t>		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864978"/>
            <a:ext cx="6737131" cy="50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Améliorations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73892" y="1999569"/>
            <a:ext cx="771786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Gyroscope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Time of arrival d’un signal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Trois dimensions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Antenne externe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Suppression des </a:t>
            </a:r>
            <a:r>
              <a:rPr lang="fr-CH" sz="3600" dirty="0" smtClean="0"/>
              <a:t>rebonds</a:t>
            </a:r>
            <a:endParaRPr lang="fr-CH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3200"/>
              <a:t> </a:t>
            </a:r>
            <a:r>
              <a:rPr lang="fr-CH" sz="3200" smtClean="0"/>
              <a:t>Calibrage </a:t>
            </a:r>
            <a:r>
              <a:rPr lang="fr-CH" sz="3200" dirty="0" smtClean="0"/>
              <a:t>du seuil critique d’accélération</a:t>
            </a:r>
            <a:r>
              <a:rPr lang="fr-CH" sz="3200" dirty="0"/>
              <a:t>	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Questions / Réponses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829" y="1987532"/>
            <a:ext cx="6093302" cy="4067279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Objectifs généraux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8395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200" dirty="0"/>
              <a:t> </a:t>
            </a:r>
            <a:endParaRPr lang="fr-CH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Localisation précise dans une salle de classe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Chargement de donnée selon la position</a:t>
            </a:r>
            <a:endParaRPr lang="fr-CH" sz="3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H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Contraintes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83955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200" dirty="0"/>
              <a:t> </a:t>
            </a:r>
            <a:endParaRPr lang="fr-CH" sz="3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 smtClean="0"/>
              <a:t>2 </a:t>
            </a:r>
            <a:r>
              <a:rPr lang="fr-CH" sz="3200" dirty="0"/>
              <a:t>capteurs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Persistance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</a:t>
            </a:r>
            <a:r>
              <a:rPr lang="fr-CH" sz="3200" dirty="0" smtClean="0"/>
              <a:t>Android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 smtClean="0"/>
              <a:t> Balises </a:t>
            </a:r>
            <a:r>
              <a:rPr lang="fr-CH" sz="3200" dirty="0" err="1"/>
              <a:t>Estimote</a:t>
            </a:r>
            <a:endParaRPr lang="fr-CH" sz="3200" dirty="0"/>
          </a:p>
          <a:p>
            <a:pPr marL="201168" lvl="1" indent="0">
              <a:buNone/>
            </a:pPr>
            <a:endParaRPr lang="fr-CH" sz="3200" dirty="0"/>
          </a:p>
          <a:p>
            <a:pPr lvl="1">
              <a:buFont typeface="Wingdings" panose="05000000000000000000" pitchFamily="2" charset="2"/>
              <a:buChar char="Ø"/>
            </a:pPr>
            <a:endParaRPr lang="fr-CH" sz="32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fr-CH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7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Problématiques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83955"/>
            <a:ext cx="10058400" cy="456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600" dirty="0"/>
              <a:t>Positionnement à l’intérieur d’un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400" dirty="0"/>
              <a:t> sans GPS</a:t>
            </a:r>
          </a:p>
          <a:p>
            <a:pPr marL="0" indent="0">
              <a:buNone/>
            </a:pPr>
            <a:r>
              <a:rPr lang="fr-CH" sz="3600" dirty="0"/>
              <a:t>Positionnement précis n’importe où dans la salle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Utilisation du SDK Estimote exclue</a:t>
            </a:r>
            <a:r>
              <a:rPr lang="fr-CH" sz="3200" dirty="0" smtClean="0"/>
              <a:t>!</a:t>
            </a:r>
            <a:endParaRPr lang="fr-CH" sz="3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dirty="0" smtClean="0"/>
              <a:t>Exemple </a:t>
            </a:r>
            <a:r>
              <a:rPr lang="fr-CH" sz="5400" dirty="0"/>
              <a:t>de fonctionnement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20543" y="3071812"/>
            <a:ext cx="98003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pic>
        <p:nvPicPr>
          <p:cNvPr id="11" name="Image 10" descr="https://community.estimote.com/hc/en-us/article_attachments/201307276/ranging-600px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47" y="2128782"/>
            <a:ext cx="5316670" cy="38516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Problématiques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83955"/>
            <a:ext cx="10058400" cy="456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3600" dirty="0"/>
              <a:t>Positionnement à l’intérieur d’un bâtiment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400" dirty="0"/>
              <a:t> sans GPS</a:t>
            </a:r>
          </a:p>
          <a:p>
            <a:pPr marL="0" indent="0">
              <a:buNone/>
            </a:pPr>
            <a:r>
              <a:rPr lang="fr-CH" sz="3600" dirty="0"/>
              <a:t>Positionnement précis n’importe où dans la salle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Utilisation du SDK Estimote exclue!</a:t>
            </a:r>
            <a:endParaRPr lang="fr-CH" sz="3400" dirty="0"/>
          </a:p>
          <a:p>
            <a:pPr marL="0" indent="0">
              <a:buNone/>
            </a:pPr>
            <a:r>
              <a:rPr lang="fr-CH" sz="3600" dirty="0"/>
              <a:t>2 solutions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Bluetooth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sz="3200" dirty="0"/>
              <a:t> Trilatération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1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Analyse – Solutions (A-S)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6870" y="1954306"/>
            <a:ext cx="4715436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Point analysé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Autre point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endParaRPr lang="fr-CH" sz="3600" dirty="0"/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…</a:t>
            </a:r>
          </a:p>
        </p:txBody>
      </p:sp>
      <p:sp>
        <p:nvSpPr>
          <p:cNvPr id="9" name="Espace réservé du contenu 8"/>
          <p:cNvSpPr txBox="1">
            <a:spLocks noGrp="1"/>
          </p:cNvSpPr>
          <p:nvPr>
            <p:ph idx="1"/>
          </p:nvPr>
        </p:nvSpPr>
        <p:spPr>
          <a:xfrm>
            <a:off x="6372112" y="1954306"/>
            <a:ext cx="5638180" cy="33034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Solution trouvée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Autre solution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…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5250628" y="3419512"/>
            <a:ext cx="873162" cy="1039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/>
          <p:cNvSpPr/>
          <p:nvPr/>
        </p:nvSpPr>
        <p:spPr>
          <a:xfrm>
            <a:off x="4342180" y="4971885"/>
            <a:ext cx="1028701" cy="102870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(A-S 1) Calcul de la distance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6359" y="1954306"/>
            <a:ext cx="4715436" cy="39703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Puissance du signal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H" sz="3600" dirty="0"/>
              <a:t>Très variable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Hardware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H" sz="3600" dirty="0"/>
              <a:t>Antenne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CH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CH" sz="3600" dirty="0"/>
          </a:p>
          <a:p>
            <a:pPr lvl="1"/>
            <a:endParaRPr lang="fr-CH" sz="3600" dirty="0"/>
          </a:p>
        </p:txBody>
      </p:sp>
      <p:sp>
        <p:nvSpPr>
          <p:cNvPr id="9" name="Espace réservé du contenu 8"/>
          <p:cNvSpPr txBox="1">
            <a:spLocks noGrp="1"/>
          </p:cNvSpPr>
          <p:nvPr>
            <p:ph idx="1"/>
          </p:nvPr>
        </p:nvSpPr>
        <p:spPr>
          <a:xfrm>
            <a:off x="6372112" y="1954306"/>
            <a:ext cx="5638180" cy="380206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Environnement simplifié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Calibrage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Force d’émission des   balises augmentée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Intervalle de scan </a:t>
            </a:r>
            <a:r>
              <a:rPr lang="fr-CH" sz="3600" dirty="0" smtClean="0"/>
              <a:t>réduit</a:t>
            </a: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 smtClean="0"/>
              <a:t> Algorithmes</a:t>
            </a:r>
            <a:endParaRPr lang="fr-CH" sz="3600" dirty="0"/>
          </a:p>
        </p:txBody>
      </p:sp>
      <p:sp>
        <p:nvSpPr>
          <p:cNvPr id="10" name="Flèche droite 9"/>
          <p:cNvSpPr/>
          <p:nvPr/>
        </p:nvSpPr>
        <p:spPr>
          <a:xfrm>
            <a:off x="5250628" y="3419512"/>
            <a:ext cx="873162" cy="1039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/>
              <a:t>(A-S 2) Inférer position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86869" y="1954306"/>
            <a:ext cx="484030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 smtClean="0"/>
              <a:t>L’utilisateur </a:t>
            </a:r>
            <a:r>
              <a:rPr lang="fr-CH" sz="3600" dirty="0"/>
              <a:t>peut se déplacer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 smtClean="0"/>
              <a:t>Inférer </a:t>
            </a:r>
            <a:r>
              <a:rPr lang="fr-CH" sz="3600" dirty="0"/>
              <a:t>une position à partir des distances aux </a:t>
            </a:r>
            <a:r>
              <a:rPr lang="fr-CH" sz="3600" dirty="0" smtClean="0"/>
              <a:t>balises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fr-CH" sz="3600" dirty="0"/>
              <a:t>Réduction du </a:t>
            </a:r>
            <a:r>
              <a:rPr lang="fr-CH" sz="3600" dirty="0" smtClean="0"/>
              <a:t>bruit</a:t>
            </a:r>
            <a:endParaRPr lang="fr-CH" sz="3600" dirty="0"/>
          </a:p>
        </p:txBody>
      </p:sp>
      <p:sp>
        <p:nvSpPr>
          <p:cNvPr id="9" name="Espace réservé du contenu 8"/>
          <p:cNvSpPr txBox="1">
            <a:spLocks noGrp="1"/>
          </p:cNvSpPr>
          <p:nvPr>
            <p:ph idx="1"/>
          </p:nvPr>
        </p:nvSpPr>
        <p:spPr>
          <a:xfrm>
            <a:off x="6372112" y="1954307"/>
            <a:ext cx="4666002" cy="30428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3600" dirty="0" smtClean="0"/>
              <a:t> Accéléromètre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 smtClean="0"/>
              <a:t> </a:t>
            </a:r>
            <a:r>
              <a:rPr lang="fr-CH" sz="3600" dirty="0" err="1" smtClean="0"/>
              <a:t>Trilatération</a:t>
            </a:r>
            <a:endParaRPr lang="fr-CH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400" dirty="0"/>
              <a:t>Méthode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sz="3400" dirty="0" smtClean="0"/>
              <a:t>Méthode 2</a:t>
            </a:r>
            <a:endParaRPr lang="fr-CH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CH" sz="3600" dirty="0"/>
              <a:t> </a:t>
            </a:r>
            <a:r>
              <a:rPr lang="fr-CH" sz="3600" dirty="0" smtClean="0"/>
              <a:t>Moyenne</a:t>
            </a:r>
            <a:endParaRPr lang="fr-CH" sz="3400" dirty="0" smtClean="0"/>
          </a:p>
        </p:txBody>
      </p:sp>
      <p:sp>
        <p:nvSpPr>
          <p:cNvPr id="10" name="Flèche droite 9"/>
          <p:cNvSpPr/>
          <p:nvPr/>
        </p:nvSpPr>
        <p:spPr>
          <a:xfrm>
            <a:off x="5250628" y="3419512"/>
            <a:ext cx="873162" cy="1039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"/>
            <a:ext cx="68788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1904</TotalTime>
  <Words>696</Words>
  <Application>Microsoft Office PowerPoint</Application>
  <PresentationFormat>Grand écran</PresentationFormat>
  <Paragraphs>169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Rétrospective</vt:lpstr>
      <vt:lpstr>Track Me Inside – Développement Mobile</vt:lpstr>
      <vt:lpstr>Objectifs généraux</vt:lpstr>
      <vt:lpstr>Contraintes</vt:lpstr>
      <vt:lpstr>Problématiques</vt:lpstr>
      <vt:lpstr>Exemple de fonctionnement</vt:lpstr>
      <vt:lpstr>Problématiques</vt:lpstr>
      <vt:lpstr>Analyse – Solutions (A-S)</vt:lpstr>
      <vt:lpstr>(A-S 1) Calcul de la distance</vt:lpstr>
      <vt:lpstr>(A-S 2) Inférer position</vt:lpstr>
      <vt:lpstr>(A-S 3) Contenu positionnel</vt:lpstr>
      <vt:lpstr>(A-S 3) Exemple d’utilisation</vt:lpstr>
      <vt:lpstr>Validation</vt:lpstr>
      <vt:lpstr>Conclusion</vt:lpstr>
      <vt:lpstr>Démo</vt:lpstr>
      <vt:lpstr>Améliorations</vt:lpstr>
      <vt:lpstr>Questions / Réponses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Mateli</dc:creator>
  <cp:lastModifiedBy>Mateli</cp:lastModifiedBy>
  <cp:revision>366</cp:revision>
  <dcterms:created xsi:type="dcterms:W3CDTF">2016-01-14T07:44:14Z</dcterms:created>
  <dcterms:modified xsi:type="dcterms:W3CDTF">2017-01-24T08:04:14Z</dcterms:modified>
</cp:coreProperties>
</file>