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71" r:id="rId15"/>
    <p:sldId id="267" r:id="rId16"/>
    <p:sldId id="268" r:id="rId17"/>
  </p:sldIdLst>
  <p:sldSz cx="18288000" cy="10287000"/>
  <p:notesSz cx="6858000" cy="9144000"/>
  <p:embeddedFontLs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776" autoAdjust="0"/>
    <p:restoredTop sz="94622" autoAdjust="0"/>
  </p:normalViewPr>
  <p:slideViewPr>
    <p:cSldViewPr>
      <p:cViewPr varScale="1">
        <p:scale>
          <a:sx n="37" d="100"/>
          <a:sy n="37" d="100"/>
        </p:scale>
        <p:origin x="53" y="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05131"/>
            <a:ext cx="18288000" cy="118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C60101"/>
                </a:solidFill>
                <a:latin typeface="Canva Sans Bold"/>
              </a:rPr>
              <a:t>7th Semester </a:t>
            </a: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C60101"/>
                </a:solidFill>
                <a:latin typeface="Canva Sans Bold"/>
              </a:rPr>
              <a:t>Project Presentation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39914" y="1665034"/>
            <a:ext cx="5426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67164" y="2178178"/>
            <a:ext cx="1514574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3FF"/>
                </a:solidFill>
                <a:latin typeface="Canva Sans Bold"/>
              </a:rPr>
              <a:t>Missing Person Detection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6900" y="3232028"/>
            <a:ext cx="17027540" cy="175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Presented by 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C60101"/>
                </a:solidFill>
                <a:latin typeface="Canva Sans Bold"/>
              </a:rPr>
              <a:t>Priyanshu Panda (Regd. No. : 20UG010312)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C60101"/>
                </a:solidFill>
                <a:latin typeface="Canva Sans Bold"/>
              </a:rPr>
              <a:t>Sarin Kumar Sahu (Regd. No. : 20UG010328)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C60101"/>
                </a:solidFill>
                <a:latin typeface="Canva Sans Bold"/>
              </a:rPr>
              <a:t>Akash Kumar Mohanty (Regd. No. : 20UG010334)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8075" y="5270425"/>
            <a:ext cx="17386365" cy="184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Under the guidance of 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C60101"/>
                </a:solidFill>
                <a:latin typeface="Canva Sans Bold"/>
              </a:rPr>
              <a:t>Miss Alisa Behera</a:t>
            </a:r>
          </a:p>
          <a:p>
            <a:pPr algn="ctr">
              <a:lnSpc>
                <a:spcPts val="3500"/>
              </a:lnSpc>
            </a:pPr>
            <a:r>
              <a:rPr lang="en-US" sz="2500" dirty="0">
                <a:solidFill>
                  <a:srgbClr val="C60101"/>
                </a:solidFill>
                <a:latin typeface="Canva Sans Bold"/>
              </a:rPr>
              <a:t>Asst Professor, Department of CSE, GIET University</a:t>
            </a:r>
          </a:p>
          <a:p>
            <a:pPr algn="ctr">
              <a:lnSpc>
                <a:spcPts val="4620"/>
              </a:lnSpc>
            </a:pPr>
            <a:endParaRPr lang="en-US" sz="2500" dirty="0">
              <a:solidFill>
                <a:srgbClr val="C60101"/>
              </a:solidFill>
              <a:latin typeface="Canva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047484" y="6768821"/>
            <a:ext cx="2193031" cy="1897081"/>
          </a:xfrm>
          <a:custGeom>
            <a:avLst/>
            <a:gdLst/>
            <a:ahLst/>
            <a:cxnLst/>
            <a:rect l="l" t="t" r="r" b="b"/>
            <a:pathLst>
              <a:path w="2193031" h="1897081">
                <a:moveTo>
                  <a:pt x="0" y="0"/>
                </a:moveTo>
                <a:lnTo>
                  <a:pt x="2193032" y="0"/>
                </a:lnTo>
                <a:lnTo>
                  <a:pt x="2193032" y="1897082"/>
                </a:lnTo>
                <a:lnTo>
                  <a:pt x="0" y="1897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8743951"/>
            <a:ext cx="18288000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C60101"/>
                </a:solidFill>
                <a:latin typeface="Canva Sans Bold"/>
              </a:rPr>
              <a:t>Gandhi Institute of Engineering and Technology University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4402" y="9429750"/>
            <a:ext cx="565126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dirty="0">
                <a:solidFill>
                  <a:srgbClr val="0003FF"/>
                </a:solidFill>
                <a:latin typeface="Canva Sans Bold"/>
              </a:rPr>
              <a:t>26th April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50636" y="2027283"/>
            <a:ext cx="562752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System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07EFF-76F2-0A60-E032-4762D07F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95541"/>
            <a:ext cx="7516274" cy="6220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3E456-953C-5670-7D95-97BBCE7DD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01" y="3619500"/>
            <a:ext cx="877374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2027283"/>
            <a:ext cx="737486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Future Scope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6126" y="3483338"/>
            <a:ext cx="16076534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Real-Time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Video Analysis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Integration. 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Mobile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Application Development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. 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Collaboration with Law Enforcement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Agencies,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Integration with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Social Media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 Platforms.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Integration with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Public Services.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Implementing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encryption protocols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and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data privacy.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Incorporating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geolocation services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and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 camera metadata.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Deploying the system on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cloud services </a:t>
            </a:r>
            <a:r>
              <a:rPr lang="en-US" sz="3399">
                <a:solidFill>
                  <a:srgbClr val="000000"/>
                </a:solidFill>
                <a:latin typeface="Canva Sans"/>
              </a:rPr>
              <a:t>like </a:t>
            </a:r>
            <a:r>
              <a:rPr lang="en-US" sz="3399">
                <a:solidFill>
                  <a:srgbClr val="000000"/>
                </a:solidFill>
                <a:latin typeface="Canva Sans Bold"/>
              </a:rPr>
              <a:t>AWS, Azure, or Google Cloud.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2027283"/>
            <a:ext cx="7251812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Benefits and Impact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5999" y="3259526"/>
            <a:ext cx="15804808" cy="457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Increased crop yields through personalized recommendations.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Enhanced pest management leading to reduced crop losses.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Improved soil fertility with optimized fertilizer usage.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Access to real-time market statistics for informed decision-making.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Multilingual support for wider accessibility among farmers.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Convenient fertilizer shop locator for easy procurement.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Empowerment of farmers through comprehensive agricultural assistance.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Future scalability with integration of IoT and blockchain technologies.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05916" y="2027283"/>
            <a:ext cx="880226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Challenges</a:t>
            </a:r>
            <a:r>
              <a:rPr lang="en-US" sz="5299">
                <a:solidFill>
                  <a:srgbClr val="0003FF"/>
                </a:solidFill>
                <a:latin typeface="Canva Sans Bold"/>
              </a:rPr>
              <a:t> </a:t>
            </a:r>
            <a:r>
              <a:rPr lang="en-US" sz="5299" u="sng">
                <a:solidFill>
                  <a:srgbClr val="0003FF"/>
                </a:solidFill>
                <a:latin typeface="Canva Sans Bold"/>
              </a:rPr>
              <a:t>&amp;</a:t>
            </a:r>
            <a:r>
              <a:rPr lang="en-US" sz="5299">
                <a:solidFill>
                  <a:srgbClr val="0003FF"/>
                </a:solidFill>
                <a:latin typeface="Canva Sans Bold"/>
              </a:rPr>
              <a:t> </a:t>
            </a:r>
            <a:r>
              <a:rPr lang="en-US" sz="5299" u="sng">
                <a:solidFill>
                  <a:srgbClr val="0003FF"/>
                </a:solidFill>
                <a:latin typeface="Canva Sans Bold"/>
              </a:rPr>
              <a:t>Mitigations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102338"/>
            <a:ext cx="16954857" cy="549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 Bold"/>
              </a:rPr>
              <a:t>Challanges</a:t>
            </a:r>
            <a:endParaRPr lang="en-US" sz="3399" dirty="0">
              <a:solidFill>
                <a:srgbClr val="000000"/>
              </a:solidFill>
              <a:latin typeface="Canva Sans Bold"/>
            </a:endParaRP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Limited technological literacy among farmers.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Variability in regional agricultural practices and requirements.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Data accuracy and reliability in rural areas.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Accessibility to internet connectivity and mobile devices.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Resistance to change from traditional farming methods.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Integration of diverse data sources for accurate predictions.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Ensuring affordability and sustainability of recommended practices.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05916" y="2027283"/>
            <a:ext cx="880226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Challenges</a:t>
            </a:r>
            <a:r>
              <a:rPr lang="en-US" sz="5299">
                <a:solidFill>
                  <a:srgbClr val="0003FF"/>
                </a:solidFill>
                <a:latin typeface="Canva Sans Bold"/>
              </a:rPr>
              <a:t> </a:t>
            </a:r>
            <a:r>
              <a:rPr lang="en-US" sz="5299" u="sng">
                <a:solidFill>
                  <a:srgbClr val="0003FF"/>
                </a:solidFill>
                <a:latin typeface="Canva Sans Bold"/>
              </a:rPr>
              <a:t>&amp;</a:t>
            </a:r>
            <a:r>
              <a:rPr lang="en-US" sz="5299">
                <a:solidFill>
                  <a:srgbClr val="0003FF"/>
                </a:solidFill>
                <a:latin typeface="Canva Sans Bold"/>
              </a:rPr>
              <a:t> </a:t>
            </a:r>
            <a:r>
              <a:rPr lang="en-US" sz="5299" u="sng">
                <a:solidFill>
                  <a:srgbClr val="0003FF"/>
                </a:solidFill>
                <a:latin typeface="Canva Sans Bold"/>
              </a:rPr>
              <a:t>Mitigations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102338"/>
            <a:ext cx="16954857" cy="611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8746" lvl="2"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 Bold"/>
              </a:rPr>
              <a:t>Mitigations</a:t>
            </a:r>
          </a:p>
          <a:p>
            <a:pPr marL="978746" lvl="2"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Conducting farmer training programs on technology usage.</a:t>
            </a:r>
          </a:p>
          <a:p>
            <a:pPr marL="978746" lvl="2"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Customizing recommendations based on regional conditions.</a:t>
            </a:r>
          </a:p>
          <a:p>
            <a:pPr marL="978746" lvl="2"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Implementing data validation mechanisms and feedback loops.</a:t>
            </a:r>
          </a:p>
          <a:p>
            <a:pPr marL="978746" lvl="2"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Developing offline functionalities for remote areas.</a:t>
            </a:r>
          </a:p>
          <a:p>
            <a:pPr marL="978746" lvl="2"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Providing incentives and education for adopting new practices.</a:t>
            </a:r>
          </a:p>
          <a:p>
            <a:pPr marL="978746" lvl="2"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Collaborating with agricultural research institutes for data validation.</a:t>
            </a:r>
          </a:p>
          <a:p>
            <a:pPr marL="978746" lvl="2"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Offering subsidies and incentives for adoption of recommended practices.</a:t>
            </a:r>
          </a:p>
          <a:p>
            <a:pPr marL="978746" lvl="2" algn="just">
              <a:lnSpc>
                <a:spcPts val="4759"/>
              </a:lnSpc>
            </a:pP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</a:rPr>
              <a:t>Continuous monitoring and refinement of prediction models.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63945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42844" y="2055858"/>
            <a:ext cx="415089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96852-7DD2-0818-9EA7-15616208C31D}"/>
              </a:ext>
            </a:extLst>
          </p:cNvPr>
          <p:cNvSpPr txBox="1"/>
          <p:nvPr/>
        </p:nvSpPr>
        <p:spPr>
          <a:xfrm>
            <a:off x="2123396" y="3543300"/>
            <a:ext cx="1554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Krishi </a:t>
            </a:r>
            <a:r>
              <a:rPr lang="en-US" sz="2800" dirty="0" err="1"/>
              <a:t>Sahayak</a:t>
            </a:r>
            <a:r>
              <a:rPr lang="en-US" sz="2800" dirty="0"/>
              <a:t> represents a transformative solution for the agricultural sector in India.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Through the integration of technology and data-driven approaches, Krishi </a:t>
            </a:r>
            <a:r>
              <a:rPr lang="en-US" sz="2800" dirty="0" err="1"/>
              <a:t>Sahayak</a:t>
            </a:r>
            <a:r>
              <a:rPr lang="en-US" sz="2800" dirty="0"/>
              <a:t> addresses key challenges faced by farmers.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platform offers personalized recommendations, timely information, and access to essential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Modules such as pest prediction, fertilizer optimization, and market insights empower farmers to make informed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Krishi </a:t>
            </a:r>
            <a:r>
              <a:rPr lang="en-US" sz="2800" dirty="0" err="1"/>
              <a:t>Sahayak</a:t>
            </a:r>
            <a:r>
              <a:rPr lang="en-US" sz="2800" dirty="0"/>
              <a:t> aims to enhance agricultural productivity, sustainability, and livelihoods across the country.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Moving forward, Krishi </a:t>
            </a:r>
            <a:r>
              <a:rPr lang="en-US" sz="2800" dirty="0" err="1"/>
              <a:t>Sahayak</a:t>
            </a:r>
            <a:r>
              <a:rPr lang="en-US" sz="2800" dirty="0"/>
              <a:t> remains committed to innovation, collaboration, and positive impact in Indian agriculture.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28155" y="3782998"/>
            <a:ext cx="12940473" cy="2660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61"/>
              </a:lnSpc>
            </a:pPr>
            <a:r>
              <a:rPr lang="en-US" sz="15544" u="sng">
                <a:solidFill>
                  <a:srgbClr val="141583"/>
                </a:solidFill>
                <a:latin typeface="Canva Sans Bold"/>
              </a:rPr>
              <a:t>THANK</a:t>
            </a:r>
            <a:r>
              <a:rPr lang="en-US" sz="15544">
                <a:solidFill>
                  <a:srgbClr val="000000"/>
                </a:solidFill>
                <a:latin typeface="Canva Sans Bold"/>
              </a:rPr>
              <a:t> </a:t>
            </a:r>
            <a:r>
              <a:rPr lang="en-US" sz="15544" u="sng">
                <a:solidFill>
                  <a:srgbClr val="FFF500"/>
                </a:solidFill>
                <a:latin typeface="Canva Sans Bold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195102" y="3641750"/>
            <a:ext cx="5922748" cy="4652049"/>
          </a:xfrm>
          <a:custGeom>
            <a:avLst/>
            <a:gdLst/>
            <a:ahLst/>
            <a:cxnLst/>
            <a:rect l="l" t="t" r="r" b="b"/>
            <a:pathLst>
              <a:path w="5922748" h="4652049">
                <a:moveTo>
                  <a:pt x="0" y="0"/>
                </a:moveTo>
                <a:lnTo>
                  <a:pt x="5922748" y="0"/>
                </a:lnTo>
                <a:lnTo>
                  <a:pt x="5922748" y="4652050"/>
                </a:lnTo>
                <a:lnTo>
                  <a:pt x="0" y="4652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42844" y="2055858"/>
            <a:ext cx="415089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Outline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46082" y="3130913"/>
            <a:ext cx="7872212" cy="5549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Introduction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Project Overview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Technology Stack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System Design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Future Scope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Benefits and Impact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Challenges and Mitigations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Conclusion</a:t>
            </a:r>
          </a:p>
          <a:p>
            <a:pPr marL="755659" lvl="1" indent="-377829" algn="just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53119" y="1789158"/>
            <a:ext cx="5046749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82800" y="3007088"/>
            <a:ext cx="16020811" cy="572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nva Sans"/>
              </a:rPr>
              <a:t>Agriculture forms the backbone of India's economy, with millions of farmers relying on traditional methods and practices to cultivate crops and sustain their livelihoods. 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nva Sans"/>
              </a:rPr>
              <a:t>However, farmers often face numerous challenges, including pest infestations, soil nutrient deficiencies, market uncertainties, and limited access to relevant information and resources. 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nva Sans"/>
              </a:rPr>
              <a:t>In response to these challenges, the </a:t>
            </a:r>
            <a:r>
              <a:rPr lang="en-US" sz="3600" b="1" dirty="0">
                <a:solidFill>
                  <a:srgbClr val="000000"/>
                </a:solidFill>
                <a:latin typeface="Canva Sans"/>
              </a:rPr>
              <a:t>Krishi </a:t>
            </a:r>
            <a:r>
              <a:rPr lang="en-US" sz="3600" b="1" dirty="0" err="1">
                <a:solidFill>
                  <a:srgbClr val="000000"/>
                </a:solidFill>
                <a:latin typeface="Canva Sans"/>
              </a:rPr>
              <a:t>Sahayak</a:t>
            </a:r>
            <a:r>
              <a:rPr lang="en-US" sz="3600" b="1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Canva Sans"/>
              </a:rPr>
              <a:t>project has been initiated to revolutionize agricultural practices by leveraging advanced technologies and data-driven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pic>
        <p:nvPicPr>
          <p:cNvPr id="1026" name="Picture 2" descr="farmers' debts ...">
            <a:extLst>
              <a:ext uri="{FF2B5EF4-FFF2-40B4-BE49-F238E27FC236}">
                <a16:creationId xmlns:a16="http://schemas.microsoft.com/office/drawing/2014/main" id="{8EF61D8E-C3E9-B508-9E83-ED1FFE74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28900"/>
            <a:ext cx="6400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Farm Income Declining">
            <a:extLst>
              <a:ext uri="{FF2B5EF4-FFF2-40B4-BE49-F238E27FC236}">
                <a16:creationId xmlns:a16="http://schemas.microsoft.com/office/drawing/2014/main" id="{CFC26ABD-4B72-0450-3652-30B415F9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628901"/>
            <a:ext cx="7121164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88444" y="2027283"/>
            <a:ext cx="650839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0924" y="2873738"/>
            <a:ext cx="16095526" cy="588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11" lvl="1" indent="-323856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 Bold"/>
              </a:rPr>
              <a:t>Objectives: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Provide timely information and personalized recommendations to farmers.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Enhance agricultural productivity and sustainability.</a:t>
            </a:r>
          </a:p>
          <a:p>
            <a:pPr marL="1295423" lvl="2" indent="-431808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Improve access to essential resources and market insights.</a:t>
            </a:r>
          </a:p>
          <a:p>
            <a:pPr marL="863615" lvl="2" algn="just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nva Sans Bold"/>
              </a:rPr>
              <a:t>System Features:</a:t>
            </a:r>
          </a:p>
          <a:p>
            <a:pPr marL="1320815" lvl="2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Pest prediction using CNN models.</a:t>
            </a:r>
          </a:p>
          <a:p>
            <a:pPr marL="1320815" lvl="2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Kriging for fertilizer recommendation.</a:t>
            </a:r>
          </a:p>
          <a:p>
            <a:pPr marL="1320815" lvl="2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Crop recommendation based on machine learning algorithms.</a:t>
            </a:r>
          </a:p>
          <a:p>
            <a:pPr marL="1320815" lvl="2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Real-time market statistics and government MSP information.</a:t>
            </a:r>
          </a:p>
          <a:p>
            <a:pPr marL="1320815" lvl="2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Multilingual support and access to agricultural news.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88444" y="2027283"/>
            <a:ext cx="650839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0924" y="3959138"/>
            <a:ext cx="16363676" cy="3196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20815" lvl="2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Multilingual support and access to agricultural news.</a:t>
            </a:r>
          </a:p>
          <a:p>
            <a:pPr marL="1320815" lvl="2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Fertilizer shop locator for convenience.</a:t>
            </a:r>
          </a:p>
          <a:p>
            <a:pPr marL="1320815" lvl="2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Integration of IoT devices for real-time monitoring (future scope).</a:t>
            </a:r>
          </a:p>
          <a:p>
            <a:pPr marL="1320815" lvl="2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Canva Sans"/>
              </a:rPr>
              <a:t>Incorporation of blockchain technology for transparent supply chain management (future scope).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252729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06090" y="2027283"/>
            <a:ext cx="6415057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Technology Stack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3021" y="3092813"/>
            <a:ext cx="8432959" cy="7432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Canva Sans Bold"/>
              </a:rPr>
              <a:t>Languages Used: 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</a:rPr>
              <a:t>Python 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</a:rPr>
              <a:t>Flask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</a:rPr>
              <a:t>HTML/CSS/</a:t>
            </a:r>
            <a:r>
              <a:rPr lang="en-US" sz="3800" dirty="0" err="1">
                <a:solidFill>
                  <a:srgbClr val="000000"/>
                </a:solidFill>
                <a:latin typeface="Canva Sans"/>
              </a:rPr>
              <a:t>Javascript</a:t>
            </a:r>
            <a:r>
              <a:rPr lang="en-US" sz="3800" dirty="0">
                <a:solidFill>
                  <a:srgbClr val="000000"/>
                </a:solidFill>
                <a:latin typeface="Canva Sans"/>
              </a:rPr>
              <a:t>/Bootstrap</a:t>
            </a:r>
          </a:p>
          <a:p>
            <a:pPr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Canva Sans Bold"/>
              </a:rPr>
              <a:t>Libraries: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 err="1">
                <a:solidFill>
                  <a:srgbClr val="000000"/>
                </a:solidFill>
                <a:latin typeface="Canva Sans"/>
              </a:rPr>
              <a:t>tensorflow</a:t>
            </a:r>
            <a:endParaRPr lang="en-US" sz="3800" dirty="0">
              <a:solidFill>
                <a:srgbClr val="000000"/>
              </a:solidFill>
              <a:latin typeface="Canva Sans"/>
            </a:endParaRP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 err="1">
                <a:solidFill>
                  <a:srgbClr val="000000"/>
                </a:solidFill>
                <a:latin typeface="Canva Sans"/>
              </a:rPr>
              <a:t>Keras</a:t>
            </a:r>
            <a:endParaRPr lang="en-US" sz="3800" dirty="0">
              <a:solidFill>
                <a:srgbClr val="000000"/>
              </a:solidFill>
              <a:latin typeface="Canva Sans"/>
            </a:endParaRP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000000"/>
                </a:solidFill>
                <a:latin typeface="Canva Sans"/>
              </a:rPr>
              <a:t>CNN</a:t>
            </a:r>
          </a:p>
          <a:p>
            <a:pPr>
              <a:lnSpc>
                <a:spcPts val="5320"/>
              </a:lnSpc>
            </a:pPr>
            <a:r>
              <a:rPr lang="en-US" sz="3800" dirty="0">
                <a:solidFill>
                  <a:srgbClr val="000000"/>
                </a:solidFill>
                <a:latin typeface="Canva Sans Bold"/>
              </a:rPr>
              <a:t>IDE:</a:t>
            </a:r>
          </a:p>
          <a:p>
            <a:pPr marL="820427" lvl="1" indent="-410214">
              <a:lnSpc>
                <a:spcPts val="5320"/>
              </a:lnSpc>
              <a:buFont typeface="Arial"/>
              <a:buChar char="•"/>
            </a:pPr>
            <a:r>
              <a:rPr lang="en-US" sz="3800" dirty="0" err="1">
                <a:solidFill>
                  <a:srgbClr val="000000"/>
                </a:solidFill>
                <a:latin typeface="Canva Sans"/>
              </a:rPr>
              <a:t>VsCode</a:t>
            </a:r>
            <a:endParaRPr lang="en-US" sz="3800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5320"/>
              </a:lnSpc>
            </a:pPr>
            <a:endParaRPr lang="en-US" sz="3800" dirty="0">
              <a:solidFill>
                <a:srgbClr val="000000"/>
              </a:solidFill>
              <a:latin typeface="Canva Sa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843293" y="2903620"/>
            <a:ext cx="5416007" cy="6836372"/>
            <a:chOff x="0" y="0"/>
            <a:chExt cx="7221343" cy="9115163"/>
          </a:xfrm>
        </p:grpSpPr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50636" y="2027283"/>
            <a:ext cx="562752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System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8712E9-ECE0-4833-39AB-540CCCA7B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1" y="3238500"/>
            <a:ext cx="12648057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996" y="0"/>
            <a:ext cx="2189392" cy="1893933"/>
          </a:xfrm>
          <a:custGeom>
            <a:avLst/>
            <a:gdLst/>
            <a:ahLst/>
            <a:cxnLst/>
            <a:rect l="l" t="t" r="r" b="b"/>
            <a:pathLst>
              <a:path w="2189392" h="1893933">
                <a:moveTo>
                  <a:pt x="0" y="0"/>
                </a:moveTo>
                <a:lnTo>
                  <a:pt x="2189392" y="0"/>
                </a:lnTo>
                <a:lnTo>
                  <a:pt x="2189392" y="1893933"/>
                </a:lnTo>
                <a:lnTo>
                  <a:pt x="0" y="1893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1" b="-329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23396" y="0"/>
            <a:ext cx="16164604" cy="1893933"/>
            <a:chOff x="0" y="0"/>
            <a:chExt cx="4257344" cy="4988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7344" cy="498814"/>
            </a:xfrm>
            <a:custGeom>
              <a:avLst/>
              <a:gdLst/>
              <a:ahLst/>
              <a:cxnLst/>
              <a:rect l="l" t="t" r="r" b="b"/>
              <a:pathLst>
                <a:path w="4257344" h="498814">
                  <a:moveTo>
                    <a:pt x="0" y="0"/>
                  </a:moveTo>
                  <a:lnTo>
                    <a:pt x="4257344" y="0"/>
                  </a:lnTo>
                  <a:lnTo>
                    <a:pt x="4257344" y="498814"/>
                  </a:lnTo>
                  <a:lnTo>
                    <a:pt x="0" y="498814"/>
                  </a:lnTo>
                  <a:close/>
                </a:path>
              </a:pathLst>
            </a:custGeom>
            <a:solidFill>
              <a:srgbClr val="14158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57344" cy="555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10850" y="168081"/>
            <a:ext cx="5189697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 Bold"/>
              </a:rPr>
              <a:t>A Project Presentation 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32498" y="870766"/>
            <a:ext cx="8346400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500"/>
                </a:solidFill>
                <a:latin typeface="Canva Sans Bold"/>
              </a:rPr>
              <a:t>“Missing Person Detection System”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50636" y="2027283"/>
            <a:ext cx="5627524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u="sng">
                <a:solidFill>
                  <a:srgbClr val="0003FF"/>
                </a:solidFill>
                <a:latin typeface="Canva Sans Bold"/>
              </a:rPr>
              <a:t>System Design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B43C83-E088-6080-6C6F-3A733266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30888"/>
            <a:ext cx="13258800" cy="6121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813</Words>
  <Application>Microsoft Office PowerPoint</Application>
  <PresentationFormat>Custom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Canva Sans</vt:lpstr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7th Semester Project Presentation</dc:title>
  <cp:lastModifiedBy>Priyanshu Panda</cp:lastModifiedBy>
  <cp:revision>4</cp:revision>
  <dcterms:created xsi:type="dcterms:W3CDTF">2006-08-16T00:00:00Z</dcterms:created>
  <dcterms:modified xsi:type="dcterms:W3CDTF">2024-04-21T12:06:22Z</dcterms:modified>
  <dc:identifier>DAF0_Fquq3A</dc:identifier>
</cp:coreProperties>
</file>