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ircuitbasics.com/wp-content/uploads/2015/11/5V-Relay-Pinout1.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FF48-C723-4E41-9EB1-64D4ED253744}"/>
              </a:ext>
            </a:extLst>
          </p:cNvPr>
          <p:cNvSpPr>
            <a:spLocks noGrp="1"/>
          </p:cNvSpPr>
          <p:nvPr>
            <p:ph type="ctrTitle"/>
          </p:nvPr>
        </p:nvSpPr>
        <p:spPr/>
        <p:txBody>
          <a:bodyPr/>
          <a:lstStyle/>
          <a:p>
            <a:r>
              <a:rPr lang="en-US" dirty="0"/>
              <a:t>Rfid based door control system</a:t>
            </a:r>
          </a:p>
        </p:txBody>
      </p:sp>
      <p:sp>
        <p:nvSpPr>
          <p:cNvPr id="3" name="Subtitle 2">
            <a:extLst>
              <a:ext uri="{FF2B5EF4-FFF2-40B4-BE49-F238E27FC236}">
                <a16:creationId xmlns:a16="http://schemas.microsoft.com/office/drawing/2014/main" id="{292624A7-9FFC-4B59-874F-D0D178838240}"/>
              </a:ext>
            </a:extLst>
          </p:cNvPr>
          <p:cNvSpPr>
            <a:spLocks noGrp="1"/>
          </p:cNvSpPr>
          <p:nvPr>
            <p:ph type="subTitle" idx="1"/>
          </p:nvPr>
        </p:nvSpPr>
        <p:spPr>
          <a:xfrm>
            <a:off x="7745046" y="5571530"/>
            <a:ext cx="4266018" cy="1228099"/>
          </a:xfrm>
        </p:spPr>
        <p:txBody>
          <a:bodyPr>
            <a:normAutofit fontScale="85000" lnSpcReduction="20000"/>
          </a:bodyPr>
          <a:lstStyle/>
          <a:p>
            <a:r>
              <a:rPr lang="en-US" dirty="0">
                <a:solidFill>
                  <a:schemeClr val="bg1"/>
                </a:solidFill>
                <a:latin typeface="Ink Free" panose="03080402000500000000" pitchFamily="66" charset="0"/>
              </a:rPr>
              <a:t>Siddarth g l</a:t>
            </a:r>
          </a:p>
          <a:p>
            <a:r>
              <a:rPr lang="en-US" dirty="0">
                <a:solidFill>
                  <a:schemeClr val="bg1"/>
                </a:solidFill>
                <a:latin typeface="Ink Free" panose="03080402000500000000" pitchFamily="66" charset="0"/>
              </a:rPr>
              <a:t>Sudarshan dixith g m</a:t>
            </a:r>
          </a:p>
          <a:p>
            <a:r>
              <a:rPr lang="en-US" dirty="0">
                <a:solidFill>
                  <a:schemeClr val="bg1"/>
                </a:solidFill>
                <a:latin typeface="Ink Free" panose="03080402000500000000" pitchFamily="66" charset="0"/>
              </a:rPr>
              <a:t>Vivek b r</a:t>
            </a:r>
          </a:p>
          <a:p>
            <a:r>
              <a:rPr lang="en-US" dirty="0">
                <a:solidFill>
                  <a:schemeClr val="bg1"/>
                </a:solidFill>
                <a:latin typeface="Ink Free" panose="03080402000500000000" pitchFamily="66" charset="0"/>
              </a:rPr>
              <a:t>e.i.e 4</a:t>
            </a:r>
            <a:r>
              <a:rPr lang="en-US" baseline="30000" dirty="0">
                <a:solidFill>
                  <a:schemeClr val="bg1"/>
                </a:solidFill>
                <a:latin typeface="Ink Free" panose="03080402000500000000" pitchFamily="66" charset="0"/>
              </a:rPr>
              <a:t>th</a:t>
            </a:r>
            <a:r>
              <a:rPr lang="en-US" dirty="0">
                <a:solidFill>
                  <a:schemeClr val="bg1"/>
                </a:solidFill>
                <a:latin typeface="Ink Free" panose="03080402000500000000" pitchFamily="66" charset="0"/>
              </a:rPr>
              <a:t> sem</a:t>
            </a:r>
          </a:p>
        </p:txBody>
      </p:sp>
    </p:spTree>
    <p:extLst>
      <p:ext uri="{BB962C8B-B14F-4D97-AF65-F5344CB8AC3E}">
        <p14:creationId xmlns:p14="http://schemas.microsoft.com/office/powerpoint/2010/main" val="194825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35A-F92F-42B3-BB3A-67D947FFF3FC}"/>
              </a:ext>
            </a:extLst>
          </p:cNvPr>
          <p:cNvSpPr>
            <a:spLocks noGrp="1"/>
          </p:cNvSpPr>
          <p:nvPr>
            <p:ph type="title"/>
          </p:nvPr>
        </p:nvSpPr>
        <p:spPr>
          <a:xfrm>
            <a:off x="1251678" y="382385"/>
            <a:ext cx="10178322" cy="782107"/>
          </a:xfrm>
        </p:spPr>
        <p:txBody>
          <a:bodyPr>
            <a:normAutofit fontScale="90000"/>
          </a:bodyPr>
          <a:lstStyle/>
          <a:p>
            <a:r>
              <a:rPr lang="en-US" dirty="0"/>
              <a:t>Other components</a:t>
            </a:r>
          </a:p>
        </p:txBody>
      </p:sp>
      <p:sp>
        <p:nvSpPr>
          <p:cNvPr id="3" name="Content Placeholder 2">
            <a:extLst>
              <a:ext uri="{FF2B5EF4-FFF2-40B4-BE49-F238E27FC236}">
                <a16:creationId xmlns:a16="http://schemas.microsoft.com/office/drawing/2014/main" id="{C1DBDF23-BD8B-4D84-B438-E4B89153E3C2}"/>
              </a:ext>
            </a:extLst>
          </p:cNvPr>
          <p:cNvSpPr>
            <a:spLocks noGrp="1"/>
          </p:cNvSpPr>
          <p:nvPr>
            <p:ph idx="1"/>
          </p:nvPr>
        </p:nvSpPr>
        <p:spPr>
          <a:xfrm>
            <a:off x="1251678" y="1445847"/>
            <a:ext cx="10178322" cy="4433746"/>
          </a:xfrm>
        </p:spPr>
        <p:txBody>
          <a:bodyPr>
            <a:normAutofit fontScale="92500" lnSpcReduction="20000"/>
          </a:bodyPr>
          <a:lstStyle/>
          <a:p>
            <a:r>
              <a:rPr lang="en-US" dirty="0">
                <a:solidFill>
                  <a:schemeClr val="accent3">
                    <a:lumMod val="75000"/>
                  </a:schemeClr>
                </a:solidFill>
              </a:rPr>
              <a:t>JUMPER WIRES</a:t>
            </a:r>
          </a:p>
          <a:p>
            <a:r>
              <a:rPr lang="en-US" dirty="0">
                <a:solidFill>
                  <a:schemeClr val="tx1"/>
                </a:solidFill>
              </a:rPr>
              <a:t>These are used to join the individual components to Arduino via breadboard and to complete the circuit.</a:t>
            </a:r>
          </a:p>
          <a:p>
            <a:r>
              <a:rPr lang="en-US" dirty="0">
                <a:solidFill>
                  <a:schemeClr val="accent3">
                    <a:lumMod val="75000"/>
                  </a:schemeClr>
                </a:solidFill>
              </a:rPr>
              <a:t>BUZZER AND L.E.Ds</a:t>
            </a:r>
          </a:p>
          <a:p>
            <a:r>
              <a:rPr lang="en-US" dirty="0">
                <a:solidFill>
                  <a:schemeClr val="tx1"/>
                </a:solidFill>
              </a:rPr>
              <a:t>Buzzer and LEDS are used as indicators to convey the status of the locking mechanism.</a:t>
            </a:r>
          </a:p>
          <a:p>
            <a:endParaRPr lang="en-US" dirty="0">
              <a:solidFill>
                <a:schemeClr val="tx1"/>
              </a:solidFill>
            </a:endParaRPr>
          </a:p>
          <a:p>
            <a:r>
              <a:rPr lang="en-US" dirty="0">
                <a:solidFill>
                  <a:schemeClr val="accent3">
                    <a:lumMod val="75000"/>
                  </a:schemeClr>
                </a:solidFill>
              </a:rPr>
              <a:t>POWER SUPPLY</a:t>
            </a:r>
          </a:p>
          <a:p>
            <a:r>
              <a:rPr lang="en-US" dirty="0">
                <a:solidFill>
                  <a:schemeClr val="tx1"/>
                </a:solidFill>
              </a:rPr>
              <a:t>5V DC for Arduino and relay operation.</a:t>
            </a:r>
          </a:p>
          <a:p>
            <a:r>
              <a:rPr lang="en-US" dirty="0">
                <a:solidFill>
                  <a:schemeClr val="tx1"/>
                </a:solidFill>
              </a:rPr>
              <a:t>12V battery for operation of solenoid lock.</a:t>
            </a:r>
          </a:p>
          <a:p>
            <a:endParaRPr lang="en-US" dirty="0">
              <a:solidFill>
                <a:schemeClr val="tx1"/>
              </a:solidFill>
            </a:endParaRPr>
          </a:p>
          <a:p>
            <a:endParaRPr lang="en-US" dirty="0">
              <a:solidFill>
                <a:schemeClr val="tx1"/>
              </a:solidFill>
            </a:endParaRPr>
          </a:p>
          <a:p>
            <a:pPr marL="0" indent="0">
              <a:buNone/>
            </a:pPr>
            <a:r>
              <a:rPr lang="en-US" dirty="0">
                <a:solidFill>
                  <a:schemeClr val="accent3">
                    <a:lumMod val="75000"/>
                  </a:schemeClr>
                </a:solidFill>
              </a:rPr>
              <a:t> </a:t>
            </a:r>
          </a:p>
          <a:p>
            <a:endParaRPr lang="en-US" dirty="0">
              <a:solidFill>
                <a:schemeClr val="tx1"/>
              </a:solidFill>
            </a:endParaRPr>
          </a:p>
          <a:p>
            <a:endParaRPr lang="en-US" dirty="0">
              <a:solidFill>
                <a:schemeClr val="accent3">
                  <a:lumMod val="75000"/>
                </a:schemeClr>
              </a:solidFill>
            </a:endParaRPr>
          </a:p>
          <a:p>
            <a:endParaRPr lang="en-US" dirty="0">
              <a:solidFill>
                <a:schemeClr val="accent3">
                  <a:lumMod val="75000"/>
                </a:schemeClr>
              </a:solidFill>
            </a:endParaRPr>
          </a:p>
          <a:p>
            <a:endParaRPr lang="en-US" dirty="0">
              <a:solidFill>
                <a:schemeClr val="tx1"/>
              </a:solidFill>
            </a:endParaRPr>
          </a:p>
        </p:txBody>
      </p:sp>
    </p:spTree>
    <p:extLst>
      <p:ext uri="{BB962C8B-B14F-4D97-AF65-F5344CB8AC3E}">
        <p14:creationId xmlns:p14="http://schemas.microsoft.com/office/powerpoint/2010/main" val="293203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2BE6-32D9-4E8D-B1DC-00C8CD2E76AC}"/>
              </a:ext>
            </a:extLst>
          </p:cNvPr>
          <p:cNvSpPr>
            <a:spLocks noGrp="1"/>
          </p:cNvSpPr>
          <p:nvPr>
            <p:ph type="title"/>
          </p:nvPr>
        </p:nvSpPr>
        <p:spPr>
          <a:xfrm>
            <a:off x="1251678" y="-569"/>
            <a:ext cx="10178322" cy="743030"/>
          </a:xfrm>
        </p:spPr>
        <p:txBody>
          <a:bodyPr>
            <a:normAutofit fontScale="90000"/>
          </a:bodyPr>
          <a:lstStyle/>
          <a:p>
            <a:r>
              <a:rPr lang="en-US" dirty="0"/>
              <a:t>Circuit diagram</a:t>
            </a:r>
          </a:p>
        </p:txBody>
      </p:sp>
      <p:pic>
        <p:nvPicPr>
          <p:cNvPr id="5" name="Content Placeholder 4">
            <a:extLst>
              <a:ext uri="{FF2B5EF4-FFF2-40B4-BE49-F238E27FC236}">
                <a16:creationId xmlns:a16="http://schemas.microsoft.com/office/drawing/2014/main" id="{35002F34-573F-4CB0-9329-DF0CFD81C990}"/>
              </a:ext>
            </a:extLst>
          </p:cNvPr>
          <p:cNvPicPr>
            <a:picLocks noGrp="1" noChangeAspect="1"/>
          </p:cNvPicPr>
          <p:nvPr>
            <p:ph idx="1"/>
          </p:nvPr>
        </p:nvPicPr>
        <p:blipFill>
          <a:blip r:embed="rId2"/>
          <a:stretch>
            <a:fillRect/>
          </a:stretch>
        </p:blipFill>
        <p:spPr>
          <a:xfrm>
            <a:off x="1025031" y="1180124"/>
            <a:ext cx="10634541" cy="5533292"/>
          </a:xfrm>
        </p:spPr>
      </p:pic>
    </p:spTree>
    <p:extLst>
      <p:ext uri="{BB962C8B-B14F-4D97-AF65-F5344CB8AC3E}">
        <p14:creationId xmlns:p14="http://schemas.microsoft.com/office/powerpoint/2010/main" val="33563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3839-F10C-44F6-90A1-ED82B3A2453F}"/>
              </a:ext>
            </a:extLst>
          </p:cNvPr>
          <p:cNvSpPr>
            <a:spLocks noGrp="1"/>
          </p:cNvSpPr>
          <p:nvPr>
            <p:ph type="title"/>
          </p:nvPr>
        </p:nvSpPr>
        <p:spPr>
          <a:xfrm>
            <a:off x="1251678" y="0"/>
            <a:ext cx="4844322" cy="688323"/>
          </a:xfrm>
        </p:spPr>
        <p:txBody>
          <a:bodyPr>
            <a:normAutofit fontScale="90000"/>
          </a:bodyPr>
          <a:lstStyle/>
          <a:p>
            <a:r>
              <a:rPr lang="en-US" dirty="0"/>
              <a:t>FLOW CHART</a:t>
            </a:r>
          </a:p>
        </p:txBody>
      </p:sp>
      <p:pic>
        <p:nvPicPr>
          <p:cNvPr id="7" name="Content Placeholder 6">
            <a:extLst>
              <a:ext uri="{FF2B5EF4-FFF2-40B4-BE49-F238E27FC236}">
                <a16:creationId xmlns:a16="http://schemas.microsoft.com/office/drawing/2014/main" id="{FE20E794-0033-4CAE-8E38-D0E2520A6A47}"/>
              </a:ext>
            </a:extLst>
          </p:cNvPr>
          <p:cNvPicPr>
            <a:picLocks noGrp="1" noChangeAspect="1"/>
          </p:cNvPicPr>
          <p:nvPr>
            <p:ph idx="1"/>
          </p:nvPr>
        </p:nvPicPr>
        <p:blipFill>
          <a:blip r:embed="rId2"/>
          <a:stretch>
            <a:fillRect/>
          </a:stretch>
        </p:blipFill>
        <p:spPr>
          <a:xfrm>
            <a:off x="6096000" y="0"/>
            <a:ext cx="4857272" cy="6775937"/>
          </a:xfrm>
        </p:spPr>
      </p:pic>
    </p:spTree>
    <p:extLst>
      <p:ext uri="{BB962C8B-B14F-4D97-AF65-F5344CB8AC3E}">
        <p14:creationId xmlns:p14="http://schemas.microsoft.com/office/powerpoint/2010/main" val="9010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19904-993A-47BF-85D1-98E5778DA686}"/>
              </a:ext>
            </a:extLst>
          </p:cNvPr>
          <p:cNvSpPr>
            <a:spLocks noGrp="1"/>
          </p:cNvSpPr>
          <p:nvPr>
            <p:ph idx="1"/>
          </p:nvPr>
        </p:nvSpPr>
        <p:spPr>
          <a:xfrm>
            <a:off x="1251678" y="1"/>
            <a:ext cx="10178322" cy="6721230"/>
          </a:xfrm>
        </p:spPr>
        <p:txBody>
          <a:bodyPr>
            <a:normAutofit/>
          </a:bodyPr>
          <a:lstStyle/>
          <a:p>
            <a:r>
              <a:rPr lang="en-US" sz="3200" dirty="0">
                <a:solidFill>
                  <a:srgbClr val="00B050"/>
                </a:solidFill>
              </a:rPr>
              <a:t>Advantages</a:t>
            </a:r>
          </a:p>
          <a:p>
            <a:r>
              <a:rPr lang="en-US" sz="2400" dirty="0"/>
              <a:t>RFID technology is versatile in nature and hence smaller and larger RFID devices are available as per application.</a:t>
            </a:r>
          </a:p>
          <a:p>
            <a:r>
              <a:rPr lang="en-US" sz="2400" dirty="0"/>
              <a:t>Tags can be read only as well as read/write unlike barcodes.</a:t>
            </a:r>
          </a:p>
          <a:p>
            <a:r>
              <a:rPr lang="en-US" sz="2400" dirty="0"/>
              <a:t>Unlike barcodes, tags can store more information. Moreover it follows instructions/commands of reader.</a:t>
            </a:r>
          </a:p>
          <a:p>
            <a:r>
              <a:rPr lang="en-US" sz="2400" dirty="0"/>
              <a:t>It is better than barcodes, as it cannot be easily replicated, and therefore, increases the security on a product.</a:t>
            </a:r>
          </a:p>
          <a:p>
            <a:r>
              <a:rPr lang="en-US" sz="3200" dirty="0">
                <a:solidFill>
                  <a:srgbClr val="00B050"/>
                </a:solidFill>
              </a:rPr>
              <a:t>Disadvantages</a:t>
            </a:r>
          </a:p>
          <a:p>
            <a:r>
              <a:rPr lang="en-US" sz="2400" dirty="0"/>
              <a:t>The coverage range of RFID is limited which is about 3 meters</a:t>
            </a:r>
            <a:endParaRPr lang="en-US" sz="2400" dirty="0">
              <a:solidFill>
                <a:srgbClr val="00B050"/>
              </a:solidFill>
            </a:endParaRPr>
          </a:p>
          <a:p>
            <a:r>
              <a:rPr lang="en-US" sz="2400" dirty="0"/>
              <a:t>The external electromagnetic interference can limit the RFID remote reading.</a:t>
            </a:r>
          </a:p>
          <a:p>
            <a:r>
              <a:rPr lang="en-US" sz="2400" dirty="0"/>
              <a:t>RFID devices need to be programmed which requires enough amount of time</a:t>
            </a:r>
          </a:p>
          <a:p>
            <a:endParaRPr lang="en-US" sz="2400" dirty="0">
              <a:solidFill>
                <a:srgbClr val="00B050"/>
              </a:solidFill>
            </a:endParaRPr>
          </a:p>
        </p:txBody>
      </p:sp>
    </p:spTree>
    <p:extLst>
      <p:ext uri="{BB962C8B-B14F-4D97-AF65-F5344CB8AC3E}">
        <p14:creationId xmlns:p14="http://schemas.microsoft.com/office/powerpoint/2010/main" val="130101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EB318-57E3-44AD-90EC-EEF2C684DD32}"/>
              </a:ext>
            </a:extLst>
          </p:cNvPr>
          <p:cNvSpPr>
            <a:spLocks noGrp="1"/>
          </p:cNvSpPr>
          <p:nvPr>
            <p:ph idx="1"/>
          </p:nvPr>
        </p:nvSpPr>
        <p:spPr>
          <a:xfrm>
            <a:off x="1251678" y="85969"/>
            <a:ext cx="10178322" cy="6772031"/>
          </a:xfrm>
        </p:spPr>
        <p:txBody>
          <a:bodyPr/>
          <a:lstStyle/>
          <a:p>
            <a:r>
              <a:rPr lang="en-US" sz="3200" dirty="0">
                <a:solidFill>
                  <a:srgbClr val="00B050"/>
                </a:solidFill>
              </a:rPr>
              <a:t>Applications</a:t>
            </a:r>
          </a:p>
          <a:p>
            <a:r>
              <a:rPr lang="en-US" sz="2800" dirty="0"/>
              <a:t>RFID tags are very easy to install/inject inside the body of animals, thus helping to keep a track on them. This is useful in animal husbandry and the poultry industry, wherein the installed tags give information about the age, vaccinations, and health of the animal.</a:t>
            </a:r>
          </a:p>
          <a:p>
            <a:endParaRPr lang="en-US" sz="2800" dirty="0">
              <a:solidFill>
                <a:srgbClr val="00B050"/>
              </a:solidFill>
            </a:endParaRPr>
          </a:p>
          <a:p>
            <a:r>
              <a:rPr lang="en-US" sz="2800" dirty="0"/>
              <a:t>RFID tags are placed inside jewelry items in stores, and an alarm is installed at the exit doors. If an unauthorized attempt is made to move the jewelry items away from the premises, the alarm gets activated. This mechanism provides a much more robust type of security as compared to barcode scanners, as the barcode pattern is prone to being replicated.</a:t>
            </a:r>
          </a:p>
        </p:txBody>
      </p:sp>
    </p:spTree>
    <p:extLst>
      <p:ext uri="{BB962C8B-B14F-4D97-AF65-F5344CB8AC3E}">
        <p14:creationId xmlns:p14="http://schemas.microsoft.com/office/powerpoint/2010/main" val="344113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79F5-509D-48FF-8E55-943E5F9CA9B2}"/>
              </a:ext>
            </a:extLst>
          </p:cNvPr>
          <p:cNvSpPr>
            <a:spLocks noGrp="1"/>
          </p:cNvSpPr>
          <p:nvPr>
            <p:ph type="title"/>
          </p:nvPr>
        </p:nvSpPr>
        <p:spPr>
          <a:xfrm>
            <a:off x="2900724" y="2445647"/>
            <a:ext cx="10178322" cy="1492132"/>
          </a:xfrm>
        </p:spPr>
        <p:txBody>
          <a:bodyPr>
            <a:normAutofit/>
          </a:bodyPr>
          <a:lstStyle/>
          <a:p>
            <a:r>
              <a:rPr lang="en-US" sz="7200" dirty="0">
                <a:latin typeface="Bauhaus 93" panose="04030905020B02020C02" pitchFamily="82" charset="0"/>
              </a:rPr>
              <a:t>THANK</a:t>
            </a:r>
            <a:r>
              <a:rPr lang="en-US" sz="7200" dirty="0">
                <a:latin typeface="Bahnschrift Light" panose="020B0502040204020203" pitchFamily="34" charset="0"/>
              </a:rPr>
              <a:t> </a:t>
            </a:r>
            <a:r>
              <a:rPr lang="en-US" sz="7200" dirty="0">
                <a:latin typeface="Bauhaus 93" panose="04030905020B02020C02" pitchFamily="82" charset="0"/>
              </a:rPr>
              <a:t>YOU</a:t>
            </a:r>
          </a:p>
        </p:txBody>
      </p:sp>
    </p:spTree>
    <p:extLst>
      <p:ext uri="{BB962C8B-B14F-4D97-AF65-F5344CB8AC3E}">
        <p14:creationId xmlns:p14="http://schemas.microsoft.com/office/powerpoint/2010/main" val="82569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8E1-583E-472C-B490-C95B2FC1A1C5}"/>
              </a:ext>
            </a:extLst>
          </p:cNvPr>
          <p:cNvSpPr>
            <a:spLocks noGrp="1"/>
          </p:cNvSpPr>
          <p:nvPr>
            <p:ph type="title"/>
          </p:nvPr>
        </p:nvSpPr>
        <p:spPr>
          <a:xfrm>
            <a:off x="1251678" y="296416"/>
            <a:ext cx="10178322" cy="1492132"/>
          </a:xfrm>
        </p:spPr>
        <p:txBody>
          <a:bodyPr/>
          <a:lstStyle/>
          <a:p>
            <a:r>
              <a:rPr lang="en-US" dirty="0"/>
              <a:t>What is rfid?</a:t>
            </a:r>
          </a:p>
        </p:txBody>
      </p:sp>
      <p:sp>
        <p:nvSpPr>
          <p:cNvPr id="3" name="Content Placeholder 2">
            <a:extLst>
              <a:ext uri="{FF2B5EF4-FFF2-40B4-BE49-F238E27FC236}">
                <a16:creationId xmlns:a16="http://schemas.microsoft.com/office/drawing/2014/main" id="{3AE02263-5F27-4B23-ADF8-BE1BAE560806}"/>
              </a:ext>
            </a:extLst>
          </p:cNvPr>
          <p:cNvSpPr>
            <a:spLocks noGrp="1"/>
          </p:cNvSpPr>
          <p:nvPr>
            <p:ph idx="1"/>
          </p:nvPr>
        </p:nvSpPr>
        <p:spPr>
          <a:xfrm>
            <a:off x="1251678" y="1788549"/>
            <a:ext cx="10178322" cy="4479390"/>
          </a:xfrm>
        </p:spPr>
        <p:txBody>
          <a:bodyPr>
            <a:noAutofit/>
          </a:bodyPr>
          <a:lstStyle/>
          <a:p>
            <a:r>
              <a:rPr lang="en-US" sz="3200" dirty="0"/>
              <a:t>RFID is a acronym for “Radio frequency identification” and refers to a technology where by a digital data encoded in RFID tags or Smart labels are captured by a reader via radio waves.</a:t>
            </a:r>
          </a:p>
          <a:p>
            <a:r>
              <a:rPr lang="en-US" sz="3200" dirty="0"/>
              <a:t>RFID is similar to barcoding in the data from the tag or label are captured by a device that stores the data in a database </a:t>
            </a:r>
          </a:p>
        </p:txBody>
      </p:sp>
    </p:spTree>
    <p:extLst>
      <p:ext uri="{BB962C8B-B14F-4D97-AF65-F5344CB8AC3E}">
        <p14:creationId xmlns:p14="http://schemas.microsoft.com/office/powerpoint/2010/main" val="289011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0FE3-CCD6-4FA0-9B68-87156599E45A}"/>
              </a:ext>
            </a:extLst>
          </p:cNvPr>
          <p:cNvSpPr>
            <a:spLocks noGrp="1"/>
          </p:cNvSpPr>
          <p:nvPr>
            <p:ph type="title"/>
          </p:nvPr>
        </p:nvSpPr>
        <p:spPr/>
        <p:txBody>
          <a:bodyPr>
            <a:normAutofit/>
          </a:bodyPr>
          <a:lstStyle/>
          <a:p>
            <a:r>
              <a:rPr lang="en-US" sz="6000" dirty="0"/>
              <a:t>How does rfid work</a:t>
            </a:r>
          </a:p>
        </p:txBody>
      </p:sp>
      <p:sp>
        <p:nvSpPr>
          <p:cNvPr id="3" name="Content Placeholder 2">
            <a:extLst>
              <a:ext uri="{FF2B5EF4-FFF2-40B4-BE49-F238E27FC236}">
                <a16:creationId xmlns:a16="http://schemas.microsoft.com/office/drawing/2014/main" id="{5B1B4FCB-0D22-4712-A80B-74745EA1D82C}"/>
              </a:ext>
            </a:extLst>
          </p:cNvPr>
          <p:cNvSpPr>
            <a:spLocks noGrp="1"/>
          </p:cNvSpPr>
          <p:nvPr>
            <p:ph idx="1"/>
          </p:nvPr>
        </p:nvSpPr>
        <p:spPr>
          <a:xfrm>
            <a:off x="1251678" y="1320801"/>
            <a:ext cx="10178322" cy="5697414"/>
          </a:xfrm>
        </p:spPr>
        <p:txBody>
          <a:bodyPr>
            <a:noAutofit/>
          </a:bodyPr>
          <a:lstStyle/>
          <a:p>
            <a:r>
              <a:rPr lang="en-US" sz="2700" dirty="0"/>
              <a:t>RFID belongs to a group of technologies referred as a Automatic identification and data capture (AIDC). AIDC methods automatically identify objects , collect data about them, and enter those data directly into computer systems with little or no human intervention. RFID methods utilize radio waves to accomplish this. At a simple level ,RFID systems consists of three components:  An RFID tag or smart label, an RFID reader and an antenna. RFID tags contain an integrated circuit and an antenna , which are used to transmit data to  RFID reader The reader then converts the radio waves to a more usable form of communications interface to a host computer system, where the data can be stored in a database and analyzed at a later time</a:t>
            </a:r>
          </a:p>
          <a:p>
            <a:endParaRPr lang="en-US" sz="2700" dirty="0"/>
          </a:p>
        </p:txBody>
      </p:sp>
    </p:spTree>
    <p:extLst>
      <p:ext uri="{BB962C8B-B14F-4D97-AF65-F5344CB8AC3E}">
        <p14:creationId xmlns:p14="http://schemas.microsoft.com/office/powerpoint/2010/main" val="263131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60EE-453F-4A49-BC43-12F24E6A6C67}"/>
              </a:ext>
            </a:extLst>
          </p:cNvPr>
          <p:cNvSpPr>
            <a:spLocks noGrp="1"/>
          </p:cNvSpPr>
          <p:nvPr>
            <p:ph type="title"/>
          </p:nvPr>
        </p:nvSpPr>
        <p:spPr/>
        <p:txBody>
          <a:bodyPr/>
          <a:lstStyle/>
          <a:p>
            <a:r>
              <a:rPr lang="en-US" dirty="0"/>
              <a:t>Components that are being used</a:t>
            </a:r>
          </a:p>
        </p:txBody>
      </p:sp>
      <p:sp>
        <p:nvSpPr>
          <p:cNvPr id="3" name="Content Placeholder 2">
            <a:extLst>
              <a:ext uri="{FF2B5EF4-FFF2-40B4-BE49-F238E27FC236}">
                <a16:creationId xmlns:a16="http://schemas.microsoft.com/office/drawing/2014/main" id="{3DE458ED-9725-46AB-ABEE-3A0DBB4A2E38}"/>
              </a:ext>
            </a:extLst>
          </p:cNvPr>
          <p:cNvSpPr>
            <a:spLocks noGrp="1"/>
          </p:cNvSpPr>
          <p:nvPr>
            <p:ph idx="1"/>
          </p:nvPr>
        </p:nvSpPr>
        <p:spPr>
          <a:xfrm>
            <a:off x="1251678" y="1735015"/>
            <a:ext cx="10178322" cy="4634523"/>
          </a:xfrm>
        </p:spPr>
        <p:txBody>
          <a:bodyPr>
            <a:normAutofit/>
          </a:bodyPr>
          <a:lstStyle/>
          <a:p>
            <a:r>
              <a:rPr lang="en-US" sz="2400" dirty="0"/>
              <a:t>Arduino UNO</a:t>
            </a:r>
          </a:p>
          <a:p>
            <a:r>
              <a:rPr lang="en-US" sz="2400" dirty="0"/>
              <a:t>5V relay module</a:t>
            </a:r>
          </a:p>
          <a:p>
            <a:r>
              <a:rPr lang="en-US" sz="2400" dirty="0"/>
              <a:t>12V Solenoid lock</a:t>
            </a:r>
          </a:p>
          <a:p>
            <a:r>
              <a:rPr lang="en-US" sz="2400" dirty="0"/>
              <a:t>RFID Sensor and tags</a:t>
            </a:r>
          </a:p>
          <a:p>
            <a:r>
              <a:rPr lang="en-US" sz="2400" dirty="0"/>
              <a:t>Buzzer</a:t>
            </a:r>
          </a:p>
          <a:p>
            <a:r>
              <a:rPr lang="en-US" sz="2400" dirty="0"/>
              <a:t>LEDs</a:t>
            </a:r>
          </a:p>
          <a:p>
            <a:r>
              <a:rPr lang="en-US" sz="2400" dirty="0"/>
              <a:t>Jumpers</a:t>
            </a:r>
          </a:p>
          <a:p>
            <a:r>
              <a:rPr lang="en-US" sz="2400" dirty="0"/>
              <a:t>5V battery for Arduino</a:t>
            </a:r>
          </a:p>
          <a:p>
            <a:r>
              <a:rPr lang="en-US" sz="2400" dirty="0"/>
              <a:t>12V Battery for Solenoid lock</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71376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BBD-A702-4191-9E94-916E7D643B30}"/>
              </a:ext>
            </a:extLst>
          </p:cNvPr>
          <p:cNvSpPr>
            <a:spLocks noGrp="1"/>
          </p:cNvSpPr>
          <p:nvPr>
            <p:ph type="title"/>
          </p:nvPr>
        </p:nvSpPr>
        <p:spPr/>
        <p:txBody>
          <a:bodyPr/>
          <a:lstStyle/>
          <a:p>
            <a:r>
              <a:rPr lang="en-US" dirty="0"/>
              <a:t>COMPONENT DESCRIPTION</a:t>
            </a:r>
          </a:p>
        </p:txBody>
      </p:sp>
      <p:sp>
        <p:nvSpPr>
          <p:cNvPr id="3" name="Content Placeholder 2">
            <a:extLst>
              <a:ext uri="{FF2B5EF4-FFF2-40B4-BE49-F238E27FC236}">
                <a16:creationId xmlns:a16="http://schemas.microsoft.com/office/drawing/2014/main" id="{6A0A6897-D106-4A1F-B476-9B4C65EDED42}"/>
              </a:ext>
            </a:extLst>
          </p:cNvPr>
          <p:cNvSpPr>
            <a:spLocks noGrp="1"/>
          </p:cNvSpPr>
          <p:nvPr>
            <p:ph idx="1"/>
          </p:nvPr>
        </p:nvSpPr>
        <p:spPr>
          <a:xfrm>
            <a:off x="1251677" y="1457570"/>
            <a:ext cx="10178322" cy="5400429"/>
          </a:xfrm>
        </p:spPr>
        <p:txBody>
          <a:bodyPr>
            <a:normAutofit/>
          </a:bodyPr>
          <a:lstStyle/>
          <a:p>
            <a:r>
              <a:rPr lang="en-US" sz="3600" dirty="0">
                <a:solidFill>
                  <a:schemeClr val="accent3">
                    <a:lumMod val="75000"/>
                  </a:schemeClr>
                </a:solidFill>
              </a:rPr>
              <a:t>5V RELAY MODULE</a:t>
            </a:r>
          </a:p>
          <a:p>
            <a:pPr fontAlgn="base"/>
            <a:r>
              <a:rPr lang="en-US" dirty="0"/>
              <a:t>The SRD-05VDC-SL-C relay has three high voltage terminals (NC, C, and NO) which connect to the device you want to control. The other side has three low voltage pins (Ground, Vcc, and Signal) which connect to the Arduino.</a:t>
            </a:r>
          </a:p>
          <a:p>
            <a:r>
              <a:rPr lang="en-US" dirty="0">
                <a:hlinkClick r:id="rId2">
                  <a:extLst>
                    <a:ext uri="{A12FA001-AC4F-418D-AE19-62706E023703}">
                      <ahyp:hlinkClr xmlns:ahyp="http://schemas.microsoft.com/office/drawing/2018/hyperlinkcolor" val="tx"/>
                    </a:ext>
                  </a:extLst>
                </a:hlinkClick>
              </a:rPr>
              <a:t> </a:t>
            </a:r>
            <a:r>
              <a:rPr lang="en-US" dirty="0">
                <a:solidFill>
                  <a:schemeClr val="tx1"/>
                </a:solidFill>
                <a:hlinkClick r:id="rId2">
                  <a:extLst>
                    <a:ext uri="{A12FA001-AC4F-418D-AE19-62706E023703}">
                      <ahyp:hlinkClr xmlns:ahyp="http://schemas.microsoft.com/office/drawing/2018/hyperlinkcolor" val="tx"/>
                    </a:ext>
                  </a:extLst>
                </a:hlinkClick>
              </a:rPr>
              <a:t>Pin description of SRD-05VDC-SL-C is shown below</a:t>
            </a:r>
            <a:br>
              <a:rPr lang="en-US" dirty="0">
                <a:hlinkClick r:id="rId2">
                  <a:extLst>
                    <a:ext uri="{A12FA001-AC4F-418D-AE19-62706E023703}">
                      <ahyp:hlinkClr xmlns:ahyp="http://schemas.microsoft.com/office/drawing/2018/hyperlinkcolor" val="tx"/>
                    </a:ext>
                  </a:extLst>
                </a:hlinkClick>
              </a:rPr>
            </a:br>
            <a:endParaRPr lang="en-US" sz="2400" dirty="0">
              <a:solidFill>
                <a:schemeClr val="accent3">
                  <a:lumMod val="75000"/>
                </a:schemeClr>
              </a:solidFill>
            </a:endParaRPr>
          </a:p>
        </p:txBody>
      </p:sp>
      <p:pic>
        <p:nvPicPr>
          <p:cNvPr id="5" name="Picture 4">
            <a:extLst>
              <a:ext uri="{FF2B5EF4-FFF2-40B4-BE49-F238E27FC236}">
                <a16:creationId xmlns:a16="http://schemas.microsoft.com/office/drawing/2014/main" id="{C8DA72EB-D114-440E-8FC9-C96F827968E6}"/>
              </a:ext>
            </a:extLst>
          </p:cNvPr>
          <p:cNvPicPr>
            <a:picLocks noChangeAspect="1"/>
          </p:cNvPicPr>
          <p:nvPr/>
        </p:nvPicPr>
        <p:blipFill>
          <a:blip r:embed="rId3"/>
          <a:stretch>
            <a:fillRect/>
          </a:stretch>
        </p:blipFill>
        <p:spPr>
          <a:xfrm>
            <a:off x="3437835" y="3710355"/>
            <a:ext cx="5589173" cy="2932722"/>
          </a:xfrm>
          <a:prstGeom prst="rect">
            <a:avLst/>
          </a:prstGeom>
        </p:spPr>
      </p:pic>
    </p:spTree>
    <p:extLst>
      <p:ext uri="{BB962C8B-B14F-4D97-AF65-F5344CB8AC3E}">
        <p14:creationId xmlns:p14="http://schemas.microsoft.com/office/powerpoint/2010/main" val="154881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BAB1A-9F35-41B6-B32F-69448D3E043B}"/>
              </a:ext>
            </a:extLst>
          </p:cNvPr>
          <p:cNvSpPr>
            <a:spLocks noGrp="1"/>
          </p:cNvSpPr>
          <p:nvPr>
            <p:ph idx="1"/>
          </p:nvPr>
        </p:nvSpPr>
        <p:spPr>
          <a:xfrm>
            <a:off x="1251678" y="70339"/>
            <a:ext cx="10178322" cy="5809254"/>
          </a:xfrm>
        </p:spPr>
        <p:txBody>
          <a:bodyPr>
            <a:noAutofit/>
          </a:bodyPr>
          <a:lstStyle/>
          <a:p>
            <a:pPr fontAlgn="base"/>
            <a:r>
              <a:rPr lang="en-US" sz="2700" dirty="0"/>
              <a:t>NC: Normally closed 120-240V terminal</a:t>
            </a:r>
          </a:p>
          <a:p>
            <a:pPr fontAlgn="base"/>
            <a:r>
              <a:rPr lang="en-US" sz="2700" dirty="0"/>
              <a:t>NO: Normally open 120-240V terminal</a:t>
            </a:r>
          </a:p>
          <a:p>
            <a:pPr fontAlgn="base"/>
            <a:r>
              <a:rPr lang="en-US" sz="2700" dirty="0"/>
              <a:t>C: Common terminal</a:t>
            </a:r>
          </a:p>
          <a:p>
            <a:pPr fontAlgn="base"/>
            <a:r>
              <a:rPr lang="en-US" sz="2700" dirty="0"/>
              <a:t>Ground: Connects to the ground pin on the Arduino</a:t>
            </a:r>
          </a:p>
          <a:p>
            <a:pPr fontAlgn="base"/>
            <a:r>
              <a:rPr lang="en-US" sz="2700" dirty="0"/>
              <a:t>5V Vcc: Connects the Arduino’s 5V pin</a:t>
            </a:r>
          </a:p>
          <a:p>
            <a:pPr fontAlgn="base"/>
            <a:r>
              <a:rPr lang="en-US" sz="2700" dirty="0"/>
              <a:t>Signal: Carries the trigger signal from the Arduino that activates the relay</a:t>
            </a:r>
          </a:p>
          <a:p>
            <a:pPr fontAlgn="base"/>
            <a:r>
              <a:rPr lang="en-US" sz="2700" dirty="0"/>
              <a:t>Inside the relay is a 120-240V switch that’s connected to an electromagnet. When the relay receives a HIGH signal at the signal pin, the electromagnet becomes charged and moves the contacts of the switch open or closed.</a:t>
            </a:r>
          </a:p>
          <a:p>
            <a:endParaRPr lang="en-US" sz="2700" dirty="0"/>
          </a:p>
        </p:txBody>
      </p:sp>
    </p:spTree>
    <p:extLst>
      <p:ext uri="{BB962C8B-B14F-4D97-AF65-F5344CB8AC3E}">
        <p14:creationId xmlns:p14="http://schemas.microsoft.com/office/powerpoint/2010/main" val="41473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1538-F018-46AC-93D7-2478200B051B}"/>
              </a:ext>
            </a:extLst>
          </p:cNvPr>
          <p:cNvSpPr>
            <a:spLocks noGrp="1"/>
          </p:cNvSpPr>
          <p:nvPr>
            <p:ph type="title"/>
          </p:nvPr>
        </p:nvSpPr>
        <p:spPr/>
        <p:txBody>
          <a:bodyPr/>
          <a:lstStyle/>
          <a:p>
            <a:r>
              <a:rPr lang="en-US" dirty="0"/>
              <a:t>Rc522 rfid reader</a:t>
            </a:r>
          </a:p>
        </p:txBody>
      </p:sp>
      <p:sp>
        <p:nvSpPr>
          <p:cNvPr id="3" name="Content Placeholder 2">
            <a:extLst>
              <a:ext uri="{FF2B5EF4-FFF2-40B4-BE49-F238E27FC236}">
                <a16:creationId xmlns:a16="http://schemas.microsoft.com/office/drawing/2014/main" id="{61BE8274-C501-4FFE-A860-A93C92EA26D6}"/>
              </a:ext>
            </a:extLst>
          </p:cNvPr>
          <p:cNvSpPr>
            <a:spLocks noGrp="1"/>
          </p:cNvSpPr>
          <p:nvPr>
            <p:ph idx="1"/>
          </p:nvPr>
        </p:nvSpPr>
        <p:spPr>
          <a:xfrm>
            <a:off x="1251678" y="1101969"/>
            <a:ext cx="10178322" cy="5756031"/>
          </a:xfrm>
        </p:spPr>
        <p:txBody>
          <a:bodyPr/>
          <a:lstStyle/>
          <a:p>
            <a:r>
              <a:rPr lang="en-US" dirty="0"/>
              <a:t>The RC522 RFID Reader module is designed to create a 13.56MHz electromagnetic field that it uses to communicate with the RFID tags (ISO 14443A standard tags). The reader can communicate with a microcontroller over a 4-pin Serial Peripheral Interface (SPI) with a maximum data rate of 10Mbps. It also supports communication over I2C and UART protocols.</a:t>
            </a:r>
          </a:p>
          <a:p>
            <a:r>
              <a:rPr lang="en-US" dirty="0"/>
              <a:t>The operating voltage of the module is from 2.5 to 3.3V, but the interesting thing  is that the logic pins are 5-volt tolerant, so we can easily connect it to an Arduino or any 5V logic microcontroller without using any logic level converter.</a:t>
            </a:r>
          </a:p>
        </p:txBody>
      </p:sp>
      <p:pic>
        <p:nvPicPr>
          <p:cNvPr id="5" name="Picture 4">
            <a:extLst>
              <a:ext uri="{FF2B5EF4-FFF2-40B4-BE49-F238E27FC236}">
                <a16:creationId xmlns:a16="http://schemas.microsoft.com/office/drawing/2014/main" id="{8DDEEE2E-C753-4271-AB6C-016000496C83}"/>
              </a:ext>
            </a:extLst>
          </p:cNvPr>
          <p:cNvPicPr>
            <a:picLocks noChangeAspect="1"/>
          </p:cNvPicPr>
          <p:nvPr/>
        </p:nvPicPr>
        <p:blipFill>
          <a:blip r:embed="rId2"/>
          <a:stretch>
            <a:fillRect/>
          </a:stretch>
        </p:blipFill>
        <p:spPr>
          <a:xfrm>
            <a:off x="3690592" y="3705446"/>
            <a:ext cx="5493566" cy="3129713"/>
          </a:xfrm>
          <a:prstGeom prst="rect">
            <a:avLst/>
          </a:prstGeom>
        </p:spPr>
      </p:pic>
    </p:spTree>
    <p:extLst>
      <p:ext uri="{BB962C8B-B14F-4D97-AF65-F5344CB8AC3E}">
        <p14:creationId xmlns:p14="http://schemas.microsoft.com/office/powerpoint/2010/main" val="303603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596E-B3CF-4D57-A7AF-B7C9C5F29CC1}"/>
              </a:ext>
            </a:extLst>
          </p:cNvPr>
          <p:cNvSpPr>
            <a:spLocks noGrp="1"/>
          </p:cNvSpPr>
          <p:nvPr>
            <p:ph type="title"/>
          </p:nvPr>
        </p:nvSpPr>
        <p:spPr>
          <a:xfrm>
            <a:off x="1251678" y="382385"/>
            <a:ext cx="10178322" cy="735215"/>
          </a:xfrm>
        </p:spPr>
        <p:txBody>
          <a:bodyPr>
            <a:normAutofit fontScale="90000"/>
          </a:bodyPr>
          <a:lstStyle/>
          <a:p>
            <a:r>
              <a:rPr lang="en-US" dirty="0"/>
              <a:t>Arduino genuino/uno</a:t>
            </a:r>
          </a:p>
        </p:txBody>
      </p:sp>
      <p:sp>
        <p:nvSpPr>
          <p:cNvPr id="3" name="Content Placeholder 2">
            <a:extLst>
              <a:ext uri="{FF2B5EF4-FFF2-40B4-BE49-F238E27FC236}">
                <a16:creationId xmlns:a16="http://schemas.microsoft.com/office/drawing/2014/main" id="{D24E9FC1-C5A9-4AC0-9321-CE3A50577563}"/>
              </a:ext>
            </a:extLst>
          </p:cNvPr>
          <p:cNvSpPr>
            <a:spLocks noGrp="1"/>
          </p:cNvSpPr>
          <p:nvPr>
            <p:ph idx="1"/>
          </p:nvPr>
        </p:nvSpPr>
        <p:spPr>
          <a:xfrm>
            <a:off x="1251678" y="1000369"/>
            <a:ext cx="10178322" cy="5783385"/>
          </a:xfrm>
        </p:spPr>
        <p:txBody>
          <a:bodyPr/>
          <a:lstStyle/>
          <a:p>
            <a:r>
              <a:rPr lang="en-US" dirty="0"/>
              <a:t>Overview. The Arduino Uno is a </a:t>
            </a:r>
            <a:r>
              <a:rPr lang="en-US" b="1" dirty="0"/>
              <a:t>microcontroller board</a:t>
            </a:r>
            <a:r>
              <a:rPr lang="en-US" dirty="0"/>
              <a:t> based on the ATmega328. It has 20 digital input/output pins (of which 6 can be used as PWM outputs and 6 can be used as analog inputs), a 16 MHz resonator, a USB connection , a power jack, an in-circuit system programming (ICSP) header, and a reset button.</a:t>
            </a:r>
          </a:p>
        </p:txBody>
      </p:sp>
      <p:pic>
        <p:nvPicPr>
          <p:cNvPr id="5" name="Picture 4">
            <a:extLst>
              <a:ext uri="{FF2B5EF4-FFF2-40B4-BE49-F238E27FC236}">
                <a16:creationId xmlns:a16="http://schemas.microsoft.com/office/drawing/2014/main" id="{2775F956-FABC-4ECB-8CC5-65C616B2C77B}"/>
              </a:ext>
            </a:extLst>
          </p:cNvPr>
          <p:cNvPicPr>
            <a:picLocks noChangeAspect="1"/>
          </p:cNvPicPr>
          <p:nvPr/>
        </p:nvPicPr>
        <p:blipFill>
          <a:blip r:embed="rId2"/>
          <a:stretch>
            <a:fillRect/>
          </a:stretch>
        </p:blipFill>
        <p:spPr>
          <a:xfrm>
            <a:off x="3516922" y="2427504"/>
            <a:ext cx="5019431" cy="4274188"/>
          </a:xfrm>
          <a:prstGeom prst="rect">
            <a:avLst/>
          </a:prstGeom>
        </p:spPr>
      </p:pic>
    </p:spTree>
    <p:extLst>
      <p:ext uri="{BB962C8B-B14F-4D97-AF65-F5344CB8AC3E}">
        <p14:creationId xmlns:p14="http://schemas.microsoft.com/office/powerpoint/2010/main" val="413585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0CED-065C-4ED7-A144-71BFD3C5A56D}"/>
              </a:ext>
            </a:extLst>
          </p:cNvPr>
          <p:cNvSpPr>
            <a:spLocks noGrp="1"/>
          </p:cNvSpPr>
          <p:nvPr>
            <p:ph type="title"/>
          </p:nvPr>
        </p:nvSpPr>
        <p:spPr>
          <a:xfrm>
            <a:off x="1251678" y="382385"/>
            <a:ext cx="10178322" cy="750846"/>
          </a:xfrm>
        </p:spPr>
        <p:txBody>
          <a:bodyPr>
            <a:normAutofit fontScale="90000"/>
          </a:bodyPr>
          <a:lstStyle/>
          <a:p>
            <a:r>
              <a:rPr lang="en-US" dirty="0"/>
              <a:t>12v solenoid lock</a:t>
            </a:r>
          </a:p>
        </p:txBody>
      </p:sp>
      <p:sp>
        <p:nvSpPr>
          <p:cNvPr id="3" name="Content Placeholder 2">
            <a:extLst>
              <a:ext uri="{FF2B5EF4-FFF2-40B4-BE49-F238E27FC236}">
                <a16:creationId xmlns:a16="http://schemas.microsoft.com/office/drawing/2014/main" id="{E472FEF1-5930-4CBB-8F38-BB54771B9424}"/>
              </a:ext>
            </a:extLst>
          </p:cNvPr>
          <p:cNvSpPr>
            <a:spLocks noGrp="1"/>
          </p:cNvSpPr>
          <p:nvPr>
            <p:ph idx="1"/>
          </p:nvPr>
        </p:nvSpPr>
        <p:spPr>
          <a:xfrm>
            <a:off x="1251678" y="1133231"/>
            <a:ext cx="10178322" cy="5724769"/>
          </a:xfrm>
        </p:spPr>
        <p:txBody>
          <a:bodyPr>
            <a:normAutofit/>
          </a:bodyPr>
          <a:lstStyle/>
          <a:p>
            <a:r>
              <a:rPr lang="en-US" dirty="0"/>
              <a:t>12V Solenoid lock are basically electromagnets, they are made of a big coil of copper wire with an armature (a slug of metal) in the middle. When the coil is energized, the slug is pulled into the center of the coil. This makes the solenoid able to pull from one end.</a:t>
            </a:r>
          </a:p>
          <a:p>
            <a:r>
              <a:rPr lang="en-US" dirty="0"/>
              <a:t>This solenoid lock in particular is nice and strong, and has a slug with a slanted cut and a good mounting bracket. It’s basically an electronic lock, designed for a basic cabinet or safe or door. Normally the lock is active so you can’t open the door because the solenoid slug is in the way. It does not use any power in this state. When 9-12VDC is applied, the slug pulls in so it doesn’t stick out anymore and the door can be opened.</a:t>
            </a:r>
          </a:p>
          <a:p>
            <a:r>
              <a:rPr lang="en-US" dirty="0"/>
              <a:t>To drive a solenoid lock with an Arduino you will need a relay module fairly good power supply  , as a lot of current will rush into the solenoid to charge up the electro-magnet, about 500mA, so </a:t>
            </a:r>
            <a:r>
              <a:rPr lang="en-US" b="1" dirty="0"/>
              <a:t>don’t</a:t>
            </a:r>
            <a:r>
              <a:rPr lang="en-US" dirty="0"/>
              <a:t> try to power it with a 9V battery!</a:t>
            </a:r>
          </a:p>
          <a:p>
            <a:endParaRPr lang="en-US" dirty="0"/>
          </a:p>
        </p:txBody>
      </p:sp>
      <p:pic>
        <p:nvPicPr>
          <p:cNvPr id="7" name="Picture 6">
            <a:extLst>
              <a:ext uri="{FF2B5EF4-FFF2-40B4-BE49-F238E27FC236}">
                <a16:creationId xmlns:a16="http://schemas.microsoft.com/office/drawing/2014/main" id="{53FEA741-566A-4101-A45C-CB55CC69EDF0}"/>
              </a:ext>
            </a:extLst>
          </p:cNvPr>
          <p:cNvPicPr>
            <a:picLocks noChangeAspect="1"/>
          </p:cNvPicPr>
          <p:nvPr/>
        </p:nvPicPr>
        <p:blipFill>
          <a:blip r:embed="rId2"/>
          <a:stretch>
            <a:fillRect/>
          </a:stretch>
        </p:blipFill>
        <p:spPr>
          <a:xfrm>
            <a:off x="8825583" y="4462583"/>
            <a:ext cx="2850601" cy="2684547"/>
          </a:xfrm>
          <a:prstGeom prst="rect">
            <a:avLst/>
          </a:prstGeom>
        </p:spPr>
      </p:pic>
    </p:spTree>
    <p:extLst>
      <p:ext uri="{BB962C8B-B14F-4D97-AF65-F5344CB8AC3E}">
        <p14:creationId xmlns:p14="http://schemas.microsoft.com/office/powerpoint/2010/main" val="92402390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378</TotalTime>
  <Words>1090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Light</vt:lpstr>
      <vt:lpstr>Bauhaus 93</vt:lpstr>
      <vt:lpstr>Gill Sans MT</vt:lpstr>
      <vt:lpstr>Impact</vt:lpstr>
      <vt:lpstr>Ink Free</vt:lpstr>
      <vt:lpstr>Badge</vt:lpstr>
      <vt:lpstr>Rfid based door control system</vt:lpstr>
      <vt:lpstr>What is rfid?</vt:lpstr>
      <vt:lpstr>How does rfid work</vt:lpstr>
      <vt:lpstr>Components that are being used</vt:lpstr>
      <vt:lpstr>COMPONENT DESCRIPTION</vt:lpstr>
      <vt:lpstr>PowerPoint Presentation</vt:lpstr>
      <vt:lpstr>Rc522 rfid reader</vt:lpstr>
      <vt:lpstr>Arduino genuino/uno</vt:lpstr>
      <vt:lpstr>12v solenoid lock</vt:lpstr>
      <vt:lpstr>Other components</vt:lpstr>
      <vt:lpstr>Circuit diagram</vt:lpstr>
      <vt:lpstr>FLOW CHART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door control system</dc:title>
  <dc:creator>SID GEEK</dc:creator>
  <cp:lastModifiedBy>SID GEEK</cp:lastModifiedBy>
  <cp:revision>26</cp:revision>
  <dcterms:created xsi:type="dcterms:W3CDTF">2020-02-28T12:45:16Z</dcterms:created>
  <dcterms:modified xsi:type="dcterms:W3CDTF">2020-04-04T07:02:24Z</dcterms:modified>
</cp:coreProperties>
</file>