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PÊNDULO DE NEWTON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 &amp; NÍCOLAS FONTEYNE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Gráf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8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Gráf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9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Começamos nosso trabalho pensando em implementar o sistema do pêndulo de Newton real e sem nenhuma consideração. Porém, o fato da perda de energia através da colisão ser um processo extremamente complexo fez com que considerássemos apenas a resistência do ar.</a:t>
            </a:r>
          </a:p>
          <a:p>
            <a:r>
              <a:rPr lang="pt-BR" dirty="0" smtClean="0"/>
              <a:t>Como resultado, obtivemos um tempo de parada um pouco maior do que o esperado, algo que apesar de não ser útil para a representação desse processo em situações reais é útil para entender a lógica de todos os outros processos envolvidos nessa maravilhosa engenhoca.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30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um futuro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708" y="2836334"/>
            <a:ext cx="2656417" cy="118565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fim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260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pêndulo?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23483"/>
          </a:xfrm>
        </p:spPr>
        <p:txBody>
          <a:bodyPr/>
          <a:lstStyle/>
          <a:p>
            <a:r>
              <a:rPr lang="pt-BR" dirty="0" smtClean="0"/>
              <a:t>Inventado em 1967 pelo inglês Simon </a:t>
            </a:r>
            <a:r>
              <a:rPr lang="pt-BR" dirty="0" err="1" smtClean="0"/>
              <a:t>Prebble</a:t>
            </a:r>
            <a:r>
              <a:rPr lang="pt-BR" dirty="0" smtClean="0"/>
              <a:t>, o pêndulo de Newton tem como principal função demonstrar as diferentes leis do movimento, também conhecidas como leis de Newton</a:t>
            </a:r>
            <a:r>
              <a:rPr lang="pt-BR" dirty="0" smtClean="0"/>
              <a:t>.</a:t>
            </a:r>
            <a:endParaRPr lang="pt-BR" dirty="0" smtClean="0"/>
          </a:p>
        </p:txBody>
      </p:sp>
      <p:pic>
        <p:nvPicPr>
          <p:cNvPr id="4" name="Picture 3" descr="Newton - b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7814"/>
            <a:ext cx="3003550" cy="3326833"/>
          </a:xfrm>
          <a:prstGeom prst="rect">
            <a:avLst/>
          </a:prstGeom>
        </p:spPr>
      </p:pic>
      <p:pic>
        <p:nvPicPr>
          <p:cNvPr id="5" name="Picture 4" descr="Pêndulo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5" y="3127814"/>
            <a:ext cx="3349185" cy="33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pêndulo</a:t>
            </a:r>
            <a:r>
              <a:rPr lang="en-US" dirty="0"/>
              <a:t> pare,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ângulo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bolinha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solta</a:t>
            </a:r>
            <a:r>
              <a:rPr lang="en-US" dirty="0"/>
              <a:t>?</a:t>
            </a:r>
          </a:p>
          <a:p>
            <a:endParaRPr lang="pt-BR" dirty="0"/>
          </a:p>
        </p:txBody>
      </p:sp>
      <p:pic>
        <p:nvPicPr>
          <p:cNvPr id="4" name="Picture 3" descr="Pêndulo desen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798763"/>
            <a:ext cx="508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smtClean="0"/>
              <a:t>O fio que segura a bolinha não tem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só se desloca nos eixos </a:t>
            </a:r>
            <a:r>
              <a:rPr lang="pt-BR" dirty="0" err="1" smtClean="0"/>
              <a:t>x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do plano cartesiano.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é considerada como um ponto no espaço, este ponto é seu centro de massa.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choque entre as bolinhas foi considerado como perfeitamente elástico (não há perda de energia)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Utilizamos apenas o movimento de um pêndulo, pois se não ocorre perda nos choques, o movimento é o mesmo.</a:t>
            </a:r>
            <a:endParaRPr lang="pt-BR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22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informações relevantes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/>
              <a:t>Temperatura ambiente é de 25˚C.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Coeficiente de atrito com o ar da esfera foi considerado 0.47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gravidade foi considerada como </a:t>
            </a:r>
            <a:r>
              <a:rPr lang="pt-BR" dirty="0"/>
              <a:t>10 m/s</a:t>
            </a:r>
            <a:r>
              <a:rPr lang="pt-BR" baseline="30000" dirty="0"/>
              <a:t>2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 O comprimento do fio é 0,1 m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O raio da esfera é de 0,01 m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densidade do ar é 1,184 kg/m</a:t>
            </a:r>
            <a:r>
              <a:rPr lang="pt-BR" baseline="30000" dirty="0" smtClean="0"/>
              <a:t>3</a:t>
            </a:r>
            <a:endParaRPr lang="pt-BR" dirty="0"/>
          </a:p>
        </p:txBody>
      </p:sp>
      <p:sp>
        <p:nvSpPr>
          <p:cNvPr id="4" name="Right Brace 3"/>
          <p:cNvSpPr/>
          <p:nvPr/>
        </p:nvSpPr>
        <p:spPr>
          <a:xfrm>
            <a:off x="4679257" y="3489786"/>
            <a:ext cx="171611" cy="6521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4989920" y="3664605"/>
            <a:ext cx="23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72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7" y="2112751"/>
            <a:ext cx="8820798" cy="13716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IMPLEMENTAÇÃO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192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858"/>
            <a:ext cx="7620000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baseline="30000" dirty="0" smtClean="0">
                <a:solidFill>
                  <a:srgbClr val="FF0000"/>
                </a:solidFill>
              </a:rPr>
              <a:t>2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/dt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= ((m * </a:t>
            </a:r>
            <a:r>
              <a:rPr lang="pt-BR" dirty="0" err="1" smtClean="0">
                <a:solidFill>
                  <a:srgbClr val="FF0000"/>
                </a:solidFill>
              </a:rPr>
              <a:t>g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sen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) – (</a:t>
            </a:r>
            <a:r>
              <a:rPr lang="pt-BR" dirty="0" err="1" smtClean="0">
                <a:solidFill>
                  <a:srgbClr val="FF0000"/>
                </a:solidFill>
              </a:rPr>
              <a:t>k</a:t>
            </a:r>
            <a:r>
              <a:rPr lang="pt-BR" dirty="0" smtClean="0">
                <a:solidFill>
                  <a:srgbClr val="FF0000"/>
                </a:solidFill>
              </a:rPr>
              <a:t> * L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 * |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|)) / m * </a:t>
            </a:r>
            <a:r>
              <a:rPr lang="pt-BR" dirty="0">
                <a:solidFill>
                  <a:srgbClr val="FF0000"/>
                </a:solidFill>
              </a:rPr>
              <a:t>L</a:t>
            </a:r>
            <a:endParaRPr lang="pt-BR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dirty="0" smtClean="0">
                <a:solidFill>
                  <a:srgbClr val="0000FF"/>
                </a:solidFill>
              </a:rPr>
              <a:t> = </a:t>
            </a:r>
            <a:r>
              <a:rPr lang="pt-BR" dirty="0" err="1" smtClean="0">
                <a:solidFill>
                  <a:srgbClr val="0000FF"/>
                </a:solidFill>
              </a:rPr>
              <a:t>P</a:t>
            </a:r>
            <a:r>
              <a:rPr lang="pt-BR" baseline="-25000" dirty="0" err="1" smtClean="0">
                <a:solidFill>
                  <a:srgbClr val="0000FF"/>
                </a:solidFill>
              </a:rPr>
              <a:t>x</a:t>
            </a:r>
            <a:r>
              <a:rPr lang="pt-BR" dirty="0" smtClean="0">
                <a:solidFill>
                  <a:srgbClr val="0000FF"/>
                </a:solidFill>
              </a:rPr>
              <a:t> – </a:t>
            </a: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baseline="-25000" dirty="0" err="1" smtClean="0">
                <a:solidFill>
                  <a:srgbClr val="0000FF"/>
                </a:solidFill>
              </a:rPr>
              <a:t>ar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endParaRPr lang="pt-BR" dirty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00FF"/>
                </a:solidFill>
              </a:rPr>
              <a:t>F</a:t>
            </a:r>
            <a:r>
              <a:rPr lang="pt-BR" dirty="0">
                <a:solidFill>
                  <a:srgbClr val="0000FF"/>
                </a:solidFill>
              </a:rPr>
              <a:t> = m * </a:t>
            </a:r>
            <a:r>
              <a:rPr lang="pt-BR" dirty="0" smtClean="0">
                <a:solidFill>
                  <a:srgbClr val="0000FF"/>
                </a:solidFill>
              </a:rPr>
              <a:t>a</a:t>
            </a: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8000"/>
                </a:solidFill>
              </a:rPr>
              <a:t>R</a:t>
            </a:r>
            <a:r>
              <a:rPr lang="pt-BR" baseline="-25000" dirty="0" err="1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= 0.5 * </a:t>
            </a:r>
            <a:r>
              <a:rPr lang="pt-BR" dirty="0" err="1" smtClean="0">
                <a:solidFill>
                  <a:srgbClr val="008000"/>
                </a:solidFill>
              </a:rPr>
              <a:t>C</a:t>
            </a:r>
            <a:r>
              <a:rPr lang="pt-BR" baseline="-25000" dirty="0" err="1" smtClean="0">
                <a:solidFill>
                  <a:srgbClr val="008000"/>
                </a:solidFill>
              </a:rPr>
              <a:t>x</a:t>
            </a:r>
            <a:r>
              <a:rPr lang="pt-BR" dirty="0" smtClean="0">
                <a:solidFill>
                  <a:srgbClr val="008000"/>
                </a:solidFill>
              </a:rPr>
              <a:t> * d</a:t>
            </a:r>
            <a:r>
              <a:rPr lang="pt-BR" baseline="-25000" dirty="0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* A * V</a:t>
            </a:r>
            <a:r>
              <a:rPr lang="pt-BR" baseline="30000" dirty="0" smtClean="0">
                <a:solidFill>
                  <a:srgbClr val="008000"/>
                </a:solidFill>
              </a:rPr>
              <a:t>2</a:t>
            </a:r>
            <a:r>
              <a:rPr lang="pt-BR" dirty="0" smtClean="0">
                <a:solidFill>
                  <a:srgbClr val="008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baseline="-25000" dirty="0" err="1">
                <a:solidFill>
                  <a:srgbClr val="008000"/>
                </a:solidFill>
              </a:rPr>
              <a:t>x</a:t>
            </a:r>
            <a:r>
              <a:rPr lang="pt-BR" dirty="0">
                <a:solidFill>
                  <a:srgbClr val="008000"/>
                </a:solidFill>
              </a:rPr>
              <a:t> = </a:t>
            </a: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dirty="0">
                <a:solidFill>
                  <a:srgbClr val="008000"/>
                </a:solidFill>
              </a:rPr>
              <a:t> * </a:t>
            </a:r>
            <a:r>
              <a:rPr lang="pt-BR" dirty="0" err="1">
                <a:solidFill>
                  <a:srgbClr val="008000"/>
                </a:solidFill>
              </a:rPr>
              <a:t>Sen</a:t>
            </a:r>
            <a:r>
              <a:rPr lang="pt-BR" dirty="0">
                <a:solidFill>
                  <a:srgbClr val="008000"/>
                </a:solidFill>
              </a:rPr>
              <a:t> </a:t>
            </a:r>
            <a:r>
              <a:rPr lang="pt-BR" dirty="0" err="1" smtClean="0">
                <a:solidFill>
                  <a:srgbClr val="008000"/>
                </a:solidFill>
              </a:rPr>
              <a:t>Θ</a:t>
            </a:r>
            <a:endParaRPr lang="pt-BR" dirty="0" smtClean="0">
              <a:solidFill>
                <a:srgbClr val="008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k</a:t>
            </a:r>
            <a:r>
              <a:rPr lang="pt-BR" dirty="0" smtClean="0"/>
              <a:t> = </a:t>
            </a:r>
            <a:r>
              <a:rPr lang="pt-BR" dirty="0"/>
              <a:t>0.5 * </a:t>
            </a:r>
            <a:r>
              <a:rPr lang="pt-BR" dirty="0" err="1"/>
              <a:t>C</a:t>
            </a:r>
            <a:r>
              <a:rPr lang="pt-BR" baseline="-25000" dirty="0" err="1"/>
              <a:t>x</a:t>
            </a:r>
            <a:r>
              <a:rPr lang="pt-BR" dirty="0"/>
              <a:t> * d</a:t>
            </a:r>
            <a:r>
              <a:rPr lang="pt-BR" baseline="-25000" dirty="0"/>
              <a:t>ar</a:t>
            </a:r>
            <a:r>
              <a:rPr lang="pt-BR" dirty="0"/>
              <a:t> * A 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V </a:t>
            </a:r>
            <a:r>
              <a:rPr lang="pt-BR" dirty="0"/>
              <a:t>= </a:t>
            </a:r>
            <a:r>
              <a:rPr lang="pt-BR" dirty="0" err="1" smtClean="0"/>
              <a:t>ω</a:t>
            </a:r>
            <a:r>
              <a:rPr lang="pt-BR" dirty="0" smtClean="0"/>
              <a:t> * L</a:t>
            </a:r>
            <a:endParaRPr lang="pt-BR" dirty="0"/>
          </a:p>
          <a:p>
            <a:endParaRPr lang="pt-BR" baseline="30000" dirty="0" smtClean="0"/>
          </a:p>
          <a:p>
            <a:pPr marL="342900" indent="-342900">
              <a:buFont typeface="Arial"/>
              <a:buChar char="•"/>
            </a:pP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4839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gráficos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03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Gráf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111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1439</TotalTime>
  <Words>393</Words>
  <Application>Microsoft Macintosh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Essential</vt:lpstr>
      <vt:lpstr>PÊNDULO DE NEWTON</vt:lpstr>
      <vt:lpstr>Por que o pêndulo?</vt:lpstr>
      <vt:lpstr>Pergunta inicial</vt:lpstr>
      <vt:lpstr>considerações</vt:lpstr>
      <vt:lpstr>Outras informações relevantes</vt:lpstr>
      <vt:lpstr>IMPLEMENTAÇÃO</vt:lpstr>
      <vt:lpstr>equações</vt:lpstr>
      <vt:lpstr>gráficos</vt:lpstr>
      <vt:lpstr>Gráf 1</vt:lpstr>
      <vt:lpstr>Gráf 2</vt:lpstr>
      <vt:lpstr>Gráf 3</vt:lpstr>
      <vt:lpstr>Explicações finais</vt:lpstr>
      <vt:lpstr>Para um futuro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DE NEWTON</dc:title>
  <dc:creator>Nicolas Gentil</dc:creator>
  <cp:lastModifiedBy>Nicolas Gentil</cp:lastModifiedBy>
  <cp:revision>18</cp:revision>
  <dcterms:created xsi:type="dcterms:W3CDTF">2015-06-21T22:35:25Z</dcterms:created>
  <dcterms:modified xsi:type="dcterms:W3CDTF">2015-06-24T18:15:50Z</dcterms:modified>
</cp:coreProperties>
</file>