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PÊNDULO DE NEWTON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 &amp; NÍCOLAS FONTEYNE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1.2</a:t>
            </a:r>
            <a:endParaRPr lang="pt-BR" dirty="0"/>
          </a:p>
        </p:txBody>
      </p:sp>
      <p:pic>
        <p:nvPicPr>
          <p:cNvPr id="4" name="Picture 3" descr="I1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7" y="1683068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8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2</a:t>
            </a:r>
            <a:endParaRPr lang="pt-BR" dirty="0"/>
          </a:p>
        </p:txBody>
      </p:sp>
      <p:pic>
        <p:nvPicPr>
          <p:cNvPr id="4" name="Picture 3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38047"/>
            <a:ext cx="6767999" cy="50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98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Explicações 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993900"/>
          </a:xfrm>
        </p:spPr>
        <p:txBody>
          <a:bodyPr/>
          <a:lstStyle/>
          <a:p>
            <a:r>
              <a:rPr lang="pt-BR" dirty="0" smtClean="0"/>
              <a:t>Começamos nosso trabalho pensando em implementar o sistema do pêndulo de Newton real e sem nenhuma consideração. Porém, o fato da perda de energia através da colisão ser um processo extremamente complexo fez com que considerássemos apenas a resistência do ar, o que fez com que esse pêndulo se tornasse apenas um pêndulo.</a:t>
            </a:r>
          </a:p>
        </p:txBody>
      </p:sp>
      <p:pic>
        <p:nvPicPr>
          <p:cNvPr id="4" name="Picture 3" descr="pendulo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21" y="3746501"/>
            <a:ext cx="2783379" cy="266276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942292" y="4921250"/>
            <a:ext cx="1047750" cy="285750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Pêndulo desenh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00501"/>
            <a:ext cx="3305878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um futuro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888067"/>
          </a:xfrm>
        </p:spPr>
        <p:txBody>
          <a:bodyPr/>
          <a:lstStyle/>
          <a:p>
            <a:r>
              <a:rPr lang="pt-BR" dirty="0" smtClean="0"/>
              <a:t>Para um futuro, pensamos em implementar a perda de energia nas colisões entre as bolinhas. Com isso feito, implementaríamos também os outros pontos conflitantes com a realidade, como considerar o peso da corda e melhorar a precisão de nossos parâmetros.</a:t>
            </a:r>
            <a:endParaRPr lang="pt-BR" dirty="0"/>
          </a:p>
        </p:txBody>
      </p:sp>
      <p:pic>
        <p:nvPicPr>
          <p:cNvPr id="4" name="Picture 3" descr="futuro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8601" r="8746"/>
          <a:stretch/>
        </p:blipFill>
        <p:spPr>
          <a:xfrm>
            <a:off x="5854700" y="3640667"/>
            <a:ext cx="2222500" cy="2827284"/>
          </a:xfrm>
          <a:prstGeom prst="rect">
            <a:avLst/>
          </a:prstGeom>
        </p:spPr>
      </p:pic>
      <p:pic>
        <p:nvPicPr>
          <p:cNvPr id="5" name="Picture 4" descr="fu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32250"/>
            <a:ext cx="3048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708" y="2836334"/>
            <a:ext cx="2656417" cy="1185650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/>
              <a:t>fim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92608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o pêndulo?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623483"/>
          </a:xfrm>
        </p:spPr>
        <p:txBody>
          <a:bodyPr/>
          <a:lstStyle/>
          <a:p>
            <a:r>
              <a:rPr lang="pt-BR" dirty="0" smtClean="0"/>
              <a:t>Inventado em 1967 pelo inglês Simon </a:t>
            </a:r>
            <a:r>
              <a:rPr lang="pt-BR" dirty="0" err="1" smtClean="0"/>
              <a:t>Prebble</a:t>
            </a:r>
            <a:r>
              <a:rPr lang="pt-BR" dirty="0" smtClean="0"/>
              <a:t>, o pêndulo de Newton tem como principal função demonstrar as diferentes leis do movimento, também conhecidas como leis de Newton.</a:t>
            </a:r>
          </a:p>
        </p:txBody>
      </p:sp>
      <p:pic>
        <p:nvPicPr>
          <p:cNvPr id="4" name="Picture 3" descr="Newton - b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7814"/>
            <a:ext cx="3003550" cy="3326833"/>
          </a:xfrm>
          <a:prstGeom prst="rect">
            <a:avLst/>
          </a:prstGeom>
        </p:spPr>
      </p:pic>
      <p:pic>
        <p:nvPicPr>
          <p:cNvPr id="5" name="Picture 4" descr="Pêndulo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5" y="3127814"/>
            <a:ext cx="3349185" cy="33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pêndulo</a:t>
            </a:r>
            <a:r>
              <a:rPr lang="en-US" dirty="0"/>
              <a:t> pare,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do </a:t>
            </a:r>
            <a:r>
              <a:rPr lang="en-US" dirty="0" err="1"/>
              <a:t>ângulo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bolinha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solta</a:t>
            </a:r>
            <a:r>
              <a:rPr lang="en-US" dirty="0"/>
              <a:t>?</a:t>
            </a:r>
          </a:p>
          <a:p>
            <a:endParaRPr lang="pt-BR" dirty="0"/>
          </a:p>
        </p:txBody>
      </p:sp>
      <p:pic>
        <p:nvPicPr>
          <p:cNvPr id="4" name="Picture 3" descr="Pêndulo desenh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2798763"/>
            <a:ext cx="5080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 smtClean="0"/>
              <a:t>O fio que segura a bolinha não tem massa.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só se desloca nos eixos </a:t>
            </a:r>
            <a:r>
              <a:rPr lang="pt-BR" dirty="0" err="1" smtClean="0"/>
              <a:t>x</a:t>
            </a:r>
            <a:r>
              <a:rPr lang="pt-BR" dirty="0" smtClean="0"/>
              <a:t> e </a:t>
            </a:r>
            <a:r>
              <a:rPr lang="pt-BR" dirty="0" err="1" smtClean="0"/>
              <a:t>y</a:t>
            </a:r>
            <a:r>
              <a:rPr lang="pt-BR" dirty="0" smtClean="0"/>
              <a:t> do plano cartesiano.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bolinha é considerada como um ponto no espaço, este ponto é seu centro de massa.</a:t>
            </a:r>
          </a:p>
          <a:p>
            <a:pPr marL="342900" indent="-342900">
              <a:buFont typeface="Arial"/>
              <a:buChar char="•"/>
            </a:pPr>
            <a:r>
              <a:rPr lang="pt-BR" dirty="0"/>
              <a:t>O choque entre as bolinhas foi considerado como perfeitamente elástico (não há perda de energia)</a:t>
            </a:r>
            <a:r>
              <a:rPr lang="pt-BR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Utilizamos apenas o movimento de um pêndulo, pois se não ocorre perda nos choques, o movimento é o mesmo.</a:t>
            </a:r>
            <a:endParaRPr lang="pt-BR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22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</a:t>
            </a:r>
            <a:r>
              <a:rPr lang="pt-BR" dirty="0" smtClean="0"/>
              <a:t>âmetros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pt-BR" dirty="0"/>
              <a:t>Temperatura ambiente é de 25˚</a:t>
            </a:r>
            <a:r>
              <a:rPr lang="pt-BR" dirty="0" smtClean="0"/>
              <a:t>C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/>
              <a:t>O Coeficiente de atrito com o ar da esfera foi considerado </a:t>
            </a:r>
            <a:r>
              <a:rPr lang="pt-BR" dirty="0" smtClean="0"/>
              <a:t>0.47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gravidade foi considerada como </a:t>
            </a:r>
            <a:r>
              <a:rPr lang="pt-BR" dirty="0"/>
              <a:t>10 m/s</a:t>
            </a:r>
            <a:r>
              <a:rPr lang="pt-BR" baseline="30000" dirty="0"/>
              <a:t>2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 O comprimento do fio é 0,1 m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O raio da esfera é de 0,01 m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A densidade do ar é 1,184 kg/m</a:t>
            </a:r>
            <a:r>
              <a:rPr lang="pt-BR" baseline="30000" dirty="0" smtClean="0"/>
              <a:t>3</a:t>
            </a:r>
            <a:endParaRPr lang="pt-BR" dirty="0"/>
          </a:p>
        </p:txBody>
      </p:sp>
      <p:sp>
        <p:nvSpPr>
          <p:cNvPr id="4" name="Right Brace 3"/>
          <p:cNvSpPr/>
          <p:nvPr/>
        </p:nvSpPr>
        <p:spPr>
          <a:xfrm>
            <a:off x="4679257" y="3489786"/>
            <a:ext cx="171611" cy="6521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4989920" y="3664605"/>
            <a:ext cx="231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L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4" descr="importan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20" y="4743020"/>
            <a:ext cx="2328052" cy="16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2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7" y="2112751"/>
            <a:ext cx="8820798" cy="13716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IMPLEMENTAÇÃO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192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858"/>
            <a:ext cx="7620000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baseline="30000" dirty="0" smtClean="0">
                <a:solidFill>
                  <a:srgbClr val="FF0000"/>
                </a:solidFill>
              </a:rPr>
              <a:t>2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/dt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= ((m * </a:t>
            </a:r>
            <a:r>
              <a:rPr lang="pt-BR" dirty="0" err="1" smtClean="0">
                <a:solidFill>
                  <a:srgbClr val="FF0000"/>
                </a:solidFill>
              </a:rPr>
              <a:t>g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sen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Θ</a:t>
            </a:r>
            <a:r>
              <a:rPr lang="pt-BR" dirty="0" smtClean="0">
                <a:solidFill>
                  <a:srgbClr val="FF0000"/>
                </a:solidFill>
              </a:rPr>
              <a:t>) – (</a:t>
            </a:r>
            <a:r>
              <a:rPr lang="pt-BR" dirty="0" err="1" smtClean="0">
                <a:solidFill>
                  <a:srgbClr val="FF0000"/>
                </a:solidFill>
              </a:rPr>
              <a:t>k</a:t>
            </a:r>
            <a:r>
              <a:rPr lang="pt-BR" dirty="0" smtClean="0">
                <a:solidFill>
                  <a:srgbClr val="FF0000"/>
                </a:solidFill>
              </a:rPr>
              <a:t> * L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* 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 * |</a:t>
            </a:r>
            <a:r>
              <a:rPr lang="pt-BR" dirty="0" err="1" smtClean="0">
                <a:solidFill>
                  <a:srgbClr val="FF0000"/>
                </a:solidFill>
              </a:rPr>
              <a:t>dΘ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dt</a:t>
            </a:r>
            <a:r>
              <a:rPr lang="pt-BR" dirty="0" smtClean="0">
                <a:solidFill>
                  <a:srgbClr val="FF0000"/>
                </a:solidFill>
              </a:rPr>
              <a:t>|)) / m * </a:t>
            </a:r>
            <a:r>
              <a:rPr lang="pt-BR" dirty="0">
                <a:solidFill>
                  <a:srgbClr val="FF0000"/>
                </a:solidFill>
              </a:rPr>
              <a:t>L</a:t>
            </a:r>
            <a:endParaRPr lang="pt-BR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 smtClean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dirty="0" smtClean="0">
                <a:solidFill>
                  <a:srgbClr val="0000FF"/>
                </a:solidFill>
              </a:rPr>
              <a:t> = </a:t>
            </a:r>
            <a:r>
              <a:rPr lang="pt-BR" dirty="0" err="1" smtClean="0">
                <a:solidFill>
                  <a:srgbClr val="0000FF"/>
                </a:solidFill>
              </a:rPr>
              <a:t>P</a:t>
            </a:r>
            <a:r>
              <a:rPr lang="pt-BR" baseline="-25000" dirty="0" err="1" smtClean="0">
                <a:solidFill>
                  <a:srgbClr val="0000FF"/>
                </a:solidFill>
              </a:rPr>
              <a:t>x</a:t>
            </a:r>
            <a:r>
              <a:rPr lang="pt-BR" dirty="0" smtClean="0">
                <a:solidFill>
                  <a:srgbClr val="0000FF"/>
                </a:solidFill>
              </a:rPr>
              <a:t> – </a:t>
            </a:r>
            <a:r>
              <a:rPr lang="pt-BR" dirty="0" err="1" smtClean="0">
                <a:solidFill>
                  <a:srgbClr val="0000FF"/>
                </a:solidFill>
              </a:rPr>
              <a:t>R</a:t>
            </a:r>
            <a:r>
              <a:rPr lang="pt-BR" baseline="-25000" dirty="0" err="1" smtClean="0">
                <a:solidFill>
                  <a:srgbClr val="0000FF"/>
                </a:solidFill>
              </a:rPr>
              <a:t>ar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endParaRPr lang="pt-BR" dirty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00FF"/>
                </a:solidFill>
              </a:rPr>
              <a:t>F</a:t>
            </a:r>
            <a:r>
              <a:rPr lang="pt-BR" dirty="0">
                <a:solidFill>
                  <a:srgbClr val="0000FF"/>
                </a:solidFill>
              </a:rPr>
              <a:t> = m * </a:t>
            </a:r>
            <a:r>
              <a:rPr lang="pt-BR" dirty="0" smtClean="0">
                <a:solidFill>
                  <a:srgbClr val="0000FF"/>
                </a:solidFill>
              </a:rPr>
              <a:t>a</a:t>
            </a: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>
                <a:solidFill>
                  <a:srgbClr val="008000"/>
                </a:solidFill>
              </a:rPr>
              <a:t>R</a:t>
            </a:r>
            <a:r>
              <a:rPr lang="pt-BR" baseline="-25000" dirty="0" err="1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= 0.5 * </a:t>
            </a:r>
            <a:r>
              <a:rPr lang="pt-BR" dirty="0" err="1" smtClean="0">
                <a:solidFill>
                  <a:srgbClr val="008000"/>
                </a:solidFill>
              </a:rPr>
              <a:t>C</a:t>
            </a:r>
            <a:r>
              <a:rPr lang="pt-BR" baseline="-25000" dirty="0" err="1" smtClean="0">
                <a:solidFill>
                  <a:srgbClr val="008000"/>
                </a:solidFill>
              </a:rPr>
              <a:t>x</a:t>
            </a:r>
            <a:r>
              <a:rPr lang="pt-BR" dirty="0" smtClean="0">
                <a:solidFill>
                  <a:srgbClr val="008000"/>
                </a:solidFill>
              </a:rPr>
              <a:t> * d</a:t>
            </a:r>
            <a:r>
              <a:rPr lang="pt-BR" baseline="-25000" dirty="0" smtClean="0">
                <a:solidFill>
                  <a:srgbClr val="008000"/>
                </a:solidFill>
              </a:rPr>
              <a:t>ar</a:t>
            </a:r>
            <a:r>
              <a:rPr lang="pt-BR" dirty="0" smtClean="0">
                <a:solidFill>
                  <a:srgbClr val="008000"/>
                </a:solidFill>
              </a:rPr>
              <a:t> * A * V</a:t>
            </a:r>
            <a:r>
              <a:rPr lang="pt-BR" baseline="30000" dirty="0" smtClean="0">
                <a:solidFill>
                  <a:srgbClr val="008000"/>
                </a:solidFill>
              </a:rPr>
              <a:t>2</a:t>
            </a:r>
            <a:r>
              <a:rPr lang="pt-BR" dirty="0" smtClean="0">
                <a:solidFill>
                  <a:srgbClr val="008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baseline="-25000" dirty="0" err="1">
                <a:solidFill>
                  <a:srgbClr val="008000"/>
                </a:solidFill>
              </a:rPr>
              <a:t>x</a:t>
            </a:r>
            <a:r>
              <a:rPr lang="pt-BR" dirty="0">
                <a:solidFill>
                  <a:srgbClr val="008000"/>
                </a:solidFill>
              </a:rPr>
              <a:t> = </a:t>
            </a:r>
            <a:r>
              <a:rPr lang="pt-BR" dirty="0" err="1">
                <a:solidFill>
                  <a:srgbClr val="008000"/>
                </a:solidFill>
              </a:rPr>
              <a:t>P</a:t>
            </a:r>
            <a:r>
              <a:rPr lang="pt-BR" dirty="0">
                <a:solidFill>
                  <a:srgbClr val="008000"/>
                </a:solidFill>
              </a:rPr>
              <a:t> * </a:t>
            </a:r>
            <a:r>
              <a:rPr lang="pt-BR" dirty="0" err="1">
                <a:solidFill>
                  <a:srgbClr val="008000"/>
                </a:solidFill>
              </a:rPr>
              <a:t>Sen</a:t>
            </a:r>
            <a:r>
              <a:rPr lang="pt-BR" dirty="0">
                <a:solidFill>
                  <a:srgbClr val="008000"/>
                </a:solidFill>
              </a:rPr>
              <a:t> </a:t>
            </a:r>
            <a:r>
              <a:rPr lang="pt-BR" dirty="0" err="1" smtClean="0">
                <a:solidFill>
                  <a:srgbClr val="008000"/>
                </a:solidFill>
              </a:rPr>
              <a:t>Θ</a:t>
            </a:r>
            <a:endParaRPr lang="pt-BR" dirty="0" smtClean="0">
              <a:solidFill>
                <a:srgbClr val="008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 smtClean="0"/>
              <a:t>k</a:t>
            </a:r>
            <a:r>
              <a:rPr lang="pt-BR" dirty="0" smtClean="0"/>
              <a:t> = </a:t>
            </a:r>
            <a:r>
              <a:rPr lang="pt-BR" dirty="0"/>
              <a:t>0.5 * </a:t>
            </a:r>
            <a:r>
              <a:rPr lang="pt-BR" dirty="0" err="1"/>
              <a:t>C</a:t>
            </a:r>
            <a:r>
              <a:rPr lang="pt-BR" baseline="-25000" dirty="0" err="1"/>
              <a:t>x</a:t>
            </a:r>
            <a:r>
              <a:rPr lang="pt-BR" dirty="0"/>
              <a:t> * d</a:t>
            </a:r>
            <a:r>
              <a:rPr lang="pt-BR" baseline="-25000" dirty="0"/>
              <a:t>ar</a:t>
            </a:r>
            <a:r>
              <a:rPr lang="pt-BR" dirty="0"/>
              <a:t> * A </a:t>
            </a:r>
          </a:p>
          <a:p>
            <a:pPr marL="342900" indent="-342900">
              <a:buFont typeface="Arial"/>
              <a:buChar char="•"/>
            </a:pPr>
            <a:r>
              <a:rPr lang="pt-BR" dirty="0" smtClean="0"/>
              <a:t>V </a:t>
            </a:r>
            <a:r>
              <a:rPr lang="pt-BR" dirty="0"/>
              <a:t>= </a:t>
            </a:r>
            <a:r>
              <a:rPr lang="pt-BR" dirty="0" err="1" smtClean="0"/>
              <a:t>ω</a:t>
            </a:r>
            <a:r>
              <a:rPr lang="pt-BR" dirty="0" smtClean="0"/>
              <a:t> * L</a:t>
            </a:r>
            <a:endParaRPr lang="pt-BR" dirty="0"/>
          </a:p>
          <a:p>
            <a:endParaRPr lang="pt-BR" baseline="30000" dirty="0" smtClean="0"/>
          </a:p>
          <a:p>
            <a:pPr marL="342900" indent="-342900">
              <a:buFont typeface="Arial"/>
              <a:buChar char="•"/>
            </a:pP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4839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pic>
        <p:nvPicPr>
          <p:cNvPr id="8" name="Picture 7" descr="I2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95" y="1667891"/>
            <a:ext cx="3097410" cy="2311442"/>
          </a:xfrm>
          <a:prstGeom prst="rect">
            <a:avLst/>
          </a:prstGeom>
        </p:spPr>
      </p:pic>
      <p:pic>
        <p:nvPicPr>
          <p:cNvPr id="9" name="Picture 8" descr="I1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2594"/>
            <a:ext cx="3292112" cy="2456739"/>
          </a:xfrm>
          <a:prstGeom prst="rect">
            <a:avLst/>
          </a:prstGeom>
        </p:spPr>
      </p:pic>
      <p:pic>
        <p:nvPicPr>
          <p:cNvPr id="10" name="Picture 9" descr="I1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979334"/>
            <a:ext cx="3292112" cy="24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3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 1.1</a:t>
            </a:r>
            <a:endParaRPr lang="pt-BR" dirty="0"/>
          </a:p>
        </p:txBody>
      </p:sp>
      <p:pic>
        <p:nvPicPr>
          <p:cNvPr id="4" name="Picture 3" descr="I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619250"/>
            <a:ext cx="6737350" cy="50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1839</TotalTime>
  <Words>399</Words>
  <Application>Microsoft Macintosh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PÊNDULO DE NEWTON</vt:lpstr>
      <vt:lpstr>Por que o pêndulo?</vt:lpstr>
      <vt:lpstr>Pergunta inicial</vt:lpstr>
      <vt:lpstr>considerações</vt:lpstr>
      <vt:lpstr>parâmetros</vt:lpstr>
      <vt:lpstr>IMPLEMENTAÇÃO</vt:lpstr>
      <vt:lpstr>equações</vt:lpstr>
      <vt:lpstr>gráficos</vt:lpstr>
      <vt:lpstr>Iteração 1.1</vt:lpstr>
      <vt:lpstr>Iteração 1.2</vt:lpstr>
      <vt:lpstr>Iteração 2</vt:lpstr>
      <vt:lpstr>Iteração 3</vt:lpstr>
      <vt:lpstr>Explicações finais</vt:lpstr>
      <vt:lpstr>Para um futuro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PÊNDULO DE NEWTON</dc:title>
  <dc:creator>Nicolas Gentil</dc:creator>
  <cp:lastModifiedBy>Nicolas Gentil</cp:lastModifiedBy>
  <cp:revision>26</cp:revision>
  <dcterms:created xsi:type="dcterms:W3CDTF">2015-06-21T22:35:25Z</dcterms:created>
  <dcterms:modified xsi:type="dcterms:W3CDTF">2015-06-25T18:33:49Z</dcterms:modified>
</cp:coreProperties>
</file>