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24,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24,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24,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PÊNDULO DE NEWTON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Nicolas GENTIL &amp; NÍCOLAS FONTEYNE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40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Gráf</a:t>
            </a:r>
            <a:r>
              <a:rPr lang="pt-BR" dirty="0" smtClean="0"/>
              <a:t> 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48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Gráf</a:t>
            </a:r>
            <a:r>
              <a:rPr lang="pt-BR" dirty="0" smtClean="0"/>
              <a:t> 3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99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Explicações finais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Começamos nosso trabalho pensando em implementar o sistema do pêndulo de Newton real e sem nenhuma consideração. Porém, o fato da perda de energia através da colisão ser um processo extremamente complexo fez com que considerássemos apenas a resistência do ar.</a:t>
            </a:r>
          </a:p>
          <a:p>
            <a:r>
              <a:rPr lang="pt-BR" dirty="0" smtClean="0"/>
              <a:t>Como resultado, obtivemos um tempo de parada um pouco maior do que o esperado, algo que apesar de não ser útil para a representação desse processo em situações reais é útil para entender a lógica de todos os outros processos envolvidos nessa maravilhosa engenhoca.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30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um futuro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3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708" y="2836334"/>
            <a:ext cx="2656417" cy="1185650"/>
          </a:xfrm>
        </p:spPr>
        <p:txBody>
          <a:bodyPr>
            <a:normAutofit/>
          </a:bodyPr>
          <a:lstStyle/>
          <a:p>
            <a:pPr algn="ctr"/>
            <a:r>
              <a:rPr lang="pt-BR" sz="6600" dirty="0" smtClean="0"/>
              <a:t>fim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92608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o pêndulo?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Inventado em 1967 pelo inglês Simon </a:t>
            </a:r>
            <a:r>
              <a:rPr lang="pt-BR" dirty="0" err="1" smtClean="0"/>
              <a:t>Prebble</a:t>
            </a:r>
            <a:r>
              <a:rPr lang="pt-BR" dirty="0" smtClean="0"/>
              <a:t>, o pêndulo de Newton tem como principal função demonstrar as diferentes leis do movimento, também conhecidas como leis de Newton.</a:t>
            </a:r>
          </a:p>
          <a:p>
            <a:r>
              <a:rPr lang="pt-BR" dirty="0" smtClean="0"/>
              <a:t>Tendo em vista a modelagem de um sistema mecânico, tivemos a ideia de utilizar as diferentes leis demonstradas por esse mecanismo como base de nosso modelo, algo que melhorará nosso entendimento dessas leis e nos permitirá estudar mais profundamente o que cada umas delas tem a contribuir para a nossa vida cotidiana.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30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 inicial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Quanto</a:t>
            </a:r>
            <a:r>
              <a:rPr lang="en-US" dirty="0"/>
              <a:t> tempo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pêndulo</a:t>
            </a:r>
            <a:r>
              <a:rPr lang="en-US" dirty="0"/>
              <a:t> pare,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do </a:t>
            </a:r>
            <a:r>
              <a:rPr lang="en-US" dirty="0" err="1"/>
              <a:t>ângulo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bolinha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solta</a:t>
            </a:r>
            <a:r>
              <a:rPr lang="en-US" dirty="0"/>
              <a:t>?</a:t>
            </a:r>
          </a:p>
          <a:p>
            <a:endParaRPr lang="pt-BR" dirty="0"/>
          </a:p>
        </p:txBody>
      </p:sp>
      <p:pic>
        <p:nvPicPr>
          <p:cNvPr id="4" name="Picture 3" descr="Pêndulo desenh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2798763"/>
            <a:ext cx="5080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dirty="0" smtClean="0"/>
              <a:t>O fio que segura a bolinha não tem massa.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bolinha só se desloca nos eixos </a:t>
            </a:r>
            <a:r>
              <a:rPr lang="pt-BR" dirty="0" err="1" smtClean="0"/>
              <a:t>x</a:t>
            </a:r>
            <a:r>
              <a:rPr lang="pt-BR" dirty="0" smtClean="0"/>
              <a:t> e </a:t>
            </a:r>
            <a:r>
              <a:rPr lang="pt-BR" dirty="0" err="1" smtClean="0"/>
              <a:t>y</a:t>
            </a:r>
            <a:r>
              <a:rPr lang="pt-BR" dirty="0" smtClean="0"/>
              <a:t> do plano cartesiano.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bolinha é considerada como um ponto no espaço, este ponto é seu centro de massa.</a:t>
            </a:r>
          </a:p>
          <a:p>
            <a:pPr marL="342900" indent="-342900">
              <a:buFont typeface="Arial"/>
              <a:buChar char="•"/>
            </a:pPr>
            <a:r>
              <a:rPr lang="pt-BR" dirty="0"/>
              <a:t>O choque entre as bolinhas foi considerado como perfeitamente elástico (não há perda de energia)</a:t>
            </a:r>
            <a:r>
              <a:rPr lang="pt-BR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Utilizamos apenas o movimento de um pêndulo, pois se não ocorre perda nos choques, o movimento é o mesmo.</a:t>
            </a:r>
            <a:endParaRPr lang="pt-BR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22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Outras informações relevantes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dirty="0"/>
              <a:t>Temperatura ambiente é de 25˚C.</a:t>
            </a:r>
          </a:p>
          <a:p>
            <a:pPr marL="342900" indent="-342900">
              <a:buFont typeface="Arial"/>
              <a:buChar char="•"/>
            </a:pPr>
            <a:r>
              <a:rPr lang="pt-BR" dirty="0"/>
              <a:t>O Coeficiente de atrito com o ar da esfera foi considerado 0.47</a:t>
            </a:r>
            <a:r>
              <a:rPr lang="pt-BR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gravidade foi considerada como </a:t>
            </a:r>
            <a:r>
              <a:rPr lang="pt-BR" dirty="0"/>
              <a:t>10 m/s</a:t>
            </a:r>
            <a:r>
              <a:rPr lang="pt-BR" baseline="30000" dirty="0"/>
              <a:t>2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 </a:t>
            </a:r>
            <a:r>
              <a:rPr lang="pt-BR" dirty="0" smtClean="0"/>
              <a:t>O comprimento do fio </a:t>
            </a:r>
            <a:r>
              <a:rPr lang="pt-BR" dirty="0" smtClean="0"/>
              <a:t>é 0,1 m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O raio da esfera é de 0,01 m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d</a:t>
            </a:r>
            <a:r>
              <a:rPr lang="pt-BR" dirty="0" smtClean="0"/>
              <a:t>ensidade do ar é 1,184 kg/m</a:t>
            </a:r>
            <a:r>
              <a:rPr lang="pt-BR" baseline="30000" dirty="0" smtClean="0"/>
              <a:t>3</a:t>
            </a:r>
            <a:endParaRPr lang="pt-BR" dirty="0"/>
          </a:p>
        </p:txBody>
      </p:sp>
      <p:sp>
        <p:nvSpPr>
          <p:cNvPr id="4" name="Right Brace 3"/>
          <p:cNvSpPr/>
          <p:nvPr/>
        </p:nvSpPr>
        <p:spPr>
          <a:xfrm>
            <a:off x="4679257" y="3489786"/>
            <a:ext cx="171611" cy="6521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4989920" y="3664605"/>
            <a:ext cx="231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72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7" y="2112751"/>
            <a:ext cx="8820798" cy="1371600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IMPLEMENTA</a:t>
            </a:r>
            <a:r>
              <a:rPr lang="pt-BR" sz="5400" dirty="0" smtClean="0"/>
              <a:t>ÇÃO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5192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858"/>
            <a:ext cx="7620000" cy="43735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pt-BR" dirty="0">
                <a:solidFill>
                  <a:srgbClr val="FF0000"/>
                </a:solidFill>
              </a:rPr>
              <a:t>d</a:t>
            </a:r>
            <a:r>
              <a:rPr lang="pt-BR" baseline="30000" dirty="0" smtClean="0">
                <a:solidFill>
                  <a:srgbClr val="FF0000"/>
                </a:solidFill>
              </a:rPr>
              <a:t>2 </a:t>
            </a:r>
            <a:r>
              <a:rPr lang="pt-BR" dirty="0" err="1" smtClean="0">
                <a:solidFill>
                  <a:srgbClr val="FF0000"/>
                </a:solidFill>
              </a:rPr>
              <a:t>Θ</a:t>
            </a:r>
            <a:r>
              <a:rPr lang="pt-BR" dirty="0" smtClean="0">
                <a:solidFill>
                  <a:srgbClr val="FF0000"/>
                </a:solidFill>
              </a:rPr>
              <a:t>/dt</a:t>
            </a:r>
            <a:r>
              <a:rPr lang="pt-BR" baseline="30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 = ((m * </a:t>
            </a:r>
            <a:r>
              <a:rPr lang="pt-BR" dirty="0" err="1" smtClean="0">
                <a:solidFill>
                  <a:srgbClr val="FF0000"/>
                </a:solidFill>
              </a:rPr>
              <a:t>g</a:t>
            </a:r>
            <a:r>
              <a:rPr lang="pt-BR" dirty="0" smtClean="0">
                <a:solidFill>
                  <a:srgbClr val="FF0000"/>
                </a:solidFill>
              </a:rPr>
              <a:t> * </a:t>
            </a:r>
            <a:r>
              <a:rPr lang="pt-BR" dirty="0" err="1" smtClean="0">
                <a:solidFill>
                  <a:srgbClr val="FF0000"/>
                </a:solidFill>
              </a:rPr>
              <a:t>sen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Θ</a:t>
            </a:r>
            <a:r>
              <a:rPr lang="pt-BR" dirty="0" smtClean="0">
                <a:solidFill>
                  <a:srgbClr val="FF0000"/>
                </a:solidFill>
              </a:rPr>
              <a:t>) – (</a:t>
            </a:r>
            <a:r>
              <a:rPr lang="pt-BR" dirty="0" err="1" smtClean="0">
                <a:solidFill>
                  <a:srgbClr val="FF0000"/>
                </a:solidFill>
              </a:rPr>
              <a:t>k</a:t>
            </a:r>
            <a:r>
              <a:rPr lang="pt-BR" dirty="0" smtClean="0">
                <a:solidFill>
                  <a:srgbClr val="FF0000"/>
                </a:solidFill>
              </a:rPr>
              <a:t> * </a:t>
            </a:r>
            <a:r>
              <a:rPr lang="pt-BR" dirty="0" smtClean="0">
                <a:solidFill>
                  <a:srgbClr val="FF0000"/>
                </a:solidFill>
              </a:rPr>
              <a:t>L</a:t>
            </a:r>
            <a:r>
              <a:rPr lang="pt-BR" baseline="30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* </a:t>
            </a:r>
            <a:r>
              <a:rPr lang="pt-BR" dirty="0" err="1" smtClean="0">
                <a:solidFill>
                  <a:srgbClr val="FF0000"/>
                </a:solidFill>
              </a:rPr>
              <a:t>dΘ</a:t>
            </a:r>
            <a:r>
              <a:rPr lang="pt-BR" dirty="0" smtClean="0">
                <a:solidFill>
                  <a:srgbClr val="FF0000"/>
                </a:solidFill>
              </a:rPr>
              <a:t>/</a:t>
            </a:r>
            <a:r>
              <a:rPr lang="pt-BR" dirty="0" err="1" smtClean="0">
                <a:solidFill>
                  <a:srgbClr val="FF0000"/>
                </a:solidFill>
              </a:rPr>
              <a:t>dt</a:t>
            </a:r>
            <a:r>
              <a:rPr lang="pt-BR" dirty="0" smtClean="0">
                <a:solidFill>
                  <a:srgbClr val="FF0000"/>
                </a:solidFill>
              </a:rPr>
              <a:t> * |</a:t>
            </a:r>
            <a:r>
              <a:rPr lang="pt-BR" dirty="0" err="1" smtClean="0">
                <a:solidFill>
                  <a:srgbClr val="FF0000"/>
                </a:solidFill>
              </a:rPr>
              <a:t>dΘ</a:t>
            </a:r>
            <a:r>
              <a:rPr lang="pt-BR" dirty="0" smtClean="0">
                <a:solidFill>
                  <a:srgbClr val="FF0000"/>
                </a:solidFill>
              </a:rPr>
              <a:t>/</a:t>
            </a:r>
            <a:r>
              <a:rPr lang="pt-BR" dirty="0" err="1" smtClean="0">
                <a:solidFill>
                  <a:srgbClr val="FF0000"/>
                </a:solidFill>
              </a:rPr>
              <a:t>dt</a:t>
            </a:r>
            <a:r>
              <a:rPr lang="pt-BR" dirty="0" smtClean="0">
                <a:solidFill>
                  <a:srgbClr val="FF0000"/>
                </a:solidFill>
              </a:rPr>
              <a:t>|)) / m * </a:t>
            </a:r>
            <a:r>
              <a:rPr lang="pt-BR" dirty="0">
                <a:solidFill>
                  <a:srgbClr val="FF0000"/>
                </a:solidFill>
              </a:rPr>
              <a:t>L</a:t>
            </a:r>
            <a:endParaRPr lang="pt-BR" dirty="0" smtClean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pt-BR" dirty="0" smtClean="0"/>
          </a:p>
          <a:p>
            <a:pPr marL="342900" indent="-342900">
              <a:buFont typeface="Arial"/>
              <a:buChar char="•"/>
            </a:pPr>
            <a:r>
              <a:rPr lang="pt-BR" dirty="0" err="1" smtClean="0">
                <a:solidFill>
                  <a:srgbClr val="0000FF"/>
                </a:solidFill>
              </a:rPr>
              <a:t>R</a:t>
            </a:r>
            <a:r>
              <a:rPr lang="pt-BR" dirty="0" smtClean="0">
                <a:solidFill>
                  <a:srgbClr val="0000FF"/>
                </a:solidFill>
              </a:rPr>
              <a:t> = </a:t>
            </a:r>
            <a:r>
              <a:rPr lang="pt-BR" dirty="0" err="1" smtClean="0">
                <a:solidFill>
                  <a:srgbClr val="0000FF"/>
                </a:solidFill>
              </a:rPr>
              <a:t>P</a:t>
            </a:r>
            <a:r>
              <a:rPr lang="pt-BR" baseline="-25000" dirty="0" err="1" smtClean="0">
                <a:solidFill>
                  <a:srgbClr val="0000FF"/>
                </a:solidFill>
              </a:rPr>
              <a:t>x</a:t>
            </a:r>
            <a:r>
              <a:rPr lang="pt-BR" dirty="0" smtClean="0">
                <a:solidFill>
                  <a:srgbClr val="0000FF"/>
                </a:solidFill>
              </a:rPr>
              <a:t> – </a:t>
            </a:r>
            <a:r>
              <a:rPr lang="pt-BR" dirty="0" err="1" smtClean="0">
                <a:solidFill>
                  <a:srgbClr val="0000FF"/>
                </a:solidFill>
              </a:rPr>
              <a:t>R</a:t>
            </a:r>
            <a:r>
              <a:rPr lang="pt-BR" baseline="-25000" dirty="0" err="1" smtClean="0">
                <a:solidFill>
                  <a:srgbClr val="0000FF"/>
                </a:solidFill>
              </a:rPr>
              <a:t>ar</a:t>
            </a:r>
            <a:r>
              <a:rPr lang="pt-BR" dirty="0" smtClean="0">
                <a:solidFill>
                  <a:srgbClr val="0000FF"/>
                </a:solidFill>
              </a:rPr>
              <a:t> </a:t>
            </a:r>
            <a:endParaRPr lang="pt-BR" dirty="0">
              <a:solidFill>
                <a:srgbClr val="0000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pt-BR" dirty="0" err="1">
                <a:solidFill>
                  <a:srgbClr val="0000FF"/>
                </a:solidFill>
              </a:rPr>
              <a:t>F</a:t>
            </a:r>
            <a:r>
              <a:rPr lang="pt-BR" dirty="0">
                <a:solidFill>
                  <a:srgbClr val="0000FF"/>
                </a:solidFill>
              </a:rPr>
              <a:t> = m * </a:t>
            </a:r>
            <a:r>
              <a:rPr lang="pt-BR" dirty="0" smtClean="0">
                <a:solidFill>
                  <a:srgbClr val="0000FF"/>
                </a:solidFill>
              </a:rPr>
              <a:t>a</a:t>
            </a:r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>
                <a:solidFill>
                  <a:srgbClr val="008000"/>
                </a:solidFill>
              </a:rPr>
              <a:t>R</a:t>
            </a:r>
            <a:r>
              <a:rPr lang="pt-BR" baseline="-25000" dirty="0" err="1" smtClean="0">
                <a:solidFill>
                  <a:srgbClr val="008000"/>
                </a:solidFill>
              </a:rPr>
              <a:t>ar</a:t>
            </a:r>
            <a:r>
              <a:rPr lang="pt-BR" dirty="0" smtClean="0">
                <a:solidFill>
                  <a:srgbClr val="008000"/>
                </a:solidFill>
              </a:rPr>
              <a:t> </a:t>
            </a:r>
            <a:r>
              <a:rPr lang="pt-BR" dirty="0" smtClean="0">
                <a:solidFill>
                  <a:srgbClr val="008000"/>
                </a:solidFill>
              </a:rPr>
              <a:t>= 0.5 * </a:t>
            </a:r>
            <a:r>
              <a:rPr lang="pt-BR" dirty="0" err="1" smtClean="0">
                <a:solidFill>
                  <a:srgbClr val="008000"/>
                </a:solidFill>
              </a:rPr>
              <a:t>C</a:t>
            </a:r>
            <a:r>
              <a:rPr lang="pt-BR" baseline="-25000" dirty="0" err="1" smtClean="0">
                <a:solidFill>
                  <a:srgbClr val="008000"/>
                </a:solidFill>
              </a:rPr>
              <a:t>x</a:t>
            </a:r>
            <a:r>
              <a:rPr lang="pt-BR" dirty="0" smtClean="0">
                <a:solidFill>
                  <a:srgbClr val="008000"/>
                </a:solidFill>
              </a:rPr>
              <a:t> * d</a:t>
            </a:r>
            <a:r>
              <a:rPr lang="pt-BR" baseline="-25000" dirty="0" smtClean="0">
                <a:solidFill>
                  <a:srgbClr val="008000"/>
                </a:solidFill>
              </a:rPr>
              <a:t>ar</a:t>
            </a:r>
            <a:r>
              <a:rPr lang="pt-BR" dirty="0" smtClean="0">
                <a:solidFill>
                  <a:srgbClr val="008000"/>
                </a:solidFill>
              </a:rPr>
              <a:t> * A </a:t>
            </a:r>
            <a:r>
              <a:rPr lang="pt-BR" dirty="0" smtClean="0">
                <a:solidFill>
                  <a:srgbClr val="008000"/>
                </a:solidFill>
              </a:rPr>
              <a:t>* V</a:t>
            </a:r>
            <a:r>
              <a:rPr lang="pt-BR" baseline="30000" dirty="0" smtClean="0">
                <a:solidFill>
                  <a:srgbClr val="008000"/>
                </a:solidFill>
              </a:rPr>
              <a:t>2</a:t>
            </a:r>
            <a:r>
              <a:rPr lang="pt-BR" dirty="0" smtClean="0">
                <a:solidFill>
                  <a:srgbClr val="008000"/>
                </a:solidFill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pt-BR" dirty="0" err="1">
                <a:solidFill>
                  <a:srgbClr val="008000"/>
                </a:solidFill>
              </a:rPr>
              <a:t>P</a:t>
            </a:r>
            <a:r>
              <a:rPr lang="pt-BR" baseline="-25000" dirty="0" err="1">
                <a:solidFill>
                  <a:srgbClr val="008000"/>
                </a:solidFill>
              </a:rPr>
              <a:t>x</a:t>
            </a:r>
            <a:r>
              <a:rPr lang="pt-BR" dirty="0">
                <a:solidFill>
                  <a:srgbClr val="008000"/>
                </a:solidFill>
              </a:rPr>
              <a:t> = </a:t>
            </a:r>
            <a:r>
              <a:rPr lang="pt-BR" dirty="0" err="1">
                <a:solidFill>
                  <a:srgbClr val="008000"/>
                </a:solidFill>
              </a:rPr>
              <a:t>P</a:t>
            </a:r>
            <a:r>
              <a:rPr lang="pt-BR" dirty="0">
                <a:solidFill>
                  <a:srgbClr val="008000"/>
                </a:solidFill>
              </a:rPr>
              <a:t> * </a:t>
            </a:r>
            <a:r>
              <a:rPr lang="pt-BR" dirty="0" err="1">
                <a:solidFill>
                  <a:srgbClr val="008000"/>
                </a:solidFill>
              </a:rPr>
              <a:t>Sen</a:t>
            </a:r>
            <a:r>
              <a:rPr lang="pt-BR" dirty="0">
                <a:solidFill>
                  <a:srgbClr val="008000"/>
                </a:solidFill>
              </a:rPr>
              <a:t> </a:t>
            </a:r>
            <a:r>
              <a:rPr lang="pt-BR" dirty="0" err="1" smtClean="0">
                <a:solidFill>
                  <a:srgbClr val="008000"/>
                </a:solidFill>
              </a:rPr>
              <a:t>Θ</a:t>
            </a:r>
            <a:endParaRPr lang="pt-BR" dirty="0" smtClean="0">
              <a:solidFill>
                <a:srgbClr val="008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/>
              <a:t>k</a:t>
            </a:r>
            <a:r>
              <a:rPr lang="pt-BR" dirty="0" smtClean="0"/>
              <a:t> = </a:t>
            </a:r>
            <a:r>
              <a:rPr lang="pt-BR" dirty="0"/>
              <a:t>0.5 * </a:t>
            </a:r>
            <a:r>
              <a:rPr lang="pt-BR" dirty="0" err="1"/>
              <a:t>C</a:t>
            </a:r>
            <a:r>
              <a:rPr lang="pt-BR" baseline="-25000" dirty="0" err="1"/>
              <a:t>x</a:t>
            </a:r>
            <a:r>
              <a:rPr lang="pt-BR" dirty="0"/>
              <a:t> * d</a:t>
            </a:r>
            <a:r>
              <a:rPr lang="pt-BR" baseline="-25000" dirty="0"/>
              <a:t>ar</a:t>
            </a:r>
            <a:r>
              <a:rPr lang="pt-BR" dirty="0"/>
              <a:t> * A 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V </a:t>
            </a:r>
            <a:r>
              <a:rPr lang="pt-BR" dirty="0"/>
              <a:t>= </a:t>
            </a:r>
            <a:r>
              <a:rPr lang="pt-BR" dirty="0" err="1" smtClean="0"/>
              <a:t>ω</a:t>
            </a:r>
            <a:r>
              <a:rPr lang="pt-BR" dirty="0" smtClean="0"/>
              <a:t> </a:t>
            </a:r>
            <a:r>
              <a:rPr lang="pt-BR" dirty="0" smtClean="0"/>
              <a:t>* </a:t>
            </a:r>
            <a:r>
              <a:rPr lang="pt-BR" dirty="0" smtClean="0"/>
              <a:t>L</a:t>
            </a:r>
            <a:endParaRPr lang="pt-BR" dirty="0"/>
          </a:p>
          <a:p>
            <a:endParaRPr lang="pt-BR" baseline="30000" dirty="0" smtClean="0"/>
          </a:p>
          <a:p>
            <a:pPr marL="342900" indent="-342900">
              <a:buFont typeface="Arial"/>
              <a:buChar char="•"/>
            </a:pPr>
            <a:endParaRPr lang="pt-BR" baseline="30000" dirty="0"/>
          </a:p>
        </p:txBody>
      </p:sp>
    </p:spTree>
    <p:extLst>
      <p:ext uri="{BB962C8B-B14F-4D97-AF65-F5344CB8AC3E}">
        <p14:creationId xmlns:p14="http://schemas.microsoft.com/office/powerpoint/2010/main" val="44839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os gráficos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703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Gráf</a:t>
            </a:r>
            <a:r>
              <a:rPr lang="pt-BR" dirty="0" smtClean="0"/>
              <a:t>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111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1393</TotalTime>
  <Words>448</Words>
  <Application>Microsoft Macintosh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Essential</vt:lpstr>
      <vt:lpstr>PÊNDULO DE NEWTON</vt:lpstr>
      <vt:lpstr>Por que o pêndulo?</vt:lpstr>
      <vt:lpstr>Pergunta inicial</vt:lpstr>
      <vt:lpstr>considerações</vt:lpstr>
      <vt:lpstr>Outras informações relevantes</vt:lpstr>
      <vt:lpstr>IMPLEMENTAÇÃO</vt:lpstr>
      <vt:lpstr>equações</vt:lpstr>
      <vt:lpstr>gráficos</vt:lpstr>
      <vt:lpstr>Gráf 1</vt:lpstr>
      <vt:lpstr>Gráf 2</vt:lpstr>
      <vt:lpstr>Gráf 3</vt:lpstr>
      <vt:lpstr>Explicações finais</vt:lpstr>
      <vt:lpstr>Para um futuro</vt:lpstr>
      <vt:lpstr>fim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PÊNDULO DE NEWTON</dc:title>
  <dc:creator>Nicolas Gentil</dc:creator>
  <cp:lastModifiedBy>Nicolas Gentil</cp:lastModifiedBy>
  <cp:revision>17</cp:revision>
  <dcterms:created xsi:type="dcterms:W3CDTF">2015-06-21T22:35:25Z</dcterms:created>
  <dcterms:modified xsi:type="dcterms:W3CDTF">2015-06-24T15:06:20Z</dcterms:modified>
</cp:coreProperties>
</file>