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23880" y="380160"/>
            <a:ext cx="9143280" cy="10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6000" strike="noStrike" u="sng">
                <a:solidFill>
                  <a:srgbClr val="000000"/>
                </a:solidFill>
                <a:latin typeface="Calibri Light"/>
              </a:rPr>
              <a:t>LINUX Biography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523880" y="2042640"/>
            <a:ext cx="9143280" cy="32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3400" strike="noStrike">
                <a:solidFill>
                  <a:srgbClr val="000000"/>
                </a:solidFill>
                <a:latin typeface="Calibri"/>
              </a:rPr>
              <a:t>Aim:</a:t>
            </a:r>
            <a:r>
              <a:rPr lang="en-IN" sz="2400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i="1" lang="en-IN" sz="2400" strike="noStrike">
                <a:solidFill>
                  <a:srgbClr val="ff0000"/>
                </a:solidFill>
                <a:latin typeface="Calibri"/>
              </a:rPr>
              <a:t>To develop an Operating System that could serve a large community of users and allow them to share data!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 strike="noStrike">
                <a:solidFill>
                  <a:srgbClr val="1f4e79"/>
                </a:solidFill>
                <a:latin typeface="Calibri"/>
              </a:rPr>
              <a:t>Dennis Ritchie &amp; Ken Thompson </a:t>
            </a:r>
            <a:r>
              <a:rPr lang="en-IN" sz="2400" strike="noStrike">
                <a:solidFill>
                  <a:srgbClr val="000000"/>
                </a:solidFill>
                <a:latin typeface="Calibri"/>
              </a:rPr>
              <a:t>in </a:t>
            </a:r>
            <a:r>
              <a:rPr b="1" lang="en-IN" sz="2400" strike="noStrike">
                <a:solidFill>
                  <a:srgbClr val="000000"/>
                </a:solidFill>
                <a:latin typeface="Calibri"/>
              </a:rPr>
              <a:t>1969</a:t>
            </a:r>
            <a:r>
              <a:rPr lang="en-IN" sz="2400" strike="noStrike">
                <a:solidFill>
                  <a:srgbClr val="000000"/>
                </a:solidFill>
                <a:latin typeface="Calibri"/>
              </a:rPr>
              <a:t> invented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</p:txBody>
      </p:sp>
    </p:spTree>
  </p:cSld>
  <p:transition spd="med">
    <p:whee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4006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6000" strike="noStrike" u="sng">
                <a:solidFill>
                  <a:srgbClr val="000000"/>
                </a:solidFill>
                <a:latin typeface="Calibri Light"/>
              </a:rPr>
              <a:t>Hardware Requirements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80MB hard disk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4MB of RAM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16bit microprocessor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IN" sz="2800" strike="noStrike">
                <a:solidFill>
                  <a:srgbClr val="00b050"/>
                </a:solidFill>
                <a:latin typeface="Calibri"/>
              </a:rPr>
              <a:t>Out of 80MB, almost 40MB eaten by actual Linux OS files while 10-20MB used as SWAP SPACE!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2800" strike="noStrike">
                <a:solidFill>
                  <a:srgbClr val="00b050"/>
                </a:solidFill>
                <a:latin typeface="Calibri"/>
              </a:rPr>
              <a:t>More the no. of terminals, more should be the memory on the host machine. 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2800" strike="noStrike">
                <a:solidFill>
                  <a:srgbClr val="00b050"/>
                </a:solidFill>
                <a:latin typeface="Calibri"/>
              </a:rPr>
              <a:t>RULE: Per terminal to be supported 0.75 to 1MB should be present in the host machine</a:t>
            </a:r>
            <a:endParaRPr/>
          </a:p>
        </p:txBody>
      </p:sp>
    </p:spTree>
  </p:cSld>
  <p:transition spd="med">
    <p:wipe dir="r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769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6000" strike="noStrike" u="sng">
                <a:solidFill>
                  <a:srgbClr val="000000"/>
                </a:solidFill>
                <a:latin typeface="Calibri Light"/>
              </a:rPr>
              <a:t>Features of LINUX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IN" sz="3800" strike="noStrike">
                <a:solidFill>
                  <a:srgbClr val="800000"/>
                </a:solidFill>
                <a:latin typeface="Calibri"/>
              </a:rPr>
              <a:t>Multiuser Capability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IN" sz="3800" strike="noStrike">
                <a:solidFill>
                  <a:srgbClr val="800000"/>
                </a:solidFill>
                <a:latin typeface="Calibri"/>
              </a:rPr>
              <a:t>Multitasking Capability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IN" sz="3800" strike="noStrike">
                <a:solidFill>
                  <a:srgbClr val="800000"/>
                </a:solidFill>
                <a:latin typeface="Calibri"/>
              </a:rPr>
              <a:t>Communication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IN" sz="3800" strike="noStrike">
                <a:solidFill>
                  <a:srgbClr val="800000"/>
                </a:solidFill>
                <a:latin typeface="Calibri"/>
              </a:rPr>
              <a:t>Security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IN" sz="3800" strike="noStrike">
                <a:solidFill>
                  <a:srgbClr val="800000"/>
                </a:solidFill>
                <a:latin typeface="Calibri"/>
              </a:rPr>
              <a:t>Portability</a:t>
            </a:r>
            <a:endParaRPr/>
          </a:p>
          <a:p>
            <a:pPr>
              <a:lnSpc>
                <a:spcPct val="100000"/>
              </a:lnSpc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   </a:t>
            </a:r>
            <a:endParaRPr/>
          </a:p>
        </p:txBody>
      </p:sp>
    </p:spTree>
  </p:cSld>
  <p:transition spd="med">
    <p:pull dir="r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6000" strike="noStrike" u="sng">
                <a:solidFill>
                  <a:srgbClr val="000000"/>
                </a:solidFill>
                <a:latin typeface="Calibri Light"/>
              </a:rPr>
              <a:t>Multiuser Capability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731160" y="1690200"/>
            <a:ext cx="10514880" cy="45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800" strike="noStrike">
                <a:solidFill>
                  <a:srgbClr val="cc00cc"/>
                </a:solidFill>
                <a:latin typeface="Calibri"/>
              </a:rPr>
              <a:t>Same Computer resources are accessible to many users!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800" strike="noStrike">
                <a:solidFill>
                  <a:srgbClr val="cc00cc"/>
                </a:solidFill>
                <a:latin typeface="Calibri"/>
              </a:rPr>
              <a:t>Given different terminals to operate from!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800" strike="noStrike">
                <a:solidFill>
                  <a:srgbClr val="cc00cc"/>
                </a:solidFill>
                <a:latin typeface="Calibri"/>
              </a:rPr>
              <a:t>No. of terminals that can be connected to the host machine depends on the no. of ports that are present in its controller card.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800" strike="noStrike">
                <a:solidFill>
                  <a:srgbClr val="cc00cc"/>
                </a:solidFill>
                <a:latin typeface="Calibri"/>
              </a:rPr>
              <a:t>Types of terminals that can be attached to the host: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arenR"/>
            </a:pPr>
            <a:r>
              <a:rPr lang="en-IN" sz="2800" strike="noStrike">
                <a:solidFill>
                  <a:srgbClr val="cc00cc"/>
                </a:solidFill>
                <a:latin typeface="Calibri"/>
              </a:rPr>
              <a:t>    </a:t>
            </a:r>
            <a:r>
              <a:rPr lang="en-IN" sz="2800" strike="noStrike">
                <a:solidFill>
                  <a:srgbClr val="cc00cc"/>
                </a:solidFill>
                <a:latin typeface="Calibri"/>
              </a:rPr>
              <a:t>DUMB Terminals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arenR"/>
            </a:pPr>
            <a:r>
              <a:rPr lang="en-IN" sz="2800" strike="noStrike">
                <a:solidFill>
                  <a:srgbClr val="cc00cc"/>
                </a:solidFill>
                <a:latin typeface="Calibri"/>
              </a:rPr>
              <a:t>    </a:t>
            </a:r>
            <a:r>
              <a:rPr lang="en-IN" sz="2800" strike="noStrike">
                <a:solidFill>
                  <a:srgbClr val="cc00cc"/>
                </a:solidFill>
                <a:latin typeface="Calibri"/>
              </a:rPr>
              <a:t>Terminal EMULATION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arenR"/>
            </a:pPr>
            <a:r>
              <a:rPr lang="en-IN" sz="2800" strike="noStrike">
                <a:solidFill>
                  <a:srgbClr val="cc00cc"/>
                </a:solidFill>
                <a:latin typeface="Calibri"/>
              </a:rPr>
              <a:t>     </a:t>
            </a:r>
            <a:r>
              <a:rPr lang="en-IN" sz="2800" strike="noStrike">
                <a:solidFill>
                  <a:srgbClr val="cc00cc"/>
                </a:solidFill>
                <a:latin typeface="Calibri"/>
              </a:rPr>
              <a:t>DIAL-IN Terminals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diamond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6000" strike="noStrike" u="sng">
                <a:solidFill>
                  <a:srgbClr val="000000"/>
                </a:solidFill>
                <a:latin typeface="Calibri Light"/>
              </a:rPr>
              <a:t>Multitasking Capability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838080" y="1911960"/>
            <a:ext cx="10514880" cy="51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6600"/>
                </a:solidFill>
                <a:latin typeface="Calibri"/>
              </a:rPr>
              <a:t>Capable of carrying out more than one job at the same time.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6600"/>
                </a:solidFill>
                <a:latin typeface="Calibri"/>
              </a:rPr>
              <a:t>OS allots small time slots to each process.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6600"/>
                </a:solidFill>
                <a:latin typeface="Calibri"/>
              </a:rPr>
              <a:t>Concept of multiuser OS expects the same to be multitasking too.</a:t>
            </a:r>
            <a:endParaRPr/>
          </a:p>
          <a:p>
            <a:pPr>
              <a:lnSpc>
                <a:spcPct val="100000"/>
              </a:lnSpc>
            </a:pPr>
            <a:r>
              <a:rPr lang="en-IN" sz="2800" strike="noStrike">
                <a:solidFill>
                  <a:srgbClr val="006600"/>
                </a:solidFill>
                <a:latin typeface="Calibri"/>
              </a:rPr>
              <a:t>         </a:t>
            </a:r>
            <a:r>
              <a:rPr lang="en-IN" sz="2800" strike="noStrike">
                <a:solidFill>
                  <a:srgbClr val="006600"/>
                </a:solidFill>
                <a:latin typeface="Calibri"/>
              </a:rPr>
              <a:t>Since CPU is not dedicated to the solitary user!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6000" strike="noStrike" u="sng">
                <a:solidFill>
                  <a:srgbClr val="000000"/>
                </a:solidFill>
                <a:latin typeface="Calibri Light"/>
              </a:rPr>
              <a:t>LINUX  Vs  MS-DOS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MS-DOS : </a:t>
            </a:r>
            <a:r>
              <a:rPr i="1" lang="en-IN" sz="2800" strike="noStrike">
                <a:solidFill>
                  <a:srgbClr val="1f4e79"/>
                </a:solidFill>
                <a:latin typeface="Calibri"/>
              </a:rPr>
              <a:t>Serial Multitasking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(one program is stopped temporarily while another is allowed to execute ; Gives equal time slices to all running programs)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Linux : </a:t>
            </a:r>
            <a:r>
              <a:rPr i="1" lang="en-IN" sz="2800" strike="noStrike">
                <a:solidFill>
                  <a:srgbClr val="1f4e79"/>
                </a:solidFill>
                <a:latin typeface="Calibri"/>
              </a:rPr>
              <a:t>Parallel Multitasking</a:t>
            </a:r>
            <a:endParaRPr/>
          </a:p>
          <a:p>
            <a:pPr>
              <a:lnSpc>
                <a:spcPct val="100000"/>
              </a:lnSpc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(Doesn’t gives equal time slices ; Those that wait for user responses are given a higher priority.)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checker dir="vert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6000" strike="noStrike" u="sng">
                <a:solidFill>
                  <a:srgbClr val="000000"/>
                </a:solidFill>
                <a:latin typeface="Calibri Light"/>
              </a:rPr>
              <a:t>Communication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IN" sz="2800" strike="noStrike">
                <a:solidFill>
                  <a:srgbClr val="00b0f0"/>
                </a:solidFill>
                <a:latin typeface="Calibri"/>
              </a:rPr>
              <a:t>Communication may be within the network of a single main computer, or between two or more such computer networks!</a:t>
            </a:r>
            <a:endParaRPr/>
          </a:p>
        </p:txBody>
      </p:sp>
    </p:spTree>
  </p:cSld>
  <p:transition spd="med">
    <p:plus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6000" strike="noStrike" u="sng">
                <a:solidFill>
                  <a:srgbClr val="000000"/>
                </a:solidFill>
                <a:latin typeface="Calibri Light"/>
              </a:rPr>
              <a:t>Security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72760" y="9050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800" strike="noStrike">
                <a:solidFill>
                  <a:srgbClr val="663300"/>
                </a:solidFill>
                <a:latin typeface="Calibri"/>
              </a:rPr>
              <a:t>Linux has three inherent provisions for protecting data: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i="1" lang="en-IN" sz="2800" strike="noStrike">
                <a:solidFill>
                  <a:srgbClr val="663300"/>
                </a:solidFill>
                <a:latin typeface="Calibri"/>
              </a:rPr>
              <a:t>Assigning passwords and login names to individual users.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i="1" lang="en-IN" sz="2800" strike="noStrike">
                <a:solidFill>
                  <a:srgbClr val="663300"/>
                </a:solidFill>
                <a:latin typeface="Calibri"/>
              </a:rPr>
              <a:t>At the file level; read, write and execute permissions to each file which decides who can access, modify and execute the particular file.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i="1" lang="en-IN" sz="2800" strike="noStrike">
                <a:solidFill>
                  <a:srgbClr val="663300"/>
                </a:solidFill>
                <a:latin typeface="Calibri"/>
              </a:rPr>
              <a:t>File Encryption. Encodes your file into an unreadable format, so that even if someone succeeds in opening it, your secrets are safe! </a:t>
            </a:r>
            <a:endParaRPr/>
          </a:p>
        </p:txBody>
      </p:sp>
    </p:spTree>
  </p:cSld>
  <p:transition spd="med">
    <p:wipe dir="l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Application>LibreOffice/4.4.3.2$Linux_x86 LibreOffice_project/40m0$Build-2</Application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2016-05-02T03:23:12Z</dcterms:created>
  <dc:creator>Sourabh Suri</dc:creator>
  <dc:language>en-IN</dc:language>
  <cp:lastModifiedBy>Gourav Suri</cp:lastModifiedBy>
  <dcterms:modified xsi:type="dcterms:W3CDTF">2016-06-01T15:25:55Z</dcterms:modified>
  <cp:revision>8</cp:revision>
  <dc:title>LINUX Biography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