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8" r:id="rId2"/>
    <p:sldId id="325" r:id="rId3"/>
    <p:sldId id="279" r:id="rId4"/>
    <p:sldId id="311" r:id="rId5"/>
    <p:sldId id="312" r:id="rId6"/>
    <p:sldId id="285" r:id="rId7"/>
    <p:sldId id="324" r:id="rId8"/>
    <p:sldId id="283" r:id="rId9"/>
    <p:sldId id="320" r:id="rId10"/>
    <p:sldId id="286" r:id="rId11"/>
    <p:sldId id="296" r:id="rId12"/>
    <p:sldId id="299" r:id="rId13"/>
    <p:sldId id="305" r:id="rId14"/>
    <p:sldId id="321" r:id="rId15"/>
    <p:sldId id="276" r:id="rId16"/>
    <p:sldId id="318" r:id="rId17"/>
    <p:sldId id="308" r:id="rId18"/>
    <p:sldId id="290" r:id="rId19"/>
    <p:sldId id="275" r:id="rId20"/>
    <p:sldId id="287" r:id="rId21"/>
    <p:sldId id="274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esca Bewer" initials="FB" lastIdx="5" clrIdx="0"/>
  <p:cmAuthor id="2" name="Pete Dandridge" initials="PD" lastIdx="2" clrIdx="1"/>
  <p:cmAuthor id="3" name="Bewer, Francesca" initials="BF" lastIdx="12" clrIdx="2">
    <p:extLst/>
  </p:cmAuthor>
  <p:cmAuthor id="4" name="PD" initials="R2" lastIdx="15" clrIdx="3">
    <p:extLst/>
  </p:cmAuthor>
  <p:cmAuthor id="5" name="PD" initials="R2 [2]" lastIdx="1" clrIdx="4">
    <p:extLst/>
  </p:cmAuthor>
  <p:cmAuthor id="6" name="PD" initials="R2 [3]" lastIdx="1" clrIdx="5">
    <p:extLst/>
  </p:cmAuthor>
  <p:cmAuthor id="7" name="PD" initials="R2 [4]" lastIdx="1" clrIdx="6">
    <p:extLst/>
  </p:cmAuthor>
  <p:cmAuthor id="8" name="PD" initials="R2 [5]" lastIdx="1" clrIdx="7">
    <p:extLst/>
  </p:cmAuthor>
  <p:cmAuthor id="9" name="PD" initials="R2 [6]" lastIdx="1" clrIdx="8">
    <p:extLst/>
  </p:cmAuthor>
  <p:cmAuthor id="10" name="PD" initials="R2 [7]" lastIdx="1" clrIdx="9">
    <p:extLst/>
  </p:cmAuthor>
  <p:cmAuthor id="11" name="PD" initials="R2 [8]" lastIdx="0" clrIdx="10">
    <p:extLst/>
  </p:cmAuthor>
  <p:cmAuthor id="12" name="PD" initials="R2 [9]" lastIdx="1" clrIdx="11">
    <p:extLst/>
  </p:cmAuthor>
  <p:cmAuthor id="13" name="PD" initials="R2 [10]" lastIdx="1" clrIdx="12">
    <p:extLst/>
  </p:cmAuthor>
  <p:cmAuthor id="14" name="PD" initials="R2 [11]" lastIdx="1" clrIdx="13">
    <p:extLst/>
  </p:cmAuthor>
  <p:cmAuthor id="15" name="PD" initials="R2 [12]" lastIdx="3" clrIdx="14">
    <p:extLst/>
  </p:cmAuthor>
  <p:cmAuthor id="16" name="PD" initials="R2 [13]" lastIdx="3" clrIdx="15">
    <p:extLst/>
  </p:cmAuthor>
  <p:cmAuthor id="17" name="PD" initials="R2 [14]" lastIdx="1" clrIdx="16">
    <p:extLst/>
  </p:cmAuthor>
  <p:cmAuthor id="18" name="PD" initials="R2 [15]" lastIdx="1" clrIdx="17">
    <p:extLst/>
  </p:cmAuthor>
  <p:cmAuthor id="19" name="PD" initials="R2 [16]" lastIdx="1" clrIdx="18">
    <p:extLst/>
  </p:cmAuthor>
  <p:cmAuthor id="20" name="PD" initials="R2 [17]" lastIdx="1" clrIdx="19">
    <p:extLst/>
  </p:cmAuthor>
  <p:cmAuthor id="21" name="PD" initials="R2 [18]" lastIdx="1" clrIdx="20">
    <p:extLst/>
  </p:cmAuthor>
  <p:cmAuthor id="22" name="PD" initials="R2 [19]" lastIdx="1" clrIdx="21">
    <p:extLst/>
  </p:cmAuthor>
  <p:cmAuthor id="23" name="PD" initials="R2 [20]" lastIdx="1" clrIdx="22">
    <p:extLst/>
  </p:cmAuthor>
  <p:cmAuthor id="24" name="PD" initials="R2 [21]" lastIdx="1" clrIdx="23">
    <p:extLst/>
  </p:cmAuthor>
  <p:cmAuthor id="25" name="Bourgarit" initials="Bourgarit" lastIdx="1" clrIdx="2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D83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2473" autoAdjust="0"/>
  </p:normalViewPr>
  <p:slideViewPr>
    <p:cSldViewPr>
      <p:cViewPr varScale="1">
        <p:scale>
          <a:sx n="48" d="100"/>
          <a:sy n="48" d="100"/>
        </p:scale>
        <p:origin x="36" y="1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9-05-26T11:51:35.340" idx="8">
    <p:pos x="4909" y="3086"/>
    <p:text>since the color was confusing, and the spinning image is in black and white, I would suggest showiing this in black and white as well to avoid confusion.</p:text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9-05-26T12:04:45.156" idx="9">
    <p:pos x="2800" y="845"/>
    <p:text>replace pink with B&amp;W (see comment above)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8B5A6-449D-4570-AE30-93396A967866}" type="datetimeFigureOut">
              <a:rPr lang="en-US"/>
              <a:pPr/>
              <a:t>8/22/2019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D5B35-F4CB-4338-A91C-5A1A8E7850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64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D5B35-F4CB-4338-A91C-5A1A8E7850EF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68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D5B35-F4CB-4338-A91C-5A1A8E7850EF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68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D5B35-F4CB-4338-A91C-5A1A8E7850EF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68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D5B35-F4CB-4338-A91C-5A1A8E7850EF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682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D5B35-F4CB-4338-A91C-5A1A8E7850EF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682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D5B35-F4CB-4338-A91C-5A1A8E7850EF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68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D5B35-F4CB-4338-A91C-5A1A8E7850EF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51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D5B35-F4CB-4338-A91C-5A1A8E7850EF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682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D5B35-F4CB-4338-A91C-5A1A8E7850EF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51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D5B35-F4CB-4338-A91C-5A1A8E7850EF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51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D5B35-F4CB-4338-A91C-5A1A8E7850EF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56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D5B35-F4CB-4338-A91C-5A1A8E7850EF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682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D5B35-F4CB-4338-A91C-5A1A8E7850EF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561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D5B35-F4CB-4338-A91C-5A1A8E7850EF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16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D5B35-F4CB-4338-A91C-5A1A8E7850EF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68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D5B35-F4CB-4338-A91C-5A1A8E7850EF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51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D5B35-F4CB-4338-A91C-5A1A8E7850EF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68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D5B35-F4CB-4338-A91C-5A1A8E7850EF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68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D5B35-F4CB-4338-A91C-5A1A8E7850EF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68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D5B35-F4CB-4338-A91C-5A1A8E7850EF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68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D5B35-F4CB-4338-A91C-5A1A8E7850EF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51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22/08/2019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22/08/2019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22/08/2019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22/08/2019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22/08/2019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22/08/2019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22/08/2019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24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eg"/><Relationship Id="rId5" Type="http://schemas.openxmlformats.org/officeDocument/2006/relationships/image" Target="../media/image27.tiff"/><Relationship Id="rId4" Type="http://schemas.openxmlformats.org/officeDocument/2006/relationships/image" Target="../media/image26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7" Type="http://schemas.openxmlformats.org/officeDocument/2006/relationships/image" Target="../media/image3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tiff"/><Relationship Id="rId5" Type="http://schemas.openxmlformats.org/officeDocument/2006/relationships/image" Target="../media/image12.tiff"/><Relationship Id="rId4" Type="http://schemas.openxmlformats.org/officeDocument/2006/relationships/image" Target="../media/image32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image" Target="../media/image35.png"/><Relationship Id="rId7" Type="http://schemas.openxmlformats.org/officeDocument/2006/relationships/image" Target="../media/image3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6.png"/><Relationship Id="rId9" Type="http://schemas.openxmlformats.org/officeDocument/2006/relationships/image" Target="../media/image4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image" Target="../media/image44.jpeg"/><Relationship Id="rId4" Type="http://schemas.openxmlformats.org/officeDocument/2006/relationships/image" Target="../media/image4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2.xml"/><Relationship Id="rId4" Type="http://schemas.openxmlformats.org/officeDocument/2006/relationships/image" Target="../media/image2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cast-ing.org/rti/19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ous-titre 2"/>
          <p:cNvSpPr txBox="1">
            <a:spLocks/>
          </p:cNvSpPr>
          <p:nvPr/>
        </p:nvSpPr>
        <p:spPr>
          <a:xfrm>
            <a:off x="-40975" y="179033"/>
            <a:ext cx="9144000" cy="51366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algn="ctr"/>
            <a:r>
              <a:rPr lang="en-US" sz="2400" b="1" dirty="0"/>
              <a:t>Case Study 4 – The technical investigation of 8th-10th c statuettes from Indonesia</a:t>
            </a:r>
            <a:endParaRPr lang="fr-FR" sz="24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3" name="Picture 2" descr="C:\Users\david\Desktop\Kubera MG3635-C2RMF76000\vue generale-face-10205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596336" y="1772816"/>
            <a:ext cx="1296144" cy="1730431"/>
          </a:xfrm>
          <a:prstGeom prst="rect">
            <a:avLst/>
          </a:prstGeom>
          <a:noFill/>
        </p:spPr>
      </p:pic>
      <p:sp>
        <p:nvSpPr>
          <p:cNvPr id="70" name="TextBox 24"/>
          <p:cNvSpPr txBox="1"/>
          <p:nvPr/>
        </p:nvSpPr>
        <p:spPr>
          <a:xfrm>
            <a:off x="-13304" y="6044865"/>
            <a:ext cx="920579" cy="24622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Home</a:t>
            </a:r>
          </a:p>
        </p:txBody>
      </p:sp>
      <p:pic>
        <p:nvPicPr>
          <p:cNvPr id="54" name="Picture 2" descr="E:\boulot David\photos boulot\photos recherche\dossiers en cours\Asie Sud est\mathilde mechling\photos Maigret\C2RMF75989\MAA8949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flipH="1">
            <a:off x="539552" y="1628800"/>
            <a:ext cx="1418728" cy="1944216"/>
          </a:xfrm>
          <a:prstGeom prst="rect">
            <a:avLst/>
          </a:prstGeom>
          <a:noFill/>
        </p:spPr>
      </p:pic>
      <p:sp>
        <p:nvSpPr>
          <p:cNvPr id="72" name="ZoneTexte 71"/>
          <p:cNvSpPr txBox="1"/>
          <p:nvPr/>
        </p:nvSpPr>
        <p:spPr>
          <a:xfrm>
            <a:off x="7452320" y="3501008"/>
            <a:ext cx="1008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i="1" dirty="0"/>
              <a:t>MG 3625</a:t>
            </a:r>
          </a:p>
        </p:txBody>
      </p:sp>
      <p:pic>
        <p:nvPicPr>
          <p:cNvPr id="2050" name="Picture 2" descr="C:\Users\Bourgarit\Desktop\Article Mechling-Vincent-Baptiste-Bourgarit_FINAL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2446633" y="1556792"/>
            <a:ext cx="1069112" cy="1412974"/>
          </a:xfrm>
          <a:prstGeom prst="rect">
            <a:avLst/>
          </a:prstGeom>
          <a:noFill/>
        </p:spPr>
      </p:pic>
      <p:sp>
        <p:nvSpPr>
          <p:cNvPr id="73" name="ZoneTexte 72"/>
          <p:cNvSpPr txBox="1"/>
          <p:nvPr/>
        </p:nvSpPr>
        <p:spPr>
          <a:xfrm>
            <a:off x="2123728" y="2924944"/>
            <a:ext cx="115212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i="1" dirty="0"/>
              <a:t>MG 3816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67544" y="908720"/>
            <a:ext cx="8360676" cy="95250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ZoneTexte 76"/>
          <p:cNvSpPr txBox="1"/>
          <p:nvPr/>
        </p:nvSpPr>
        <p:spPr>
          <a:xfrm>
            <a:off x="1187624" y="3645024"/>
            <a:ext cx="1008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i="1" dirty="0"/>
              <a:t>MA 507</a:t>
            </a:r>
          </a:p>
        </p:txBody>
      </p:sp>
      <p:sp>
        <p:nvSpPr>
          <p:cNvPr id="78" name="ZoneTexte 77"/>
          <p:cNvSpPr txBox="1"/>
          <p:nvPr/>
        </p:nvSpPr>
        <p:spPr>
          <a:xfrm>
            <a:off x="7380312" y="5517232"/>
            <a:ext cx="1008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i="1" dirty="0"/>
              <a:t>MG 18290</a:t>
            </a:r>
          </a:p>
        </p:txBody>
      </p:sp>
      <p:sp>
        <p:nvSpPr>
          <p:cNvPr id="79" name="ZoneTexte 78"/>
          <p:cNvSpPr txBox="1"/>
          <p:nvPr/>
        </p:nvSpPr>
        <p:spPr>
          <a:xfrm>
            <a:off x="2195736" y="4725144"/>
            <a:ext cx="1008112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i="1" dirty="0"/>
              <a:t>MG 3814 (Bangladesh)</a:t>
            </a:r>
          </a:p>
        </p:txBody>
      </p: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2446633" y="3356992"/>
            <a:ext cx="1189263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1" name="Straight Arrow Connector 16"/>
          <p:cNvCxnSpPr/>
          <p:nvPr/>
        </p:nvCxnSpPr>
        <p:spPr>
          <a:xfrm>
            <a:off x="1259632" y="764704"/>
            <a:ext cx="3090" cy="35834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24"/>
          <p:cNvSpPr txBox="1"/>
          <p:nvPr/>
        </p:nvSpPr>
        <p:spPr>
          <a:xfrm>
            <a:off x="827584" y="1196752"/>
            <a:ext cx="920579" cy="4001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000" dirty="0"/>
              <a:t>8</a:t>
            </a:r>
            <a:r>
              <a:rPr lang="en-US" sz="1000" baseline="30000" dirty="0"/>
              <a:t>th</a:t>
            </a:r>
            <a:r>
              <a:rPr lang="en-US" sz="1000" dirty="0"/>
              <a:t>-early 9</a:t>
            </a:r>
            <a:r>
              <a:rPr lang="en-US" sz="1000" baseline="30000" dirty="0"/>
              <a:t>th</a:t>
            </a:r>
            <a:r>
              <a:rPr lang="en-US" sz="1000" dirty="0"/>
              <a:t> c</a:t>
            </a:r>
          </a:p>
          <a:p>
            <a:pPr algn="ctr"/>
            <a:r>
              <a:rPr lang="en-US" sz="1000" dirty="0"/>
              <a:t>(Category 1)</a:t>
            </a:r>
          </a:p>
        </p:txBody>
      </p:sp>
      <p:cxnSp>
        <p:nvCxnSpPr>
          <p:cNvPr id="83" name="Straight Arrow Connector 16"/>
          <p:cNvCxnSpPr/>
          <p:nvPr/>
        </p:nvCxnSpPr>
        <p:spPr>
          <a:xfrm>
            <a:off x="2987824" y="764704"/>
            <a:ext cx="3090" cy="35834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24"/>
          <p:cNvSpPr txBox="1"/>
          <p:nvPr/>
        </p:nvSpPr>
        <p:spPr>
          <a:xfrm>
            <a:off x="2590649" y="1196752"/>
            <a:ext cx="920579" cy="4001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000" dirty="0"/>
              <a:t>1st half 9</a:t>
            </a:r>
            <a:r>
              <a:rPr lang="en-US" sz="1000" baseline="30000" dirty="0"/>
              <a:t>th</a:t>
            </a:r>
            <a:r>
              <a:rPr lang="en-US" sz="1000" dirty="0"/>
              <a:t> c</a:t>
            </a:r>
          </a:p>
          <a:p>
            <a:pPr algn="ctr"/>
            <a:r>
              <a:rPr lang="en-US" sz="1000" dirty="0"/>
              <a:t>(Category 2)</a:t>
            </a:r>
          </a:p>
        </p:txBody>
      </p:sp>
      <p:sp>
        <p:nvSpPr>
          <p:cNvPr id="89" name="TextBox 24"/>
          <p:cNvSpPr txBox="1"/>
          <p:nvPr/>
        </p:nvSpPr>
        <p:spPr>
          <a:xfrm>
            <a:off x="7596336" y="1268760"/>
            <a:ext cx="920579" cy="4001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000" dirty="0"/>
              <a:t>1</a:t>
            </a:r>
            <a:r>
              <a:rPr lang="en-US" sz="1000" baseline="30000" dirty="0"/>
              <a:t>st</a:t>
            </a:r>
            <a:r>
              <a:rPr lang="en-US" sz="1000" dirty="0"/>
              <a:t> half 10</a:t>
            </a:r>
            <a:r>
              <a:rPr lang="en-US" sz="1000" baseline="30000" dirty="0"/>
              <a:t>th</a:t>
            </a:r>
            <a:r>
              <a:rPr lang="en-US" sz="1000" dirty="0"/>
              <a:t> c</a:t>
            </a:r>
          </a:p>
          <a:p>
            <a:pPr algn="ctr"/>
            <a:r>
              <a:rPr lang="en-US" sz="1000" dirty="0"/>
              <a:t>(category 3)</a:t>
            </a:r>
          </a:p>
        </p:txBody>
      </p:sp>
      <p:cxnSp>
        <p:nvCxnSpPr>
          <p:cNvPr id="90" name="Straight Arrow Connector 16"/>
          <p:cNvCxnSpPr/>
          <p:nvPr/>
        </p:nvCxnSpPr>
        <p:spPr>
          <a:xfrm>
            <a:off x="8028384" y="764704"/>
            <a:ext cx="3090" cy="35834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C:\Users\Bourgarit\Desktop\Article Mechling-Vincent-Baptiste-Bourgarit_FINAL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7668344" y="3789040"/>
            <a:ext cx="1278364" cy="1706513"/>
          </a:xfrm>
          <a:prstGeom prst="rect">
            <a:avLst/>
          </a:prstGeom>
          <a:noFill/>
        </p:spPr>
      </p:pic>
      <p:sp>
        <p:nvSpPr>
          <p:cNvPr id="93" name="TextBox 24"/>
          <p:cNvSpPr txBox="1"/>
          <p:nvPr/>
        </p:nvSpPr>
        <p:spPr>
          <a:xfrm>
            <a:off x="4339581" y="1268760"/>
            <a:ext cx="920579" cy="4001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000" dirty="0"/>
              <a:t>2nd half 9</a:t>
            </a:r>
            <a:r>
              <a:rPr lang="en-US" sz="1000" baseline="30000" dirty="0"/>
              <a:t>th</a:t>
            </a:r>
            <a:r>
              <a:rPr lang="en-US" sz="1000" dirty="0"/>
              <a:t> c</a:t>
            </a:r>
          </a:p>
          <a:p>
            <a:pPr algn="ctr"/>
            <a:r>
              <a:rPr lang="en-US" sz="1000" dirty="0"/>
              <a:t>(Category 2)</a:t>
            </a:r>
          </a:p>
        </p:txBody>
      </p:sp>
      <p:cxnSp>
        <p:nvCxnSpPr>
          <p:cNvPr id="94" name="Straight Arrow Connector 16"/>
          <p:cNvCxnSpPr/>
          <p:nvPr/>
        </p:nvCxnSpPr>
        <p:spPr>
          <a:xfrm>
            <a:off x="4860032" y="764704"/>
            <a:ext cx="3090" cy="35834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3" name="Picture 5" descr="C:\Users\Bourgarit\Desktop\Article Mechling-Vincent-Baptiste-Bourgarit_FINAL.jp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4267573" y="1844824"/>
            <a:ext cx="1168523" cy="1559818"/>
          </a:xfrm>
          <a:prstGeom prst="rect">
            <a:avLst/>
          </a:prstGeom>
          <a:noFill/>
        </p:spPr>
      </p:pic>
      <p:sp>
        <p:nvSpPr>
          <p:cNvPr id="95" name="ZoneTexte 94"/>
          <p:cNvSpPr txBox="1"/>
          <p:nvPr/>
        </p:nvSpPr>
        <p:spPr>
          <a:xfrm>
            <a:off x="4067944" y="3501008"/>
            <a:ext cx="115212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i="1" dirty="0"/>
              <a:t>MG 2255</a:t>
            </a:r>
          </a:p>
        </p:txBody>
      </p:sp>
      <p:cxnSp>
        <p:nvCxnSpPr>
          <p:cNvPr id="96" name="Straight Arrow Connector 16"/>
          <p:cNvCxnSpPr/>
          <p:nvPr/>
        </p:nvCxnSpPr>
        <p:spPr>
          <a:xfrm>
            <a:off x="6588224" y="764704"/>
            <a:ext cx="3090" cy="35834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24"/>
          <p:cNvSpPr txBox="1"/>
          <p:nvPr/>
        </p:nvSpPr>
        <p:spPr>
          <a:xfrm>
            <a:off x="6084168" y="1268760"/>
            <a:ext cx="920579" cy="4001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000" dirty="0"/>
              <a:t>Late 9</a:t>
            </a:r>
            <a:r>
              <a:rPr lang="en-US" sz="1000" baseline="30000" dirty="0"/>
              <a:t>th</a:t>
            </a:r>
            <a:r>
              <a:rPr lang="en-US" sz="1000" dirty="0"/>
              <a:t> c</a:t>
            </a:r>
          </a:p>
          <a:p>
            <a:pPr algn="ctr"/>
            <a:r>
              <a:rPr lang="en-US" sz="1000" dirty="0"/>
              <a:t>(Category 2)</a:t>
            </a:r>
          </a:p>
        </p:txBody>
      </p:sp>
      <p:sp>
        <p:nvSpPr>
          <p:cNvPr id="98" name="ZoneTexte 97"/>
          <p:cNvSpPr txBox="1"/>
          <p:nvPr/>
        </p:nvSpPr>
        <p:spPr>
          <a:xfrm>
            <a:off x="5652120" y="3573016"/>
            <a:ext cx="1008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i="1" dirty="0"/>
              <a:t>MG 3619</a:t>
            </a:r>
          </a:p>
        </p:txBody>
      </p:sp>
      <p:pic>
        <p:nvPicPr>
          <p:cNvPr id="2054" name="Picture 6" descr="C:\Users\Bourgarit\Desktop\Article Mechling-Vincent-Baptiste-Bourgarit_FINAL.jpg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5940152" y="1772816"/>
            <a:ext cx="1347548" cy="1797993"/>
          </a:xfrm>
          <a:prstGeom prst="rect">
            <a:avLst/>
          </a:prstGeom>
          <a:noFill/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251C49FF-C95F-4CFE-8A3F-C9E3E12434FB}"/>
              </a:ext>
            </a:extLst>
          </p:cNvPr>
          <p:cNvGrpSpPr/>
          <p:nvPr/>
        </p:nvGrpSpPr>
        <p:grpSpPr>
          <a:xfrm>
            <a:off x="393700" y="5984274"/>
            <a:ext cx="8810033" cy="829102"/>
            <a:chOff x="393700" y="5984274"/>
            <a:chExt cx="8810033" cy="82910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D5B2F04-9DDD-45E8-86C6-FEF7C9856A01}"/>
                </a:ext>
              </a:extLst>
            </p:cNvPr>
            <p:cNvSpPr/>
            <p:nvPr/>
          </p:nvSpPr>
          <p:spPr>
            <a:xfrm>
              <a:off x="393700" y="6562725"/>
              <a:ext cx="8360676" cy="952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C9045BA-78A0-4A16-9D2A-8C3F570A7970}"/>
                </a:ext>
              </a:extLst>
            </p:cNvPr>
            <p:cNvCxnSpPr/>
            <p:nvPr/>
          </p:nvCxnSpPr>
          <p:spPr>
            <a:xfrm>
              <a:off x="5966348" y="6432566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898F3B7-701F-480A-B5C5-524925E3CE9E}"/>
                </a:ext>
              </a:extLst>
            </p:cNvPr>
            <p:cNvCxnSpPr/>
            <p:nvPr/>
          </p:nvCxnSpPr>
          <p:spPr>
            <a:xfrm>
              <a:off x="5162876" y="6419647"/>
              <a:ext cx="3090" cy="35834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06601F2-CA1A-4DCD-B23A-D6B031D2E4AF}"/>
                </a:ext>
              </a:extLst>
            </p:cNvPr>
            <p:cNvCxnSpPr/>
            <p:nvPr/>
          </p:nvCxnSpPr>
          <p:spPr>
            <a:xfrm>
              <a:off x="1195175" y="6429788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9BC1B1D-2E10-4117-9556-517C6E0E3EED}"/>
                </a:ext>
              </a:extLst>
            </p:cNvPr>
            <p:cNvCxnSpPr/>
            <p:nvPr/>
          </p:nvCxnSpPr>
          <p:spPr>
            <a:xfrm>
              <a:off x="395536" y="6381328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A14887D-A78E-4360-A56B-29FBF391C16F}"/>
                </a:ext>
              </a:extLst>
            </p:cNvPr>
            <p:cNvCxnSpPr/>
            <p:nvPr/>
          </p:nvCxnSpPr>
          <p:spPr>
            <a:xfrm>
              <a:off x="2064708" y="6439689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B9FC93BD-7B1E-41A2-9663-79564FF23C43}"/>
                </a:ext>
              </a:extLst>
            </p:cNvPr>
            <p:cNvCxnSpPr/>
            <p:nvPr/>
          </p:nvCxnSpPr>
          <p:spPr>
            <a:xfrm>
              <a:off x="8736041" y="6436201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B347E7D-24A5-48FE-9733-51BDC119EC25}"/>
                </a:ext>
              </a:extLst>
            </p:cNvPr>
            <p:cNvCxnSpPr/>
            <p:nvPr/>
          </p:nvCxnSpPr>
          <p:spPr>
            <a:xfrm>
              <a:off x="3239142" y="6407324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D714EF7B-851B-4F86-9C15-6FEA0D04B24D}"/>
                </a:ext>
              </a:extLst>
            </p:cNvPr>
            <p:cNvCxnSpPr/>
            <p:nvPr/>
          </p:nvCxnSpPr>
          <p:spPr>
            <a:xfrm>
              <a:off x="7808832" y="6455030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B6579E0-1350-4682-8E27-6CDC298625EC}"/>
                </a:ext>
              </a:extLst>
            </p:cNvPr>
            <p:cNvSpPr txBox="1"/>
            <p:nvPr/>
          </p:nvSpPr>
          <p:spPr>
            <a:xfrm>
              <a:off x="755576" y="6030761"/>
              <a:ext cx="920579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Main Questions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36EE53B-A097-4140-90D6-4D377A65B725}"/>
                </a:ext>
              </a:extLst>
            </p:cNvPr>
            <p:cNvSpPr txBox="1"/>
            <p:nvPr/>
          </p:nvSpPr>
          <p:spPr>
            <a:xfrm>
              <a:off x="1619672" y="6030762"/>
              <a:ext cx="920579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Fabrication technique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747E5EB-7334-47A3-B588-C202598E7ADC}"/>
                </a:ext>
              </a:extLst>
            </p:cNvPr>
            <p:cNvSpPr txBox="1"/>
            <p:nvPr/>
          </p:nvSpPr>
          <p:spPr>
            <a:xfrm>
              <a:off x="6171564" y="6007214"/>
              <a:ext cx="1352764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latin typeface="Calibri"/>
                </a:rPr>
                <a:t>Synopsis of  technical parameters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26C75E0-68F1-4E41-B437-D0A094FC26FC}"/>
                </a:ext>
              </a:extLst>
            </p:cNvPr>
            <p:cNvSpPr txBox="1"/>
            <p:nvPr/>
          </p:nvSpPr>
          <p:spPr>
            <a:xfrm>
              <a:off x="8283154" y="6033636"/>
              <a:ext cx="920579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Further Resources</a:t>
              </a:r>
            </a:p>
          </p:txBody>
        </p:sp>
        <p:cxnSp>
          <p:nvCxnSpPr>
            <p:cNvPr id="99" name="Straight Arrow Connector 3">
              <a:extLst>
                <a:ext uri="{FF2B5EF4-FFF2-40B4-BE49-F238E27FC236}">
                  <a16:creationId xmlns:a16="http://schemas.microsoft.com/office/drawing/2014/main" id="{0465A74A-6107-4017-AC06-6DD90CD82120}"/>
                </a:ext>
              </a:extLst>
            </p:cNvPr>
            <p:cNvCxnSpPr/>
            <p:nvPr/>
          </p:nvCxnSpPr>
          <p:spPr>
            <a:xfrm>
              <a:off x="4166351" y="6407324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26">
              <a:extLst>
                <a:ext uri="{FF2B5EF4-FFF2-40B4-BE49-F238E27FC236}">
                  <a16:creationId xmlns:a16="http://schemas.microsoft.com/office/drawing/2014/main" id="{006A28FD-1A63-4382-BAC6-9956CBC6A507}"/>
                </a:ext>
              </a:extLst>
            </p:cNvPr>
            <p:cNvSpPr txBox="1"/>
            <p:nvPr/>
          </p:nvSpPr>
          <p:spPr>
            <a:xfrm>
              <a:off x="2807804" y="5984274"/>
              <a:ext cx="792087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Cold working</a:t>
              </a:r>
            </a:p>
          </p:txBody>
        </p:sp>
        <p:sp>
          <p:nvSpPr>
            <p:cNvPr id="101" name="TextBox 27">
              <a:extLst>
                <a:ext uri="{FF2B5EF4-FFF2-40B4-BE49-F238E27FC236}">
                  <a16:creationId xmlns:a16="http://schemas.microsoft.com/office/drawing/2014/main" id="{3A46BD9E-C38A-41A5-87E5-0C2D9B534288}"/>
                </a:ext>
              </a:extLst>
            </p:cNvPr>
            <p:cNvSpPr txBox="1"/>
            <p:nvPr/>
          </p:nvSpPr>
          <p:spPr>
            <a:xfrm>
              <a:off x="3404347" y="6019888"/>
              <a:ext cx="1241617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latin typeface="Calibri"/>
                </a:rPr>
                <a:t>Consecration deposit</a:t>
              </a:r>
            </a:p>
          </p:txBody>
        </p:sp>
        <p:sp>
          <p:nvSpPr>
            <p:cNvPr id="102" name="TextBox 26">
              <a:extLst>
                <a:ext uri="{FF2B5EF4-FFF2-40B4-BE49-F238E27FC236}">
                  <a16:creationId xmlns:a16="http://schemas.microsoft.com/office/drawing/2014/main" id="{37B5CBC9-AFEC-4732-94CF-6C740E6D8672}"/>
                </a:ext>
              </a:extLst>
            </p:cNvPr>
            <p:cNvSpPr txBox="1"/>
            <p:nvPr/>
          </p:nvSpPr>
          <p:spPr>
            <a:xfrm>
              <a:off x="4735829" y="6030761"/>
              <a:ext cx="931519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Metal composition</a:t>
              </a:r>
            </a:p>
          </p:txBody>
        </p:sp>
        <p:sp>
          <p:nvSpPr>
            <p:cNvPr id="103" name="TextBox 28">
              <a:extLst>
                <a:ext uri="{FF2B5EF4-FFF2-40B4-BE49-F238E27FC236}">
                  <a16:creationId xmlns:a16="http://schemas.microsoft.com/office/drawing/2014/main" id="{80A3EC9B-6742-4C01-AC43-ECA384B5064C}"/>
                </a:ext>
              </a:extLst>
            </p:cNvPr>
            <p:cNvSpPr txBox="1"/>
            <p:nvPr/>
          </p:nvSpPr>
          <p:spPr>
            <a:xfrm>
              <a:off x="5350993" y="6032456"/>
              <a:ext cx="1233801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Calibri"/>
                </a:rPr>
                <a:t>Summary of findings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5C739E71-DB90-4F2D-ACAB-C1D5552D1398}"/>
                </a:ext>
              </a:extLst>
            </p:cNvPr>
            <p:cNvCxnSpPr/>
            <p:nvPr/>
          </p:nvCxnSpPr>
          <p:spPr>
            <a:xfrm>
              <a:off x="6794172" y="6445034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0FB0F95-2B67-469C-AA6F-7E81FF00FEC6}"/>
                </a:ext>
              </a:extLst>
            </p:cNvPr>
            <p:cNvSpPr txBox="1"/>
            <p:nvPr/>
          </p:nvSpPr>
          <p:spPr>
            <a:xfrm>
              <a:off x="7421508" y="6026043"/>
              <a:ext cx="920579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Further Questions</a:t>
              </a:r>
            </a:p>
          </p:txBody>
        </p:sp>
      </p:grpSp>
      <p:sp>
        <p:nvSpPr>
          <p:cNvPr id="55" name="ZoneTexte 54"/>
          <p:cNvSpPr txBox="1"/>
          <p:nvPr/>
        </p:nvSpPr>
        <p:spPr>
          <a:xfrm>
            <a:off x="2771800" y="2924944"/>
            <a:ext cx="115212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solidFill>
                  <a:srgbClr val="34D834"/>
                </a:solidFill>
              </a:rPr>
              <a:t>FIG 434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7991872" y="3501008"/>
            <a:ext cx="115212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solidFill>
                  <a:srgbClr val="34D834"/>
                </a:solidFill>
              </a:rPr>
              <a:t>FIG 423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8100392" y="5445224"/>
            <a:ext cx="115212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solidFill>
                  <a:srgbClr val="34D834"/>
                </a:solidFill>
              </a:rPr>
              <a:t>FIG 437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6300192" y="3573016"/>
            <a:ext cx="115212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solidFill>
                  <a:srgbClr val="34D834"/>
                </a:solidFill>
              </a:rPr>
              <a:t>FIG 161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2915816" y="4725144"/>
            <a:ext cx="115212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solidFill>
                  <a:srgbClr val="34D834"/>
                </a:solidFill>
              </a:rPr>
              <a:t>FIG 166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539552" y="3573016"/>
            <a:ext cx="115212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solidFill>
                  <a:srgbClr val="34D834"/>
                </a:solidFill>
              </a:rPr>
              <a:t>FIG 963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4644008" y="3501008"/>
            <a:ext cx="115212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solidFill>
                  <a:srgbClr val="34D834"/>
                </a:solidFill>
              </a:rPr>
              <a:t>FIG 964</a:t>
            </a:r>
          </a:p>
        </p:txBody>
      </p:sp>
    </p:spTree>
    <p:extLst>
      <p:ext uri="{BB962C8B-B14F-4D97-AF65-F5344CB8AC3E}">
        <p14:creationId xmlns:p14="http://schemas.microsoft.com/office/powerpoint/2010/main" val="2669681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ous-titre 2"/>
          <p:cNvSpPr txBox="1">
            <a:spLocks/>
          </p:cNvSpPr>
          <p:nvPr/>
        </p:nvSpPr>
        <p:spPr>
          <a:xfrm>
            <a:off x="-40975" y="179033"/>
            <a:ext cx="9144000" cy="7244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 b="1" dirty="0"/>
              <a:t>Consecration deposits revealed from below</a:t>
            </a:r>
            <a:endParaRPr lang="fr-FR" sz="24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8" name="Picture 2" descr="E:\boulot David\photos boulot\photos recherche\dossiers en cours\Asie Sud est\mathilde mechling\photos Maigret\C2RMF76000\10198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51520" y="2348880"/>
            <a:ext cx="4422792" cy="3312493"/>
          </a:xfrm>
          <a:prstGeom prst="rect">
            <a:avLst/>
          </a:prstGeom>
          <a:noFill/>
        </p:spPr>
      </p:pic>
      <p:pic>
        <p:nvPicPr>
          <p:cNvPr id="39" name="Picture 2" descr="C:\Users\david\Desktop\Kubera MG3635-C2RMF76000\vue generale-face-10205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547664" y="836712"/>
            <a:ext cx="1584176" cy="2114971"/>
          </a:xfrm>
          <a:prstGeom prst="rect">
            <a:avLst/>
          </a:prstGeom>
          <a:noFill/>
        </p:spPr>
      </p:pic>
      <p:pic>
        <p:nvPicPr>
          <p:cNvPr id="40" name="Picture 2" descr="E:\boulot David\photos boulot\photos recherche\dossiers en cours\Asie Sud est\mathilde mechling\photos Maigret\C2RMF76024-18290\MAA10056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5148064" y="2132856"/>
            <a:ext cx="3491880" cy="3491880"/>
          </a:xfrm>
          <a:prstGeom prst="rect">
            <a:avLst/>
          </a:prstGeom>
          <a:noFill/>
        </p:spPr>
      </p:pic>
      <p:sp>
        <p:nvSpPr>
          <p:cNvPr id="35" name="ZoneTexte 34"/>
          <p:cNvSpPr txBox="1"/>
          <p:nvPr/>
        </p:nvSpPr>
        <p:spPr>
          <a:xfrm>
            <a:off x="6660232" y="5661248"/>
            <a:ext cx="1008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i="1" dirty="0"/>
              <a:t>MG 18290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2051720" y="5661248"/>
            <a:ext cx="1008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i="1" dirty="0"/>
              <a:t>MG 3625</a:t>
            </a:r>
          </a:p>
        </p:txBody>
      </p:sp>
      <p:pic>
        <p:nvPicPr>
          <p:cNvPr id="37" name="Picture 4" descr="C:\Users\Bourgarit\Desktop\Article Mechling-Vincent-Baptiste-Bourgarit_FINAL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7524328" y="836712"/>
            <a:ext cx="1278364" cy="1706513"/>
          </a:xfrm>
          <a:prstGeom prst="rect">
            <a:avLst/>
          </a:prstGeom>
          <a:noFill/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3C29DDA-AA86-49D0-A1A2-E95CEE7ABD6A}"/>
              </a:ext>
            </a:extLst>
          </p:cNvPr>
          <p:cNvGrpSpPr/>
          <p:nvPr/>
        </p:nvGrpSpPr>
        <p:grpSpPr>
          <a:xfrm>
            <a:off x="-40975" y="5984274"/>
            <a:ext cx="9244708" cy="829102"/>
            <a:chOff x="-40975" y="5984274"/>
            <a:chExt cx="9244708" cy="829102"/>
          </a:xfrm>
        </p:grpSpPr>
        <p:sp>
          <p:nvSpPr>
            <p:cNvPr id="5" name="TextBox 4"/>
            <p:cNvSpPr txBox="1"/>
            <p:nvPr/>
          </p:nvSpPr>
          <p:spPr>
            <a:xfrm>
              <a:off x="-40975" y="6185138"/>
              <a:ext cx="920579" cy="246063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Home</a:t>
              </a:r>
              <a:endParaRPr lang="en-US" sz="1000" dirty="0">
                <a:latin typeface="Calibri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6D223A5-8FE0-4037-A82A-A3ACF87DB62F}"/>
                </a:ext>
              </a:extLst>
            </p:cNvPr>
            <p:cNvGrpSpPr/>
            <p:nvPr/>
          </p:nvGrpSpPr>
          <p:grpSpPr>
            <a:xfrm>
              <a:off x="393700" y="5984274"/>
              <a:ext cx="8810033" cy="829102"/>
              <a:chOff x="393700" y="5984274"/>
              <a:chExt cx="8810033" cy="829102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71F0577-0F83-48D0-8F2F-139059E695E1}"/>
                  </a:ext>
                </a:extLst>
              </p:cNvPr>
              <p:cNvSpPr/>
              <p:nvPr/>
            </p:nvSpPr>
            <p:spPr>
              <a:xfrm>
                <a:off x="393700" y="6562725"/>
                <a:ext cx="8360676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D2D4892C-9857-408E-AACB-FA93B39D316E}"/>
                  </a:ext>
                </a:extLst>
              </p:cNvPr>
              <p:cNvCxnSpPr/>
              <p:nvPr/>
            </p:nvCxnSpPr>
            <p:spPr>
              <a:xfrm>
                <a:off x="5966348" y="6432566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85C84A3C-FB12-4044-8C31-EDAC26250336}"/>
                  </a:ext>
                </a:extLst>
              </p:cNvPr>
              <p:cNvCxnSpPr/>
              <p:nvPr/>
            </p:nvCxnSpPr>
            <p:spPr>
              <a:xfrm>
                <a:off x="4030758" y="6404677"/>
                <a:ext cx="3090" cy="35834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2887334-9177-47CA-B439-C4C6ECEFBBC4}"/>
                  </a:ext>
                </a:extLst>
              </p:cNvPr>
              <p:cNvCxnSpPr/>
              <p:nvPr/>
            </p:nvCxnSpPr>
            <p:spPr>
              <a:xfrm>
                <a:off x="1195175" y="6429788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61DF5B39-00ED-4E97-B924-51CCF39C5BC3}"/>
                  </a:ext>
                </a:extLst>
              </p:cNvPr>
              <p:cNvCxnSpPr/>
              <p:nvPr/>
            </p:nvCxnSpPr>
            <p:spPr>
              <a:xfrm>
                <a:off x="395536" y="6381328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05F231D-3F5F-4732-ADDC-432D74CC1CD6}"/>
                  </a:ext>
                </a:extLst>
              </p:cNvPr>
              <p:cNvCxnSpPr/>
              <p:nvPr/>
            </p:nvCxnSpPr>
            <p:spPr>
              <a:xfrm>
                <a:off x="5201094" y="6381328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A0C40C12-D919-43E9-865F-1B5EDC705A33}"/>
                  </a:ext>
                </a:extLst>
              </p:cNvPr>
              <p:cNvCxnSpPr/>
              <p:nvPr/>
            </p:nvCxnSpPr>
            <p:spPr>
              <a:xfrm>
                <a:off x="8736041" y="6436201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D3D0AEB4-CDFA-4F4A-97F9-3F5DBE4FAADE}"/>
                  </a:ext>
                </a:extLst>
              </p:cNvPr>
              <p:cNvCxnSpPr/>
              <p:nvPr/>
            </p:nvCxnSpPr>
            <p:spPr>
              <a:xfrm>
                <a:off x="3239142" y="6407324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5DA6CCD7-D36F-4E0D-AC0F-8FA6BDA3B0D0}"/>
                  </a:ext>
                </a:extLst>
              </p:cNvPr>
              <p:cNvCxnSpPr/>
              <p:nvPr/>
            </p:nvCxnSpPr>
            <p:spPr>
              <a:xfrm>
                <a:off x="7808832" y="6455030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4616460-3365-4A78-97E9-02AAF79DA8F4}"/>
                  </a:ext>
                </a:extLst>
              </p:cNvPr>
              <p:cNvSpPr txBox="1"/>
              <p:nvPr/>
            </p:nvSpPr>
            <p:spPr>
              <a:xfrm>
                <a:off x="755576" y="6030761"/>
                <a:ext cx="920579" cy="40011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en-US" sz="1000" dirty="0"/>
                  <a:t>Main questions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AF0C178-7A45-459A-B5E2-AAC3D75E14E0}"/>
                  </a:ext>
                </a:extLst>
              </p:cNvPr>
              <p:cNvSpPr txBox="1"/>
              <p:nvPr/>
            </p:nvSpPr>
            <p:spPr>
              <a:xfrm>
                <a:off x="1619672" y="6030762"/>
                <a:ext cx="920579" cy="40011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en-US" sz="1000" dirty="0"/>
                  <a:t>Fabrication technique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75855A1-A019-4B9F-89B6-4233771BB5E9}"/>
                  </a:ext>
                </a:extLst>
              </p:cNvPr>
              <p:cNvSpPr txBox="1"/>
              <p:nvPr/>
            </p:nvSpPr>
            <p:spPr>
              <a:xfrm>
                <a:off x="6171564" y="6007214"/>
                <a:ext cx="1352764" cy="40011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Calibri"/>
                  </a:rPr>
                  <a:t>Synopsis of  technical parameters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FAB422C-7E06-42A0-9A96-E57DA288CBF5}"/>
                  </a:ext>
                </a:extLst>
              </p:cNvPr>
              <p:cNvSpPr txBox="1"/>
              <p:nvPr/>
            </p:nvSpPr>
            <p:spPr>
              <a:xfrm>
                <a:off x="8283154" y="6033636"/>
                <a:ext cx="920579" cy="40011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en-US" sz="1000" dirty="0"/>
                  <a:t>Further Resources</a:t>
                </a:r>
              </a:p>
            </p:txBody>
          </p:sp>
          <p:cxnSp>
            <p:nvCxnSpPr>
              <p:cNvPr id="55" name="Straight Arrow Connector 3">
                <a:extLst>
                  <a:ext uri="{FF2B5EF4-FFF2-40B4-BE49-F238E27FC236}">
                    <a16:creationId xmlns:a16="http://schemas.microsoft.com/office/drawing/2014/main" id="{3E553D12-8EB0-40C4-8654-D26DC02F9B71}"/>
                  </a:ext>
                </a:extLst>
              </p:cNvPr>
              <p:cNvCxnSpPr/>
              <p:nvPr/>
            </p:nvCxnSpPr>
            <p:spPr>
              <a:xfrm>
                <a:off x="2175544" y="6381328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26">
                <a:extLst>
                  <a:ext uri="{FF2B5EF4-FFF2-40B4-BE49-F238E27FC236}">
                    <a16:creationId xmlns:a16="http://schemas.microsoft.com/office/drawing/2014/main" id="{4C4E7984-B3B8-4098-8A28-2EE4A8E408FA}"/>
                  </a:ext>
                </a:extLst>
              </p:cNvPr>
              <p:cNvSpPr txBox="1"/>
              <p:nvPr/>
            </p:nvSpPr>
            <p:spPr>
              <a:xfrm>
                <a:off x="2807804" y="5984274"/>
                <a:ext cx="792087" cy="40011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Cold working</a:t>
                </a:r>
              </a:p>
            </p:txBody>
          </p:sp>
          <p:sp>
            <p:nvSpPr>
              <p:cNvPr id="57" name="TextBox 27">
                <a:extLst>
                  <a:ext uri="{FF2B5EF4-FFF2-40B4-BE49-F238E27FC236}">
                    <a16:creationId xmlns:a16="http://schemas.microsoft.com/office/drawing/2014/main" id="{DA8B32BB-E044-4686-B63C-DC2BB97646D4}"/>
                  </a:ext>
                </a:extLst>
              </p:cNvPr>
              <p:cNvSpPr txBox="1"/>
              <p:nvPr/>
            </p:nvSpPr>
            <p:spPr>
              <a:xfrm>
                <a:off x="3404347" y="6019888"/>
                <a:ext cx="1241617" cy="40011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FF0000"/>
                    </a:solidFill>
                    <a:latin typeface="Calibri"/>
                  </a:rPr>
                  <a:t>Consecration deposit</a:t>
                </a:r>
              </a:p>
            </p:txBody>
          </p:sp>
          <p:sp>
            <p:nvSpPr>
              <p:cNvPr id="58" name="TextBox 26">
                <a:extLst>
                  <a:ext uri="{FF2B5EF4-FFF2-40B4-BE49-F238E27FC236}">
                    <a16:creationId xmlns:a16="http://schemas.microsoft.com/office/drawing/2014/main" id="{522987A8-29EE-4BC1-ADD8-DE1BA80F50E3}"/>
                  </a:ext>
                </a:extLst>
              </p:cNvPr>
              <p:cNvSpPr txBox="1"/>
              <p:nvPr/>
            </p:nvSpPr>
            <p:spPr>
              <a:xfrm>
                <a:off x="4735829" y="6030761"/>
                <a:ext cx="931519" cy="40011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Metal composition</a:t>
                </a:r>
              </a:p>
            </p:txBody>
          </p:sp>
          <p:sp>
            <p:nvSpPr>
              <p:cNvPr id="59" name="TextBox 28">
                <a:extLst>
                  <a:ext uri="{FF2B5EF4-FFF2-40B4-BE49-F238E27FC236}">
                    <a16:creationId xmlns:a16="http://schemas.microsoft.com/office/drawing/2014/main" id="{68069D23-7C67-4ADC-844E-B9D9FEBD83CB}"/>
                  </a:ext>
                </a:extLst>
              </p:cNvPr>
              <p:cNvSpPr txBox="1"/>
              <p:nvPr/>
            </p:nvSpPr>
            <p:spPr>
              <a:xfrm>
                <a:off x="5350993" y="6032456"/>
                <a:ext cx="1233801" cy="40011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Calibri"/>
                  </a:rPr>
                  <a:t>Summary of findings</a:t>
                </a: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E6D58247-B928-4C32-A7A7-FA0A39A37C42}"/>
                  </a:ext>
                </a:extLst>
              </p:cNvPr>
              <p:cNvCxnSpPr/>
              <p:nvPr/>
            </p:nvCxnSpPr>
            <p:spPr>
              <a:xfrm>
                <a:off x="6794172" y="6445034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1626307-14B9-4AFE-B9D9-9B2F299C370C}"/>
                  </a:ext>
                </a:extLst>
              </p:cNvPr>
              <p:cNvSpPr txBox="1"/>
              <p:nvPr/>
            </p:nvSpPr>
            <p:spPr>
              <a:xfrm>
                <a:off x="7421508" y="6026043"/>
                <a:ext cx="920579" cy="40011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en-US" sz="1000" dirty="0"/>
                  <a:t>Further Questions</a:t>
                </a:r>
              </a:p>
            </p:txBody>
          </p:sp>
        </p:grpSp>
      </p:grpSp>
      <p:sp>
        <p:nvSpPr>
          <p:cNvPr id="32" name="ZoneTexte 31"/>
          <p:cNvSpPr txBox="1"/>
          <p:nvPr/>
        </p:nvSpPr>
        <p:spPr>
          <a:xfrm>
            <a:off x="539552" y="836712"/>
            <a:ext cx="115212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solidFill>
                  <a:srgbClr val="34D834"/>
                </a:solidFill>
              </a:rPr>
              <a:t>FIG 423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0" y="2132856"/>
            <a:ext cx="115212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solidFill>
                  <a:srgbClr val="34D834"/>
                </a:solidFill>
              </a:rPr>
              <a:t>FIG 430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6516216" y="836712"/>
            <a:ext cx="115212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solidFill>
                  <a:srgbClr val="34D834"/>
                </a:solidFill>
              </a:rPr>
              <a:t>FIG 437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5076056" y="1916832"/>
            <a:ext cx="115212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solidFill>
                  <a:srgbClr val="34D834"/>
                </a:solidFill>
              </a:rPr>
              <a:t>FIG 442</a:t>
            </a:r>
          </a:p>
        </p:txBody>
      </p:sp>
    </p:spTree>
    <p:extLst>
      <p:ext uri="{BB962C8B-B14F-4D97-AF65-F5344CB8AC3E}">
        <p14:creationId xmlns:p14="http://schemas.microsoft.com/office/powerpoint/2010/main" val="2669681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ous-titre 2"/>
          <p:cNvSpPr txBox="1">
            <a:spLocks/>
          </p:cNvSpPr>
          <p:nvPr/>
        </p:nvSpPr>
        <p:spPr>
          <a:xfrm>
            <a:off x="-40975" y="179033"/>
            <a:ext cx="9144000" cy="7244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ctr"/>
            <a:r>
              <a:rPr lang="en-US" sz="2400" b="1" dirty="0"/>
              <a:t>Consecration deposits revealed by neutron radiography and tomography</a:t>
            </a:r>
            <a:endParaRPr lang="fr-FR" sz="24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0975" y="6185138"/>
            <a:ext cx="920579" cy="24606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000" dirty="0"/>
              <a:t>Home</a:t>
            </a:r>
            <a:endParaRPr lang="en-US" sz="1000" dirty="0">
              <a:latin typeface="Calibri"/>
            </a:endParaRPr>
          </a:p>
        </p:txBody>
      </p:sp>
      <p:pic>
        <p:nvPicPr>
          <p:cNvPr id="39" name="Picture 4" descr="C:\Users\david\Desktop\MG3625_profil_AVG_LO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627784" y="3212976"/>
            <a:ext cx="2088232" cy="2039880"/>
          </a:xfrm>
          <a:prstGeom prst="rect">
            <a:avLst/>
          </a:prstGeom>
          <a:noFill/>
        </p:spPr>
      </p:pic>
      <p:pic>
        <p:nvPicPr>
          <p:cNvPr id="38" name="Picture 1" descr="E:\boulot David\photos boulot\photos recherche\dossiers en cours\Asie Sud est\mathilde mechling\RX statuettes indonesiennes\RA-015.tif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555776" y="980728"/>
            <a:ext cx="1872208" cy="2016224"/>
          </a:xfrm>
          <a:prstGeom prst="rect">
            <a:avLst/>
          </a:prstGeom>
          <a:noFill/>
        </p:spPr>
      </p:pic>
      <p:pic>
        <p:nvPicPr>
          <p:cNvPr id="41" name="Picture 3" descr="E:\boulot David\photos boulot\photos recherche\dossiers en cours\Asie Sud est\mathilde mechling\RX statuettes indonesiennes\RA-014.tif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860032" y="980728"/>
            <a:ext cx="1872208" cy="2021985"/>
          </a:xfrm>
          <a:prstGeom prst="rect">
            <a:avLst/>
          </a:prstGeom>
          <a:noFill/>
        </p:spPr>
      </p:pic>
      <p:pic>
        <p:nvPicPr>
          <p:cNvPr id="43" name="Picture 3" descr="C:\Users\david\Desktop\MG3625_face_AVG_LOG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4788024" y="3284984"/>
            <a:ext cx="2053561" cy="2014867"/>
          </a:xfrm>
          <a:prstGeom prst="rect">
            <a:avLst/>
          </a:prstGeom>
          <a:noFill/>
        </p:spPr>
      </p:pic>
      <p:sp>
        <p:nvSpPr>
          <p:cNvPr id="46" name="TextBox 1"/>
          <p:cNvSpPr txBox="1"/>
          <p:nvPr/>
        </p:nvSpPr>
        <p:spPr>
          <a:xfrm>
            <a:off x="-468560" y="3429000"/>
            <a:ext cx="3888432" cy="276999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Nuetron</a:t>
            </a:r>
            <a:r>
              <a:rPr lang="en-US" sz="1200" dirty="0"/>
              <a:t> radiographs</a:t>
            </a:r>
            <a:endParaRPr lang="fr-FR" sz="1200" dirty="0"/>
          </a:p>
        </p:txBody>
      </p:sp>
      <p:sp>
        <p:nvSpPr>
          <p:cNvPr id="49" name="TextBox 1"/>
          <p:cNvSpPr txBox="1"/>
          <p:nvPr/>
        </p:nvSpPr>
        <p:spPr>
          <a:xfrm>
            <a:off x="899592" y="1196752"/>
            <a:ext cx="1656184" cy="276999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X-radiographs</a:t>
            </a:r>
            <a:endParaRPr lang="fr-FR" sz="1200" dirty="0"/>
          </a:p>
        </p:txBody>
      </p:sp>
      <p:sp>
        <p:nvSpPr>
          <p:cNvPr id="35" name="ZoneTexte 34"/>
          <p:cNvSpPr txBox="1"/>
          <p:nvPr/>
        </p:nvSpPr>
        <p:spPr>
          <a:xfrm>
            <a:off x="7452320" y="3140968"/>
            <a:ext cx="1008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i="1" dirty="0"/>
              <a:t>MG 3625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824961D-518A-4EBF-8100-E90770CDB34F}"/>
              </a:ext>
            </a:extLst>
          </p:cNvPr>
          <p:cNvGrpSpPr/>
          <p:nvPr/>
        </p:nvGrpSpPr>
        <p:grpSpPr>
          <a:xfrm>
            <a:off x="-40975" y="5984274"/>
            <a:ext cx="9244708" cy="829102"/>
            <a:chOff x="-40975" y="5984274"/>
            <a:chExt cx="9244708" cy="82910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16715F1-184E-467B-87CF-21D89DD1F10D}"/>
                </a:ext>
              </a:extLst>
            </p:cNvPr>
            <p:cNvSpPr txBox="1"/>
            <p:nvPr/>
          </p:nvSpPr>
          <p:spPr>
            <a:xfrm>
              <a:off x="-40975" y="6185138"/>
              <a:ext cx="920579" cy="246063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Home</a:t>
              </a:r>
              <a:endParaRPr lang="en-US" sz="1000" dirty="0">
                <a:latin typeface="Calibri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6E32243-4C4B-4F1C-9035-A142373B008D}"/>
                </a:ext>
              </a:extLst>
            </p:cNvPr>
            <p:cNvGrpSpPr/>
            <p:nvPr/>
          </p:nvGrpSpPr>
          <p:grpSpPr>
            <a:xfrm>
              <a:off x="393700" y="5984274"/>
              <a:ext cx="8810033" cy="829102"/>
              <a:chOff x="393700" y="5984274"/>
              <a:chExt cx="8810033" cy="829102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26D2867-9508-4262-A4E2-754ED8370EE5}"/>
                  </a:ext>
                </a:extLst>
              </p:cNvPr>
              <p:cNvSpPr/>
              <p:nvPr/>
            </p:nvSpPr>
            <p:spPr>
              <a:xfrm>
                <a:off x="393700" y="6562725"/>
                <a:ext cx="8360676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584070AB-0252-4AA7-98EE-25260B016754}"/>
                  </a:ext>
                </a:extLst>
              </p:cNvPr>
              <p:cNvCxnSpPr/>
              <p:nvPr/>
            </p:nvCxnSpPr>
            <p:spPr>
              <a:xfrm>
                <a:off x="5966348" y="6432566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35E19FAE-708A-4295-B2AA-B5A94CF3DA90}"/>
                  </a:ext>
                </a:extLst>
              </p:cNvPr>
              <p:cNvCxnSpPr/>
              <p:nvPr/>
            </p:nvCxnSpPr>
            <p:spPr>
              <a:xfrm>
                <a:off x="4030758" y="6404677"/>
                <a:ext cx="3090" cy="35834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F4194AF-8C41-458A-AB80-E102FD8C3D8E}"/>
                  </a:ext>
                </a:extLst>
              </p:cNvPr>
              <p:cNvCxnSpPr/>
              <p:nvPr/>
            </p:nvCxnSpPr>
            <p:spPr>
              <a:xfrm>
                <a:off x="1195175" y="6429788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2827660B-55E3-4F01-AC96-FF5CE1137000}"/>
                  </a:ext>
                </a:extLst>
              </p:cNvPr>
              <p:cNvCxnSpPr/>
              <p:nvPr/>
            </p:nvCxnSpPr>
            <p:spPr>
              <a:xfrm>
                <a:off x="395536" y="6381328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385C1A2-5FFE-4DE3-9956-936BB6311BE8}"/>
                  </a:ext>
                </a:extLst>
              </p:cNvPr>
              <p:cNvCxnSpPr/>
              <p:nvPr/>
            </p:nvCxnSpPr>
            <p:spPr>
              <a:xfrm>
                <a:off x="5201094" y="6381328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AC68AAA-83EF-4D97-8F35-06869D588386}"/>
                  </a:ext>
                </a:extLst>
              </p:cNvPr>
              <p:cNvCxnSpPr/>
              <p:nvPr/>
            </p:nvCxnSpPr>
            <p:spPr>
              <a:xfrm>
                <a:off x="8736041" y="6436201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E32102F0-2515-4258-B109-2F8F19678872}"/>
                  </a:ext>
                </a:extLst>
              </p:cNvPr>
              <p:cNvCxnSpPr/>
              <p:nvPr/>
            </p:nvCxnSpPr>
            <p:spPr>
              <a:xfrm>
                <a:off x="3239142" y="6407324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EC3F95F6-F1B7-4168-84ED-45F3B882C0D6}"/>
                  </a:ext>
                </a:extLst>
              </p:cNvPr>
              <p:cNvCxnSpPr/>
              <p:nvPr/>
            </p:nvCxnSpPr>
            <p:spPr>
              <a:xfrm>
                <a:off x="7808832" y="6455030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B440C0C-D282-4D26-B07B-93823A94432E}"/>
                  </a:ext>
                </a:extLst>
              </p:cNvPr>
              <p:cNvSpPr txBox="1"/>
              <p:nvPr/>
            </p:nvSpPr>
            <p:spPr>
              <a:xfrm>
                <a:off x="755576" y="6030761"/>
                <a:ext cx="920579" cy="40011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en-US" sz="1000" dirty="0"/>
                  <a:t>Main questions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316D974-94F6-4CEA-8B38-7B6A6D94CBE1}"/>
                  </a:ext>
                </a:extLst>
              </p:cNvPr>
              <p:cNvSpPr txBox="1"/>
              <p:nvPr/>
            </p:nvSpPr>
            <p:spPr>
              <a:xfrm>
                <a:off x="1619672" y="6030762"/>
                <a:ext cx="920579" cy="40011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en-US" sz="1000" dirty="0"/>
                  <a:t>Fabrication technique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323CB03-FD90-4D1E-A0C3-9378713CA682}"/>
                  </a:ext>
                </a:extLst>
              </p:cNvPr>
              <p:cNvSpPr txBox="1"/>
              <p:nvPr/>
            </p:nvSpPr>
            <p:spPr>
              <a:xfrm>
                <a:off x="6171564" y="6007214"/>
                <a:ext cx="1352764" cy="40011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Calibri"/>
                  </a:rPr>
                  <a:t>Synopsis of  technical parameters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D927A29-3B0A-41F3-BC51-843C6B91B188}"/>
                  </a:ext>
                </a:extLst>
              </p:cNvPr>
              <p:cNvSpPr txBox="1"/>
              <p:nvPr/>
            </p:nvSpPr>
            <p:spPr>
              <a:xfrm>
                <a:off x="8283154" y="6033636"/>
                <a:ext cx="920579" cy="40011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en-US" sz="1000" dirty="0"/>
                  <a:t>Further Resources</a:t>
                </a:r>
              </a:p>
            </p:txBody>
          </p:sp>
          <p:cxnSp>
            <p:nvCxnSpPr>
              <p:cNvPr id="58" name="Straight Arrow Connector 3">
                <a:extLst>
                  <a:ext uri="{FF2B5EF4-FFF2-40B4-BE49-F238E27FC236}">
                    <a16:creationId xmlns:a16="http://schemas.microsoft.com/office/drawing/2014/main" id="{6782C8A1-798E-4543-926A-54BFFA55EBC8}"/>
                  </a:ext>
                </a:extLst>
              </p:cNvPr>
              <p:cNvCxnSpPr/>
              <p:nvPr/>
            </p:nvCxnSpPr>
            <p:spPr>
              <a:xfrm>
                <a:off x="2175544" y="6381328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26">
                <a:extLst>
                  <a:ext uri="{FF2B5EF4-FFF2-40B4-BE49-F238E27FC236}">
                    <a16:creationId xmlns:a16="http://schemas.microsoft.com/office/drawing/2014/main" id="{90AFD7ED-48CB-44F9-BE0B-58B556E9D5BB}"/>
                  </a:ext>
                </a:extLst>
              </p:cNvPr>
              <p:cNvSpPr txBox="1"/>
              <p:nvPr/>
            </p:nvSpPr>
            <p:spPr>
              <a:xfrm>
                <a:off x="2807804" y="5984274"/>
                <a:ext cx="792087" cy="40011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Cold working</a:t>
                </a:r>
              </a:p>
            </p:txBody>
          </p:sp>
          <p:sp>
            <p:nvSpPr>
              <p:cNvPr id="60" name="TextBox 27">
                <a:extLst>
                  <a:ext uri="{FF2B5EF4-FFF2-40B4-BE49-F238E27FC236}">
                    <a16:creationId xmlns:a16="http://schemas.microsoft.com/office/drawing/2014/main" id="{A3E28026-985A-41EC-9A8C-A775766369E7}"/>
                  </a:ext>
                </a:extLst>
              </p:cNvPr>
              <p:cNvSpPr txBox="1"/>
              <p:nvPr/>
            </p:nvSpPr>
            <p:spPr>
              <a:xfrm>
                <a:off x="3404347" y="6019888"/>
                <a:ext cx="1241617" cy="40011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FF0000"/>
                    </a:solidFill>
                    <a:latin typeface="Calibri"/>
                  </a:rPr>
                  <a:t>Consecration deposit</a:t>
                </a:r>
              </a:p>
            </p:txBody>
          </p:sp>
          <p:sp>
            <p:nvSpPr>
              <p:cNvPr id="61" name="TextBox 26">
                <a:extLst>
                  <a:ext uri="{FF2B5EF4-FFF2-40B4-BE49-F238E27FC236}">
                    <a16:creationId xmlns:a16="http://schemas.microsoft.com/office/drawing/2014/main" id="{E5A3537D-FBC0-4CC6-906B-97A188C9C9D3}"/>
                  </a:ext>
                </a:extLst>
              </p:cNvPr>
              <p:cNvSpPr txBox="1"/>
              <p:nvPr/>
            </p:nvSpPr>
            <p:spPr>
              <a:xfrm>
                <a:off x="4735829" y="6030761"/>
                <a:ext cx="931519" cy="40011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Metal composition</a:t>
                </a:r>
              </a:p>
            </p:txBody>
          </p:sp>
          <p:sp>
            <p:nvSpPr>
              <p:cNvPr id="62" name="TextBox 28">
                <a:extLst>
                  <a:ext uri="{FF2B5EF4-FFF2-40B4-BE49-F238E27FC236}">
                    <a16:creationId xmlns:a16="http://schemas.microsoft.com/office/drawing/2014/main" id="{3C7D7C9B-CB6A-4DC8-95B5-60943248C101}"/>
                  </a:ext>
                </a:extLst>
              </p:cNvPr>
              <p:cNvSpPr txBox="1"/>
              <p:nvPr/>
            </p:nvSpPr>
            <p:spPr>
              <a:xfrm>
                <a:off x="5350993" y="6032456"/>
                <a:ext cx="1233801" cy="40011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Calibri"/>
                  </a:rPr>
                  <a:t>Summary of findings</a:t>
                </a: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8C064570-F43A-4C4F-AFAF-73ABD4AE334F}"/>
                  </a:ext>
                </a:extLst>
              </p:cNvPr>
              <p:cNvCxnSpPr/>
              <p:nvPr/>
            </p:nvCxnSpPr>
            <p:spPr>
              <a:xfrm>
                <a:off x="6794172" y="6445034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05FFBAE-8397-453D-8A45-5FF0EDFD4F4A}"/>
                  </a:ext>
                </a:extLst>
              </p:cNvPr>
              <p:cNvSpPr txBox="1"/>
              <p:nvPr/>
            </p:nvSpPr>
            <p:spPr>
              <a:xfrm>
                <a:off x="7421508" y="6026043"/>
                <a:ext cx="920579" cy="40011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en-US" sz="1000" dirty="0"/>
                  <a:t>Further Questions</a:t>
                </a:r>
              </a:p>
            </p:txBody>
          </p:sp>
        </p:grpSp>
      </p:grpSp>
      <p:sp>
        <p:nvSpPr>
          <p:cNvPr id="65" name="ZoneTexte 64"/>
          <p:cNvSpPr txBox="1"/>
          <p:nvPr/>
        </p:nvSpPr>
        <p:spPr>
          <a:xfrm>
            <a:off x="5436096" y="692696"/>
            <a:ext cx="115212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solidFill>
                  <a:srgbClr val="34D834"/>
                </a:solidFill>
              </a:rPr>
              <a:t>FIG 443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2915816" y="692696"/>
            <a:ext cx="115212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solidFill>
                  <a:srgbClr val="34D834"/>
                </a:solidFill>
              </a:rPr>
              <a:t>FIG 444</a:t>
            </a:r>
          </a:p>
        </p:txBody>
      </p:sp>
    </p:spTree>
    <p:extLst>
      <p:ext uri="{BB962C8B-B14F-4D97-AF65-F5344CB8AC3E}">
        <p14:creationId xmlns:p14="http://schemas.microsoft.com/office/powerpoint/2010/main" val="2669681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40975" y="6185138"/>
            <a:ext cx="920579" cy="24606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000" dirty="0"/>
              <a:t>Home</a:t>
            </a:r>
            <a:endParaRPr lang="en-US" sz="1000" dirty="0">
              <a:latin typeface="Calibri"/>
            </a:endParaRPr>
          </a:p>
        </p:txBody>
      </p:sp>
      <p:pic>
        <p:nvPicPr>
          <p:cNvPr id="37" name="Picture 4" descr="C:\Users\david\Desktop\MG3625_profil_AVG_LOG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539552" y="1124744"/>
            <a:ext cx="3528392" cy="3446694"/>
          </a:xfrm>
          <a:prstGeom prst="rect">
            <a:avLst/>
          </a:prstGeom>
          <a:noFill/>
        </p:spPr>
      </p:pic>
      <p:sp>
        <p:nvSpPr>
          <p:cNvPr id="38" name="TextBox 1"/>
          <p:cNvSpPr txBox="1"/>
          <p:nvPr/>
        </p:nvSpPr>
        <p:spPr>
          <a:xfrm>
            <a:off x="888775" y="4684271"/>
            <a:ext cx="2880320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Spinning of the raw neutron radiographies</a:t>
            </a:r>
          </a:p>
        </p:txBody>
      </p:sp>
      <p:pic>
        <p:nvPicPr>
          <p:cNvPr id="39" name="Picture 2" descr="C:\Users\Bourgarit\Desktop\images Java\TOMO JAVA\214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10800000">
            <a:off x="4572000" y="1196752"/>
            <a:ext cx="3683446" cy="3609777"/>
          </a:xfrm>
          <a:prstGeom prst="rect">
            <a:avLst/>
          </a:prstGeom>
          <a:noFill/>
        </p:spPr>
      </p:pic>
      <p:sp>
        <p:nvSpPr>
          <p:cNvPr id="40" name="TextBox 1"/>
          <p:cNvSpPr txBox="1"/>
          <p:nvPr/>
        </p:nvSpPr>
        <p:spPr>
          <a:xfrm>
            <a:off x="4913370" y="4898856"/>
            <a:ext cx="2880320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Slicing the statue</a:t>
            </a:r>
          </a:p>
        </p:txBody>
      </p:sp>
      <p:sp>
        <p:nvSpPr>
          <p:cNvPr id="41" name="Sous-titre 2"/>
          <p:cNvSpPr txBox="1">
            <a:spLocks/>
          </p:cNvSpPr>
          <p:nvPr/>
        </p:nvSpPr>
        <p:spPr>
          <a:xfrm>
            <a:off x="-40975" y="285342"/>
            <a:ext cx="9144000" cy="7244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ctr"/>
            <a:r>
              <a:rPr lang="en-US" sz="2400" b="1" dirty="0"/>
              <a:t>Consecration deposits revealed by neutron radiography and tomography</a:t>
            </a:r>
            <a:endParaRPr lang="fr-FR" sz="24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3635896" y="5373216"/>
            <a:ext cx="1008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i="1" dirty="0"/>
              <a:t>MG 18290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B2AF14-489B-4D36-9371-6B2DE055D789}"/>
              </a:ext>
            </a:extLst>
          </p:cNvPr>
          <p:cNvGrpSpPr/>
          <p:nvPr/>
        </p:nvGrpSpPr>
        <p:grpSpPr>
          <a:xfrm>
            <a:off x="-40975" y="5984274"/>
            <a:ext cx="9244708" cy="829102"/>
            <a:chOff x="-40975" y="5984274"/>
            <a:chExt cx="9244708" cy="82910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FE72F0F-36F8-4F55-874B-FB317C651634}"/>
                </a:ext>
              </a:extLst>
            </p:cNvPr>
            <p:cNvSpPr txBox="1"/>
            <p:nvPr/>
          </p:nvSpPr>
          <p:spPr>
            <a:xfrm>
              <a:off x="-40975" y="6185138"/>
              <a:ext cx="920579" cy="246063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Home</a:t>
              </a:r>
              <a:endParaRPr lang="en-US" sz="1000" dirty="0">
                <a:latin typeface="Calibri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124B94C-B8CC-4649-A519-5392F9FB9141}"/>
                </a:ext>
              </a:extLst>
            </p:cNvPr>
            <p:cNvGrpSpPr/>
            <p:nvPr/>
          </p:nvGrpSpPr>
          <p:grpSpPr>
            <a:xfrm>
              <a:off x="393700" y="5984274"/>
              <a:ext cx="8810033" cy="829102"/>
              <a:chOff x="393700" y="5984274"/>
              <a:chExt cx="8810033" cy="829102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E766EF1-BDC5-48B3-B680-FABEFA2FE90C}"/>
                  </a:ext>
                </a:extLst>
              </p:cNvPr>
              <p:cNvSpPr/>
              <p:nvPr/>
            </p:nvSpPr>
            <p:spPr>
              <a:xfrm>
                <a:off x="393700" y="6562725"/>
                <a:ext cx="8360676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04AC0C1-9D38-409E-8BF3-89C734FAFCAD}"/>
                  </a:ext>
                </a:extLst>
              </p:cNvPr>
              <p:cNvCxnSpPr/>
              <p:nvPr/>
            </p:nvCxnSpPr>
            <p:spPr>
              <a:xfrm>
                <a:off x="5966348" y="6432566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38AA5EA-2FA9-494E-8C9B-9E4FE2B8601D}"/>
                  </a:ext>
                </a:extLst>
              </p:cNvPr>
              <p:cNvCxnSpPr/>
              <p:nvPr/>
            </p:nvCxnSpPr>
            <p:spPr>
              <a:xfrm>
                <a:off x="4030758" y="6404677"/>
                <a:ext cx="3090" cy="35834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C2B3C3D9-8614-447C-B515-6350B0913166}"/>
                  </a:ext>
                </a:extLst>
              </p:cNvPr>
              <p:cNvCxnSpPr/>
              <p:nvPr/>
            </p:nvCxnSpPr>
            <p:spPr>
              <a:xfrm>
                <a:off x="1195175" y="6429788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465053B7-55FD-445C-9AF1-A4A2C1F9CA94}"/>
                  </a:ext>
                </a:extLst>
              </p:cNvPr>
              <p:cNvCxnSpPr/>
              <p:nvPr/>
            </p:nvCxnSpPr>
            <p:spPr>
              <a:xfrm>
                <a:off x="395536" y="6381328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0536D573-FD28-495D-B425-58E42E282381}"/>
                  </a:ext>
                </a:extLst>
              </p:cNvPr>
              <p:cNvCxnSpPr/>
              <p:nvPr/>
            </p:nvCxnSpPr>
            <p:spPr>
              <a:xfrm>
                <a:off x="5201094" y="6381328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00B730AB-356B-4A7C-9FF0-40B1A47F60D3}"/>
                  </a:ext>
                </a:extLst>
              </p:cNvPr>
              <p:cNvCxnSpPr/>
              <p:nvPr/>
            </p:nvCxnSpPr>
            <p:spPr>
              <a:xfrm>
                <a:off x="8736041" y="6436201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5F2E589-C564-4C47-8ED4-5E9DE8B0AF79}"/>
                  </a:ext>
                </a:extLst>
              </p:cNvPr>
              <p:cNvCxnSpPr/>
              <p:nvPr/>
            </p:nvCxnSpPr>
            <p:spPr>
              <a:xfrm>
                <a:off x="3239142" y="6407324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32CB3C1C-5B6D-446C-A4BB-08AAE76E3F9B}"/>
                  </a:ext>
                </a:extLst>
              </p:cNvPr>
              <p:cNvCxnSpPr/>
              <p:nvPr/>
            </p:nvCxnSpPr>
            <p:spPr>
              <a:xfrm>
                <a:off x="7808832" y="6455030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585EE84-8F97-4914-A149-767E7A301958}"/>
                  </a:ext>
                </a:extLst>
              </p:cNvPr>
              <p:cNvSpPr txBox="1"/>
              <p:nvPr/>
            </p:nvSpPr>
            <p:spPr>
              <a:xfrm>
                <a:off x="755576" y="6030761"/>
                <a:ext cx="920579" cy="40011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en-US" sz="1000" dirty="0"/>
                  <a:t>Main questions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E3104B-88C0-40C6-B69C-8044DE293496}"/>
                  </a:ext>
                </a:extLst>
              </p:cNvPr>
              <p:cNvSpPr txBox="1"/>
              <p:nvPr/>
            </p:nvSpPr>
            <p:spPr>
              <a:xfrm>
                <a:off x="1619672" y="6030762"/>
                <a:ext cx="920579" cy="40011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en-US" sz="1000" dirty="0"/>
                  <a:t>Fabrication technique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5A92126-8B1A-497B-8F64-1827881C6D49}"/>
                  </a:ext>
                </a:extLst>
              </p:cNvPr>
              <p:cNvSpPr txBox="1"/>
              <p:nvPr/>
            </p:nvSpPr>
            <p:spPr>
              <a:xfrm>
                <a:off x="6171564" y="6007214"/>
                <a:ext cx="1352764" cy="40011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Calibri"/>
                  </a:rPr>
                  <a:t>Synopsis of  technical parameters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0B46C07-E4A3-4347-B3B8-0CFC4550259B}"/>
                  </a:ext>
                </a:extLst>
              </p:cNvPr>
              <p:cNvSpPr txBox="1"/>
              <p:nvPr/>
            </p:nvSpPr>
            <p:spPr>
              <a:xfrm>
                <a:off x="8283154" y="6033636"/>
                <a:ext cx="920579" cy="40011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en-US" sz="1000" dirty="0"/>
                  <a:t>Further Resources</a:t>
                </a:r>
              </a:p>
            </p:txBody>
          </p:sp>
          <p:cxnSp>
            <p:nvCxnSpPr>
              <p:cNvPr id="56" name="Straight Arrow Connector 3">
                <a:extLst>
                  <a:ext uri="{FF2B5EF4-FFF2-40B4-BE49-F238E27FC236}">
                    <a16:creationId xmlns:a16="http://schemas.microsoft.com/office/drawing/2014/main" id="{3CE46B21-D867-4F32-81DA-6BAAF5CA60B6}"/>
                  </a:ext>
                </a:extLst>
              </p:cNvPr>
              <p:cNvCxnSpPr/>
              <p:nvPr/>
            </p:nvCxnSpPr>
            <p:spPr>
              <a:xfrm>
                <a:off x="2175544" y="6381328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26">
                <a:extLst>
                  <a:ext uri="{FF2B5EF4-FFF2-40B4-BE49-F238E27FC236}">
                    <a16:creationId xmlns:a16="http://schemas.microsoft.com/office/drawing/2014/main" id="{3920E8FB-11E1-4A19-B6CA-A4D21FFDFCBB}"/>
                  </a:ext>
                </a:extLst>
              </p:cNvPr>
              <p:cNvSpPr txBox="1"/>
              <p:nvPr/>
            </p:nvSpPr>
            <p:spPr>
              <a:xfrm>
                <a:off x="2807804" y="5984274"/>
                <a:ext cx="792087" cy="40011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Cold working</a:t>
                </a:r>
              </a:p>
            </p:txBody>
          </p:sp>
          <p:sp>
            <p:nvSpPr>
              <p:cNvPr id="58" name="TextBox 27">
                <a:extLst>
                  <a:ext uri="{FF2B5EF4-FFF2-40B4-BE49-F238E27FC236}">
                    <a16:creationId xmlns:a16="http://schemas.microsoft.com/office/drawing/2014/main" id="{0A41117F-4B10-4A1A-9CC6-E3410C2C3CC3}"/>
                  </a:ext>
                </a:extLst>
              </p:cNvPr>
              <p:cNvSpPr txBox="1"/>
              <p:nvPr/>
            </p:nvSpPr>
            <p:spPr>
              <a:xfrm>
                <a:off x="3404347" y="6019888"/>
                <a:ext cx="1241617" cy="40011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Calibri"/>
                  </a:rPr>
                  <a:t>Consecration deposit</a:t>
                </a:r>
              </a:p>
            </p:txBody>
          </p:sp>
          <p:sp>
            <p:nvSpPr>
              <p:cNvPr id="59" name="TextBox 26">
                <a:extLst>
                  <a:ext uri="{FF2B5EF4-FFF2-40B4-BE49-F238E27FC236}">
                    <a16:creationId xmlns:a16="http://schemas.microsoft.com/office/drawing/2014/main" id="{CC32DBC0-67FD-437D-A99C-6588E177BB90}"/>
                  </a:ext>
                </a:extLst>
              </p:cNvPr>
              <p:cNvSpPr txBox="1"/>
              <p:nvPr/>
            </p:nvSpPr>
            <p:spPr>
              <a:xfrm>
                <a:off x="4735829" y="6030761"/>
                <a:ext cx="931519" cy="40011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Metal composition</a:t>
                </a:r>
              </a:p>
            </p:txBody>
          </p:sp>
          <p:sp>
            <p:nvSpPr>
              <p:cNvPr id="60" name="TextBox 28">
                <a:extLst>
                  <a:ext uri="{FF2B5EF4-FFF2-40B4-BE49-F238E27FC236}">
                    <a16:creationId xmlns:a16="http://schemas.microsoft.com/office/drawing/2014/main" id="{DABBC4FB-2F69-4911-AAC8-8E57E700AB6F}"/>
                  </a:ext>
                </a:extLst>
              </p:cNvPr>
              <p:cNvSpPr txBox="1"/>
              <p:nvPr/>
            </p:nvSpPr>
            <p:spPr>
              <a:xfrm>
                <a:off x="5350993" y="6032456"/>
                <a:ext cx="1233801" cy="40011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Calibri"/>
                  </a:rPr>
                  <a:t>Summary of findings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CCBAA833-3D74-496E-B3DF-D975FD64B11F}"/>
                  </a:ext>
                </a:extLst>
              </p:cNvPr>
              <p:cNvCxnSpPr/>
              <p:nvPr/>
            </p:nvCxnSpPr>
            <p:spPr>
              <a:xfrm>
                <a:off x="6794172" y="6445034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56F4A51-5B16-475E-A664-24CFAAF437A6}"/>
                  </a:ext>
                </a:extLst>
              </p:cNvPr>
              <p:cNvSpPr txBox="1"/>
              <p:nvPr/>
            </p:nvSpPr>
            <p:spPr>
              <a:xfrm>
                <a:off x="7421508" y="6026043"/>
                <a:ext cx="920579" cy="40011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en-US" sz="1000" dirty="0"/>
                  <a:t>Further Questions</a:t>
                </a:r>
              </a:p>
            </p:txBody>
          </p:sp>
        </p:grpSp>
      </p:grpSp>
      <p:sp>
        <p:nvSpPr>
          <p:cNvPr id="32" name="ZoneTexte 31"/>
          <p:cNvSpPr txBox="1"/>
          <p:nvPr/>
        </p:nvSpPr>
        <p:spPr>
          <a:xfrm>
            <a:off x="5868144" y="908720"/>
            <a:ext cx="115212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solidFill>
                  <a:srgbClr val="34D834"/>
                </a:solidFill>
              </a:rPr>
              <a:t>FIG 449</a:t>
            </a:r>
          </a:p>
        </p:txBody>
      </p:sp>
    </p:spTree>
    <p:extLst>
      <p:ext uri="{BB962C8B-B14F-4D97-AF65-F5344CB8AC3E}">
        <p14:creationId xmlns:p14="http://schemas.microsoft.com/office/powerpoint/2010/main" val="2669681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40975" y="6185138"/>
            <a:ext cx="920579" cy="24606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000" dirty="0"/>
              <a:t>Home</a:t>
            </a:r>
            <a:endParaRPr lang="en-US" sz="1000" dirty="0">
              <a:latin typeface="Calibri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7" name="TextBox 1"/>
          <p:cNvSpPr txBox="1"/>
          <p:nvPr/>
        </p:nvSpPr>
        <p:spPr>
          <a:xfrm>
            <a:off x="2987824" y="44624"/>
            <a:ext cx="3096344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Alloy composition</a:t>
            </a:r>
            <a:endParaRPr lang="fr-FR" sz="1400" dirty="0"/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3568" y="764704"/>
            <a:ext cx="8116267" cy="5025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D075552-9B48-49C4-AF50-1DD42A08C7A0}"/>
              </a:ext>
            </a:extLst>
          </p:cNvPr>
          <p:cNvGrpSpPr/>
          <p:nvPr/>
        </p:nvGrpSpPr>
        <p:grpSpPr>
          <a:xfrm>
            <a:off x="-40975" y="5984274"/>
            <a:ext cx="9244708" cy="829102"/>
            <a:chOff x="-40975" y="5984274"/>
            <a:chExt cx="9244708" cy="82910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355E20E-F214-4B92-A288-2ED8BAE56B4B}"/>
                </a:ext>
              </a:extLst>
            </p:cNvPr>
            <p:cNvSpPr txBox="1"/>
            <p:nvPr/>
          </p:nvSpPr>
          <p:spPr>
            <a:xfrm>
              <a:off x="-40975" y="6185138"/>
              <a:ext cx="920579" cy="246063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Home</a:t>
              </a:r>
              <a:endParaRPr lang="en-US" sz="1000" dirty="0">
                <a:latin typeface="Calibri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A8979C9-CA4A-4464-B35E-ECC8F4496A8D}"/>
                </a:ext>
              </a:extLst>
            </p:cNvPr>
            <p:cNvGrpSpPr/>
            <p:nvPr/>
          </p:nvGrpSpPr>
          <p:grpSpPr>
            <a:xfrm>
              <a:off x="393700" y="5984274"/>
              <a:ext cx="8810033" cy="829102"/>
              <a:chOff x="393700" y="5984274"/>
              <a:chExt cx="8810033" cy="82910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D2D8E56-C6EB-4E74-9952-3665A1241916}"/>
                  </a:ext>
                </a:extLst>
              </p:cNvPr>
              <p:cNvSpPr/>
              <p:nvPr/>
            </p:nvSpPr>
            <p:spPr>
              <a:xfrm>
                <a:off x="393700" y="6562725"/>
                <a:ext cx="8360676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A65897EE-9EAA-4F3B-8D23-59AAF77E3E4D}"/>
                  </a:ext>
                </a:extLst>
              </p:cNvPr>
              <p:cNvCxnSpPr/>
              <p:nvPr/>
            </p:nvCxnSpPr>
            <p:spPr>
              <a:xfrm>
                <a:off x="5966348" y="6432566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51B5AA9-9479-4DF9-B049-B592D39FB7D3}"/>
                  </a:ext>
                </a:extLst>
              </p:cNvPr>
              <p:cNvCxnSpPr/>
              <p:nvPr/>
            </p:nvCxnSpPr>
            <p:spPr>
              <a:xfrm>
                <a:off x="5177921" y="6375861"/>
                <a:ext cx="3090" cy="35834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E489095-E98D-419B-8CEC-15F0C70E3907}"/>
                  </a:ext>
                </a:extLst>
              </p:cNvPr>
              <p:cNvCxnSpPr/>
              <p:nvPr/>
            </p:nvCxnSpPr>
            <p:spPr>
              <a:xfrm>
                <a:off x="1195175" y="6429788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EF8E875-D91B-41DA-B632-DC311D694DE1}"/>
                  </a:ext>
                </a:extLst>
              </p:cNvPr>
              <p:cNvCxnSpPr/>
              <p:nvPr/>
            </p:nvCxnSpPr>
            <p:spPr>
              <a:xfrm>
                <a:off x="395536" y="6381328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85C5EFDD-4E8E-4307-BCA7-18614C37D3C2}"/>
                  </a:ext>
                </a:extLst>
              </p:cNvPr>
              <p:cNvCxnSpPr/>
              <p:nvPr/>
            </p:nvCxnSpPr>
            <p:spPr>
              <a:xfrm>
                <a:off x="4163261" y="6407324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45A965E3-595B-4A96-A2EA-8891B531AAE5}"/>
                  </a:ext>
                </a:extLst>
              </p:cNvPr>
              <p:cNvCxnSpPr/>
              <p:nvPr/>
            </p:nvCxnSpPr>
            <p:spPr>
              <a:xfrm>
                <a:off x="8736041" y="6436201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B33F1B0-0628-4C7A-82F2-BBDF7AA50F73}"/>
                  </a:ext>
                </a:extLst>
              </p:cNvPr>
              <p:cNvCxnSpPr/>
              <p:nvPr/>
            </p:nvCxnSpPr>
            <p:spPr>
              <a:xfrm>
                <a:off x="3239142" y="6407324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448F8F26-20D6-4BDB-804F-D6E2B8BCB197}"/>
                  </a:ext>
                </a:extLst>
              </p:cNvPr>
              <p:cNvCxnSpPr/>
              <p:nvPr/>
            </p:nvCxnSpPr>
            <p:spPr>
              <a:xfrm>
                <a:off x="7808832" y="6455030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7B76FF4-FA41-4625-956D-D6AFCEFCA0A7}"/>
                  </a:ext>
                </a:extLst>
              </p:cNvPr>
              <p:cNvSpPr txBox="1"/>
              <p:nvPr/>
            </p:nvSpPr>
            <p:spPr>
              <a:xfrm>
                <a:off x="755576" y="6030761"/>
                <a:ext cx="920579" cy="40011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en-US" sz="1000" dirty="0"/>
                  <a:t>Main questions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B1FA737-49FC-4D13-8FA4-AA146C2C1D6F}"/>
                  </a:ext>
                </a:extLst>
              </p:cNvPr>
              <p:cNvSpPr txBox="1"/>
              <p:nvPr/>
            </p:nvSpPr>
            <p:spPr>
              <a:xfrm>
                <a:off x="1619672" y="6030762"/>
                <a:ext cx="920579" cy="40011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en-US" sz="1000" dirty="0"/>
                  <a:t>Fabrication technique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D311415-5079-4D81-A0EF-BF5DB9E02A6E}"/>
                  </a:ext>
                </a:extLst>
              </p:cNvPr>
              <p:cNvSpPr txBox="1"/>
              <p:nvPr/>
            </p:nvSpPr>
            <p:spPr>
              <a:xfrm>
                <a:off x="6171564" y="6007214"/>
                <a:ext cx="1352764" cy="40011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Calibri"/>
                  </a:rPr>
                  <a:t>Synopsis of  technical parameters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D674001-89D2-4997-9882-19E45777357D}"/>
                  </a:ext>
                </a:extLst>
              </p:cNvPr>
              <p:cNvSpPr txBox="1"/>
              <p:nvPr/>
            </p:nvSpPr>
            <p:spPr>
              <a:xfrm>
                <a:off x="8283154" y="6033636"/>
                <a:ext cx="920579" cy="40011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en-US" sz="1000" dirty="0"/>
                  <a:t>Further Resources</a:t>
                </a:r>
              </a:p>
            </p:txBody>
          </p:sp>
          <p:cxnSp>
            <p:nvCxnSpPr>
              <p:cNvPr id="53" name="Straight Arrow Connector 3">
                <a:extLst>
                  <a:ext uri="{FF2B5EF4-FFF2-40B4-BE49-F238E27FC236}">
                    <a16:creationId xmlns:a16="http://schemas.microsoft.com/office/drawing/2014/main" id="{5F5DCDC6-C026-4228-B76E-294E590F3CB4}"/>
                  </a:ext>
                </a:extLst>
              </p:cNvPr>
              <p:cNvCxnSpPr/>
              <p:nvPr/>
            </p:nvCxnSpPr>
            <p:spPr>
              <a:xfrm>
                <a:off x="2175544" y="6381328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26">
                <a:extLst>
                  <a:ext uri="{FF2B5EF4-FFF2-40B4-BE49-F238E27FC236}">
                    <a16:creationId xmlns:a16="http://schemas.microsoft.com/office/drawing/2014/main" id="{53CF2F57-88ED-4451-9EC8-A81A47F3D04C}"/>
                  </a:ext>
                </a:extLst>
              </p:cNvPr>
              <p:cNvSpPr txBox="1"/>
              <p:nvPr/>
            </p:nvSpPr>
            <p:spPr>
              <a:xfrm>
                <a:off x="2807804" y="5984274"/>
                <a:ext cx="792087" cy="40011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Cold working</a:t>
                </a:r>
              </a:p>
            </p:txBody>
          </p:sp>
          <p:sp>
            <p:nvSpPr>
              <p:cNvPr id="55" name="TextBox 27">
                <a:extLst>
                  <a:ext uri="{FF2B5EF4-FFF2-40B4-BE49-F238E27FC236}">
                    <a16:creationId xmlns:a16="http://schemas.microsoft.com/office/drawing/2014/main" id="{0C2FA4DF-B26C-44CD-9E73-C3FBC8389A1C}"/>
                  </a:ext>
                </a:extLst>
              </p:cNvPr>
              <p:cNvSpPr txBox="1"/>
              <p:nvPr/>
            </p:nvSpPr>
            <p:spPr>
              <a:xfrm>
                <a:off x="3404347" y="6019888"/>
                <a:ext cx="1241617" cy="40011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Calibri"/>
                  </a:rPr>
                  <a:t>Consecration deposit</a:t>
                </a:r>
              </a:p>
            </p:txBody>
          </p:sp>
          <p:sp>
            <p:nvSpPr>
              <p:cNvPr id="56" name="TextBox 26">
                <a:extLst>
                  <a:ext uri="{FF2B5EF4-FFF2-40B4-BE49-F238E27FC236}">
                    <a16:creationId xmlns:a16="http://schemas.microsoft.com/office/drawing/2014/main" id="{B3D8C0C2-D94A-432A-84B7-64091BEE1EF5}"/>
                  </a:ext>
                </a:extLst>
              </p:cNvPr>
              <p:cNvSpPr txBox="1"/>
              <p:nvPr/>
            </p:nvSpPr>
            <p:spPr>
              <a:xfrm>
                <a:off x="4735829" y="6030761"/>
                <a:ext cx="931519" cy="40011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FF0000"/>
                    </a:solidFill>
                  </a:rPr>
                  <a:t>Metal composition</a:t>
                </a:r>
              </a:p>
            </p:txBody>
          </p:sp>
          <p:sp>
            <p:nvSpPr>
              <p:cNvPr id="57" name="TextBox 28">
                <a:extLst>
                  <a:ext uri="{FF2B5EF4-FFF2-40B4-BE49-F238E27FC236}">
                    <a16:creationId xmlns:a16="http://schemas.microsoft.com/office/drawing/2014/main" id="{1767F3E0-1812-41E8-AA91-EE4DFD61EEB5}"/>
                  </a:ext>
                </a:extLst>
              </p:cNvPr>
              <p:cNvSpPr txBox="1"/>
              <p:nvPr/>
            </p:nvSpPr>
            <p:spPr>
              <a:xfrm>
                <a:off x="5350993" y="6032456"/>
                <a:ext cx="1233801" cy="40011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Calibri"/>
                  </a:rPr>
                  <a:t>Summary of findings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004B2E28-A1E2-4E94-AAD0-0AE3D9ED896D}"/>
                  </a:ext>
                </a:extLst>
              </p:cNvPr>
              <p:cNvCxnSpPr/>
              <p:nvPr/>
            </p:nvCxnSpPr>
            <p:spPr>
              <a:xfrm>
                <a:off x="6794172" y="6445034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0C6351-3EEE-4F5D-A28B-70C5BEF801D4}"/>
                  </a:ext>
                </a:extLst>
              </p:cNvPr>
              <p:cNvSpPr txBox="1"/>
              <p:nvPr/>
            </p:nvSpPr>
            <p:spPr>
              <a:xfrm>
                <a:off x="7421508" y="6026043"/>
                <a:ext cx="920579" cy="40011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en-US" sz="1000" dirty="0"/>
                  <a:t>Further Questions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9681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-40975" y="6185138"/>
            <a:ext cx="920579" cy="24606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000" dirty="0"/>
              <a:t>Home</a:t>
            </a:r>
            <a:endParaRPr lang="en-US" sz="1000" dirty="0">
              <a:latin typeface="Calibri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7" name="TextBox 1"/>
          <p:cNvSpPr txBox="1"/>
          <p:nvPr/>
        </p:nvSpPr>
        <p:spPr>
          <a:xfrm>
            <a:off x="2987824" y="44624"/>
            <a:ext cx="3096344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Impurities in the metal</a:t>
            </a:r>
            <a:endParaRPr lang="fr-FR" sz="1400" dirty="0"/>
          </a:p>
        </p:txBody>
      </p:sp>
      <p:grpSp>
        <p:nvGrpSpPr>
          <p:cNvPr id="2" name="Group 28">
            <a:extLst>
              <a:ext uri="{FF2B5EF4-FFF2-40B4-BE49-F238E27FC236}">
                <a16:creationId xmlns:a16="http://schemas.microsoft.com/office/drawing/2014/main" id="{FD075552-9B48-49C4-AF50-1DD42A08C7A0}"/>
              </a:ext>
            </a:extLst>
          </p:cNvPr>
          <p:cNvGrpSpPr/>
          <p:nvPr/>
        </p:nvGrpSpPr>
        <p:grpSpPr>
          <a:xfrm>
            <a:off x="-40975" y="5984274"/>
            <a:ext cx="9244708" cy="829102"/>
            <a:chOff x="-40975" y="5984274"/>
            <a:chExt cx="9244708" cy="82910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355E20E-F214-4B92-A288-2ED8BAE56B4B}"/>
                </a:ext>
              </a:extLst>
            </p:cNvPr>
            <p:cNvSpPr txBox="1"/>
            <p:nvPr/>
          </p:nvSpPr>
          <p:spPr>
            <a:xfrm>
              <a:off x="-40975" y="6185138"/>
              <a:ext cx="920579" cy="246063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Home</a:t>
              </a:r>
              <a:endParaRPr lang="en-US" sz="1000" dirty="0">
                <a:latin typeface="Calibri"/>
              </a:endParaRPr>
            </a:p>
          </p:txBody>
        </p:sp>
        <p:grpSp>
          <p:nvGrpSpPr>
            <p:cNvPr id="3" name="Group 34">
              <a:extLst>
                <a:ext uri="{FF2B5EF4-FFF2-40B4-BE49-F238E27FC236}">
                  <a16:creationId xmlns:a16="http://schemas.microsoft.com/office/drawing/2014/main" id="{FA8979C9-CA4A-4464-B35E-ECC8F4496A8D}"/>
                </a:ext>
              </a:extLst>
            </p:cNvPr>
            <p:cNvGrpSpPr/>
            <p:nvPr/>
          </p:nvGrpSpPr>
          <p:grpSpPr>
            <a:xfrm>
              <a:off x="393700" y="5984274"/>
              <a:ext cx="8810033" cy="829102"/>
              <a:chOff x="393700" y="5984274"/>
              <a:chExt cx="8810033" cy="82910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D2D8E56-C6EB-4E74-9952-3665A1241916}"/>
                  </a:ext>
                </a:extLst>
              </p:cNvPr>
              <p:cNvSpPr/>
              <p:nvPr/>
            </p:nvSpPr>
            <p:spPr>
              <a:xfrm>
                <a:off x="393700" y="6562725"/>
                <a:ext cx="8360676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A65897EE-9EAA-4F3B-8D23-59AAF77E3E4D}"/>
                  </a:ext>
                </a:extLst>
              </p:cNvPr>
              <p:cNvCxnSpPr/>
              <p:nvPr/>
            </p:nvCxnSpPr>
            <p:spPr>
              <a:xfrm>
                <a:off x="5966348" y="6432566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51B5AA9-9479-4DF9-B049-B592D39FB7D3}"/>
                  </a:ext>
                </a:extLst>
              </p:cNvPr>
              <p:cNvCxnSpPr/>
              <p:nvPr/>
            </p:nvCxnSpPr>
            <p:spPr>
              <a:xfrm>
                <a:off x="5177921" y="6375861"/>
                <a:ext cx="3090" cy="35834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E489095-E98D-419B-8CEC-15F0C70E3907}"/>
                  </a:ext>
                </a:extLst>
              </p:cNvPr>
              <p:cNvCxnSpPr/>
              <p:nvPr/>
            </p:nvCxnSpPr>
            <p:spPr>
              <a:xfrm>
                <a:off x="1195175" y="6429788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EF8E875-D91B-41DA-B632-DC311D694DE1}"/>
                  </a:ext>
                </a:extLst>
              </p:cNvPr>
              <p:cNvCxnSpPr/>
              <p:nvPr/>
            </p:nvCxnSpPr>
            <p:spPr>
              <a:xfrm>
                <a:off x="395536" y="6381328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85C5EFDD-4E8E-4307-BCA7-18614C37D3C2}"/>
                  </a:ext>
                </a:extLst>
              </p:cNvPr>
              <p:cNvCxnSpPr/>
              <p:nvPr/>
            </p:nvCxnSpPr>
            <p:spPr>
              <a:xfrm>
                <a:off x="4163261" y="6407324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45A965E3-595B-4A96-A2EA-8891B531AAE5}"/>
                  </a:ext>
                </a:extLst>
              </p:cNvPr>
              <p:cNvCxnSpPr/>
              <p:nvPr/>
            </p:nvCxnSpPr>
            <p:spPr>
              <a:xfrm>
                <a:off x="8736041" y="6436201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B33F1B0-0628-4C7A-82F2-BBDF7AA50F73}"/>
                  </a:ext>
                </a:extLst>
              </p:cNvPr>
              <p:cNvCxnSpPr/>
              <p:nvPr/>
            </p:nvCxnSpPr>
            <p:spPr>
              <a:xfrm>
                <a:off x="3239142" y="6407324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448F8F26-20D6-4BDB-804F-D6E2B8BCB197}"/>
                  </a:ext>
                </a:extLst>
              </p:cNvPr>
              <p:cNvCxnSpPr/>
              <p:nvPr/>
            </p:nvCxnSpPr>
            <p:spPr>
              <a:xfrm>
                <a:off x="7808832" y="6455030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7B76FF4-FA41-4625-956D-D6AFCEFCA0A7}"/>
                  </a:ext>
                </a:extLst>
              </p:cNvPr>
              <p:cNvSpPr txBox="1"/>
              <p:nvPr/>
            </p:nvSpPr>
            <p:spPr>
              <a:xfrm>
                <a:off x="755576" y="6030761"/>
                <a:ext cx="920579" cy="40011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en-US" sz="1000" dirty="0"/>
                  <a:t>Main questions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B1FA737-49FC-4D13-8FA4-AA146C2C1D6F}"/>
                  </a:ext>
                </a:extLst>
              </p:cNvPr>
              <p:cNvSpPr txBox="1"/>
              <p:nvPr/>
            </p:nvSpPr>
            <p:spPr>
              <a:xfrm>
                <a:off x="1619672" y="6030762"/>
                <a:ext cx="920579" cy="40011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en-US" sz="1000" dirty="0"/>
                  <a:t>Fabrication technique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D311415-5079-4D81-A0EF-BF5DB9E02A6E}"/>
                  </a:ext>
                </a:extLst>
              </p:cNvPr>
              <p:cNvSpPr txBox="1"/>
              <p:nvPr/>
            </p:nvSpPr>
            <p:spPr>
              <a:xfrm>
                <a:off x="6171564" y="6007214"/>
                <a:ext cx="1352764" cy="40011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Calibri"/>
                  </a:rPr>
                  <a:t>Synopsis of  technical parameters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D674001-89D2-4997-9882-19E45777357D}"/>
                  </a:ext>
                </a:extLst>
              </p:cNvPr>
              <p:cNvSpPr txBox="1"/>
              <p:nvPr/>
            </p:nvSpPr>
            <p:spPr>
              <a:xfrm>
                <a:off x="8283154" y="6033636"/>
                <a:ext cx="920579" cy="40011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en-US" sz="1000" dirty="0"/>
                  <a:t>Further Resources</a:t>
                </a:r>
              </a:p>
            </p:txBody>
          </p:sp>
          <p:cxnSp>
            <p:nvCxnSpPr>
              <p:cNvPr id="53" name="Straight Arrow Connector 3">
                <a:extLst>
                  <a:ext uri="{FF2B5EF4-FFF2-40B4-BE49-F238E27FC236}">
                    <a16:creationId xmlns:a16="http://schemas.microsoft.com/office/drawing/2014/main" id="{5F5DCDC6-C026-4228-B76E-294E590F3CB4}"/>
                  </a:ext>
                </a:extLst>
              </p:cNvPr>
              <p:cNvCxnSpPr/>
              <p:nvPr/>
            </p:nvCxnSpPr>
            <p:spPr>
              <a:xfrm>
                <a:off x="2175544" y="6381328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26">
                <a:extLst>
                  <a:ext uri="{FF2B5EF4-FFF2-40B4-BE49-F238E27FC236}">
                    <a16:creationId xmlns:a16="http://schemas.microsoft.com/office/drawing/2014/main" id="{53CF2F57-88ED-4451-9EC8-A81A47F3D04C}"/>
                  </a:ext>
                </a:extLst>
              </p:cNvPr>
              <p:cNvSpPr txBox="1"/>
              <p:nvPr/>
            </p:nvSpPr>
            <p:spPr>
              <a:xfrm>
                <a:off x="2807804" y="5984274"/>
                <a:ext cx="792087" cy="40011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Cold working</a:t>
                </a:r>
              </a:p>
            </p:txBody>
          </p:sp>
          <p:sp>
            <p:nvSpPr>
              <p:cNvPr id="55" name="TextBox 27">
                <a:extLst>
                  <a:ext uri="{FF2B5EF4-FFF2-40B4-BE49-F238E27FC236}">
                    <a16:creationId xmlns:a16="http://schemas.microsoft.com/office/drawing/2014/main" id="{0C2FA4DF-B26C-44CD-9E73-C3FBC8389A1C}"/>
                  </a:ext>
                </a:extLst>
              </p:cNvPr>
              <p:cNvSpPr txBox="1"/>
              <p:nvPr/>
            </p:nvSpPr>
            <p:spPr>
              <a:xfrm>
                <a:off x="3404347" y="6019888"/>
                <a:ext cx="1241617" cy="40011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Calibri"/>
                  </a:rPr>
                  <a:t>Consecration deposit</a:t>
                </a:r>
              </a:p>
            </p:txBody>
          </p:sp>
          <p:sp>
            <p:nvSpPr>
              <p:cNvPr id="56" name="TextBox 26">
                <a:extLst>
                  <a:ext uri="{FF2B5EF4-FFF2-40B4-BE49-F238E27FC236}">
                    <a16:creationId xmlns:a16="http://schemas.microsoft.com/office/drawing/2014/main" id="{B3D8C0C2-D94A-432A-84B7-64091BEE1EF5}"/>
                  </a:ext>
                </a:extLst>
              </p:cNvPr>
              <p:cNvSpPr txBox="1"/>
              <p:nvPr/>
            </p:nvSpPr>
            <p:spPr>
              <a:xfrm>
                <a:off x="4735829" y="6030761"/>
                <a:ext cx="931519" cy="40011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FF0000"/>
                    </a:solidFill>
                  </a:rPr>
                  <a:t>Metal composition</a:t>
                </a:r>
              </a:p>
            </p:txBody>
          </p:sp>
          <p:sp>
            <p:nvSpPr>
              <p:cNvPr id="57" name="TextBox 28">
                <a:extLst>
                  <a:ext uri="{FF2B5EF4-FFF2-40B4-BE49-F238E27FC236}">
                    <a16:creationId xmlns:a16="http://schemas.microsoft.com/office/drawing/2014/main" id="{1767F3E0-1812-41E8-AA91-EE4DFD61EEB5}"/>
                  </a:ext>
                </a:extLst>
              </p:cNvPr>
              <p:cNvSpPr txBox="1"/>
              <p:nvPr/>
            </p:nvSpPr>
            <p:spPr>
              <a:xfrm>
                <a:off x="5350993" y="6032456"/>
                <a:ext cx="1233801" cy="40011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Calibri"/>
                  </a:rPr>
                  <a:t>Summary of findings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004B2E28-A1E2-4E94-AAD0-0AE3D9ED896D}"/>
                  </a:ext>
                </a:extLst>
              </p:cNvPr>
              <p:cNvCxnSpPr/>
              <p:nvPr/>
            </p:nvCxnSpPr>
            <p:spPr>
              <a:xfrm>
                <a:off x="6794172" y="6445034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30C6351-3EEE-4F5D-A28B-70C5BEF801D4}"/>
                  </a:ext>
                </a:extLst>
              </p:cNvPr>
              <p:cNvSpPr txBox="1"/>
              <p:nvPr/>
            </p:nvSpPr>
            <p:spPr>
              <a:xfrm>
                <a:off x="7421508" y="6026043"/>
                <a:ext cx="920579" cy="40011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en-US" sz="1000" dirty="0"/>
                  <a:t>Further Questions</a:t>
                </a:r>
              </a:p>
            </p:txBody>
          </p:sp>
        </p:grpSp>
      </p:grpSp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55576" y="1052736"/>
            <a:ext cx="7760697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69681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4"/>
          <p:cNvSpPr txBox="1"/>
          <p:nvPr/>
        </p:nvSpPr>
        <p:spPr>
          <a:xfrm>
            <a:off x="-40975" y="6185138"/>
            <a:ext cx="920579" cy="24606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000" dirty="0"/>
              <a:t>Home</a:t>
            </a:r>
            <a:endParaRPr lang="en-US" sz="1000" dirty="0">
              <a:latin typeface="Calibri"/>
            </a:endParaRP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3011" name="Picture 3" descr="E:\boulot David\photos boulot\photos recherche\dossiers en cours\Asie Sud est\mathilde mechling\RX statuettes indonesiennes\RA-012.t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23528" y="1484784"/>
            <a:ext cx="1648402" cy="2729608"/>
          </a:xfrm>
          <a:prstGeom prst="rect">
            <a:avLst/>
          </a:prstGeom>
          <a:noFill/>
        </p:spPr>
      </p:pic>
      <p:sp>
        <p:nvSpPr>
          <p:cNvPr id="33" name="TextBox 1"/>
          <p:cNvSpPr txBox="1"/>
          <p:nvPr/>
        </p:nvSpPr>
        <p:spPr>
          <a:xfrm>
            <a:off x="2483768" y="260648"/>
            <a:ext cx="3672408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Summary of findings – Consistent features of Indonesian production</a:t>
            </a:r>
            <a:endParaRPr lang="fr-FR" sz="1400" dirty="0"/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2267744" y="1772816"/>
            <a:ext cx="1872208" cy="2092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" name="Picture 4" descr="E:\boulot David\photos boulot\photos recherche\dossiers en cours\Asie Sud est\mathilde mechling\RX statuettes indonesiennes\RA-008.tif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499992" y="1412776"/>
            <a:ext cx="1774553" cy="1953444"/>
          </a:xfrm>
          <a:prstGeom prst="rect">
            <a:avLst/>
          </a:prstGeom>
          <a:noFill/>
        </p:spPr>
      </p:pic>
      <p:sp>
        <p:nvSpPr>
          <p:cNvPr id="56" name="TextBox 1"/>
          <p:cNvSpPr txBox="1"/>
          <p:nvPr/>
        </p:nvSpPr>
        <p:spPr>
          <a:xfrm>
            <a:off x="323528" y="4365104"/>
            <a:ext cx="1656184" cy="307777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Solid cast</a:t>
            </a:r>
            <a:endParaRPr lang="fr-FR" sz="1400" dirty="0"/>
          </a:p>
        </p:txBody>
      </p:sp>
      <p:sp>
        <p:nvSpPr>
          <p:cNvPr id="57" name="TextBox 1"/>
          <p:cNvSpPr txBox="1"/>
          <p:nvPr/>
        </p:nvSpPr>
        <p:spPr>
          <a:xfrm>
            <a:off x="2339752" y="4365104"/>
            <a:ext cx="1656184" cy="523220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Extensive wax working</a:t>
            </a:r>
            <a:endParaRPr lang="fr-FR" sz="1400" dirty="0"/>
          </a:p>
        </p:txBody>
      </p:sp>
      <p:sp>
        <p:nvSpPr>
          <p:cNvPr id="58" name="TextBox 1"/>
          <p:cNvSpPr txBox="1"/>
          <p:nvPr/>
        </p:nvSpPr>
        <p:spPr>
          <a:xfrm>
            <a:off x="4499992" y="3429000"/>
            <a:ext cx="1656184" cy="954107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Cavities sealed with liquid metal instead of hammered sheets</a:t>
            </a:r>
            <a:endParaRPr lang="fr-FR" sz="1400" dirty="0"/>
          </a:p>
        </p:txBody>
      </p:sp>
      <p:sp>
        <p:nvSpPr>
          <p:cNvPr id="59" name="TextBox 1"/>
          <p:cNvSpPr txBox="1"/>
          <p:nvPr/>
        </p:nvSpPr>
        <p:spPr>
          <a:xfrm>
            <a:off x="7092280" y="4509120"/>
            <a:ext cx="1656184" cy="738664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Unleaded tin bronzes with high levels of tin</a:t>
            </a:r>
            <a:endParaRPr lang="fr-FR" sz="1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127A820-BA03-4CAF-B019-4635F34D325D}"/>
              </a:ext>
            </a:extLst>
          </p:cNvPr>
          <p:cNvGrpSpPr/>
          <p:nvPr/>
        </p:nvGrpSpPr>
        <p:grpSpPr>
          <a:xfrm>
            <a:off x="393700" y="5984274"/>
            <a:ext cx="8810033" cy="829102"/>
            <a:chOff x="393700" y="5984274"/>
            <a:chExt cx="8810033" cy="82910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6C59A86-77E9-4E5A-83AE-6BEB1FD3E647}"/>
                </a:ext>
              </a:extLst>
            </p:cNvPr>
            <p:cNvSpPr/>
            <p:nvPr/>
          </p:nvSpPr>
          <p:spPr>
            <a:xfrm>
              <a:off x="393700" y="6562725"/>
              <a:ext cx="8360676" cy="952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69E9E59-4390-4A40-BFC6-1D6BD723C46F}"/>
                </a:ext>
              </a:extLst>
            </p:cNvPr>
            <p:cNvCxnSpPr/>
            <p:nvPr/>
          </p:nvCxnSpPr>
          <p:spPr>
            <a:xfrm>
              <a:off x="4041545" y="6407324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F8837E1-3A1C-4340-88B4-3C3374E3C807}"/>
                </a:ext>
              </a:extLst>
            </p:cNvPr>
            <p:cNvCxnSpPr/>
            <p:nvPr/>
          </p:nvCxnSpPr>
          <p:spPr>
            <a:xfrm>
              <a:off x="5978816" y="6418179"/>
              <a:ext cx="3090" cy="35834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CACC5DC-3B85-41AF-A50A-8FB4A2BD73F1}"/>
                </a:ext>
              </a:extLst>
            </p:cNvPr>
            <p:cNvCxnSpPr/>
            <p:nvPr/>
          </p:nvCxnSpPr>
          <p:spPr>
            <a:xfrm>
              <a:off x="1195175" y="6429788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EEFB7CE-A0C6-442B-AF8D-A572A2C19FE5}"/>
                </a:ext>
              </a:extLst>
            </p:cNvPr>
            <p:cNvCxnSpPr/>
            <p:nvPr/>
          </p:nvCxnSpPr>
          <p:spPr>
            <a:xfrm>
              <a:off x="395536" y="6381328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40F6A5C-8435-45A9-9FA1-357E97351757}"/>
                </a:ext>
              </a:extLst>
            </p:cNvPr>
            <p:cNvCxnSpPr/>
            <p:nvPr/>
          </p:nvCxnSpPr>
          <p:spPr>
            <a:xfrm>
              <a:off x="5212926" y="6407324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FF4BD75-3AC0-4618-911D-F7DC4C7DFA9A}"/>
                </a:ext>
              </a:extLst>
            </p:cNvPr>
            <p:cNvCxnSpPr/>
            <p:nvPr/>
          </p:nvCxnSpPr>
          <p:spPr>
            <a:xfrm>
              <a:off x="8736041" y="6436201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511AECD-8A12-4894-AE0F-E365E1FF9225}"/>
                </a:ext>
              </a:extLst>
            </p:cNvPr>
            <p:cNvCxnSpPr/>
            <p:nvPr/>
          </p:nvCxnSpPr>
          <p:spPr>
            <a:xfrm>
              <a:off x="3239142" y="6407324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0FD7545-EB1C-4C28-86A1-05CC05D2B60F}"/>
                </a:ext>
              </a:extLst>
            </p:cNvPr>
            <p:cNvCxnSpPr/>
            <p:nvPr/>
          </p:nvCxnSpPr>
          <p:spPr>
            <a:xfrm>
              <a:off x="7808832" y="6455030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957FCCC-E862-4997-9936-AB8AFF753C52}"/>
                </a:ext>
              </a:extLst>
            </p:cNvPr>
            <p:cNvSpPr txBox="1"/>
            <p:nvPr/>
          </p:nvSpPr>
          <p:spPr>
            <a:xfrm>
              <a:off x="755576" y="6030761"/>
              <a:ext cx="920579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Main questions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B60F7CD-CA5F-4747-B598-265736F2CF4C}"/>
                </a:ext>
              </a:extLst>
            </p:cNvPr>
            <p:cNvSpPr txBox="1"/>
            <p:nvPr/>
          </p:nvSpPr>
          <p:spPr>
            <a:xfrm>
              <a:off x="1619672" y="6030762"/>
              <a:ext cx="920579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Fabrication technique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6F17FB1-F082-4F0B-A017-90E88BF73045}"/>
                </a:ext>
              </a:extLst>
            </p:cNvPr>
            <p:cNvSpPr txBox="1"/>
            <p:nvPr/>
          </p:nvSpPr>
          <p:spPr>
            <a:xfrm>
              <a:off x="6171564" y="6007214"/>
              <a:ext cx="1352764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latin typeface="Calibri"/>
                </a:rPr>
                <a:t>Synopsis of  technical parameters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4818DD1-6ADC-43CD-AAAB-8410D0DE265C}"/>
                </a:ext>
              </a:extLst>
            </p:cNvPr>
            <p:cNvSpPr txBox="1"/>
            <p:nvPr/>
          </p:nvSpPr>
          <p:spPr>
            <a:xfrm>
              <a:off x="8283154" y="6033636"/>
              <a:ext cx="920579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Further Resources</a:t>
              </a:r>
            </a:p>
          </p:txBody>
        </p:sp>
        <p:cxnSp>
          <p:nvCxnSpPr>
            <p:cNvPr id="72" name="Straight Arrow Connector 3">
              <a:extLst>
                <a:ext uri="{FF2B5EF4-FFF2-40B4-BE49-F238E27FC236}">
                  <a16:creationId xmlns:a16="http://schemas.microsoft.com/office/drawing/2014/main" id="{B45C782B-4C84-45C3-9100-CF11560C5C6A}"/>
                </a:ext>
              </a:extLst>
            </p:cNvPr>
            <p:cNvCxnSpPr/>
            <p:nvPr/>
          </p:nvCxnSpPr>
          <p:spPr>
            <a:xfrm>
              <a:off x="2175544" y="6381328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26">
              <a:extLst>
                <a:ext uri="{FF2B5EF4-FFF2-40B4-BE49-F238E27FC236}">
                  <a16:creationId xmlns:a16="http://schemas.microsoft.com/office/drawing/2014/main" id="{D9AB0977-5533-4136-9CB3-3137EA7744FE}"/>
                </a:ext>
              </a:extLst>
            </p:cNvPr>
            <p:cNvSpPr txBox="1"/>
            <p:nvPr/>
          </p:nvSpPr>
          <p:spPr>
            <a:xfrm>
              <a:off x="2807804" y="5984274"/>
              <a:ext cx="792087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Cold working</a:t>
              </a:r>
            </a:p>
          </p:txBody>
        </p:sp>
        <p:sp>
          <p:nvSpPr>
            <p:cNvPr id="74" name="TextBox 27">
              <a:extLst>
                <a:ext uri="{FF2B5EF4-FFF2-40B4-BE49-F238E27FC236}">
                  <a16:creationId xmlns:a16="http://schemas.microsoft.com/office/drawing/2014/main" id="{CAD855CE-FD5B-45EC-8150-0F47F14CD4F4}"/>
                </a:ext>
              </a:extLst>
            </p:cNvPr>
            <p:cNvSpPr txBox="1"/>
            <p:nvPr/>
          </p:nvSpPr>
          <p:spPr>
            <a:xfrm>
              <a:off x="3404347" y="6019888"/>
              <a:ext cx="1241617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latin typeface="Calibri"/>
                </a:rPr>
                <a:t>Consecration deposit</a:t>
              </a:r>
            </a:p>
          </p:txBody>
        </p:sp>
        <p:sp>
          <p:nvSpPr>
            <p:cNvPr id="75" name="TextBox 26">
              <a:extLst>
                <a:ext uri="{FF2B5EF4-FFF2-40B4-BE49-F238E27FC236}">
                  <a16:creationId xmlns:a16="http://schemas.microsoft.com/office/drawing/2014/main" id="{4108D56E-4D33-478A-9FE7-FA24C6AE206A}"/>
                </a:ext>
              </a:extLst>
            </p:cNvPr>
            <p:cNvSpPr txBox="1"/>
            <p:nvPr/>
          </p:nvSpPr>
          <p:spPr>
            <a:xfrm>
              <a:off x="4735829" y="6030761"/>
              <a:ext cx="931519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Metal composition</a:t>
              </a:r>
            </a:p>
          </p:txBody>
        </p:sp>
        <p:sp>
          <p:nvSpPr>
            <p:cNvPr id="76" name="TextBox 28">
              <a:extLst>
                <a:ext uri="{FF2B5EF4-FFF2-40B4-BE49-F238E27FC236}">
                  <a16:creationId xmlns:a16="http://schemas.microsoft.com/office/drawing/2014/main" id="{B64F5784-453F-4D6E-9E63-AC6D85DE8EBD}"/>
                </a:ext>
              </a:extLst>
            </p:cNvPr>
            <p:cNvSpPr txBox="1"/>
            <p:nvPr/>
          </p:nvSpPr>
          <p:spPr>
            <a:xfrm>
              <a:off x="5350993" y="6032456"/>
              <a:ext cx="1233801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Calibri"/>
                </a:rPr>
                <a:t>Summary of findings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0218319A-4211-48FE-AB4B-718280014A1D}"/>
                </a:ext>
              </a:extLst>
            </p:cNvPr>
            <p:cNvCxnSpPr/>
            <p:nvPr/>
          </p:nvCxnSpPr>
          <p:spPr>
            <a:xfrm>
              <a:off x="6794172" y="6445034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694F620-41F4-419F-8233-31C7DD95593B}"/>
                </a:ext>
              </a:extLst>
            </p:cNvPr>
            <p:cNvSpPr txBox="1"/>
            <p:nvPr/>
          </p:nvSpPr>
          <p:spPr>
            <a:xfrm>
              <a:off x="7421508" y="6026043"/>
              <a:ext cx="920579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Further Questions</a:t>
              </a:r>
            </a:p>
          </p:txBody>
        </p:sp>
      </p:grpSp>
      <p:pic>
        <p:nvPicPr>
          <p:cNvPr id="1026" name="Picture 2" descr="F:\IMAGES CASTING DATABASE\183_Strahan_Freer-Sackler_ELS2010.4.49Six-armed Hayagriva.tif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3995936" y="4365104"/>
            <a:ext cx="1296144" cy="1527598"/>
          </a:xfrm>
          <a:prstGeom prst="rect">
            <a:avLst/>
          </a:prstGeom>
          <a:noFill/>
        </p:spPr>
      </p:pic>
      <p:pic>
        <p:nvPicPr>
          <p:cNvPr id="1027" name="Picture 3" descr="F:\IMAGES CASTING DATABASE\184_Chiseled bottom cover_Strahan_Freer-Sackler_ELS2010.4.49_20170205E003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5220072" y="4725144"/>
            <a:ext cx="1559811" cy="1169815"/>
          </a:xfrm>
          <a:prstGeom prst="rect">
            <a:avLst/>
          </a:prstGeom>
          <a:noFill/>
        </p:spPr>
      </p:pic>
      <p:sp>
        <p:nvSpPr>
          <p:cNvPr id="35" name="ZoneTexte 34"/>
          <p:cNvSpPr txBox="1"/>
          <p:nvPr/>
        </p:nvSpPr>
        <p:spPr>
          <a:xfrm>
            <a:off x="4932040" y="1124744"/>
            <a:ext cx="115212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solidFill>
                  <a:srgbClr val="34D834"/>
                </a:solidFill>
              </a:rPr>
              <a:t>FIG 447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683568" y="1124744"/>
            <a:ext cx="115212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solidFill>
                  <a:srgbClr val="34D834"/>
                </a:solidFill>
              </a:rPr>
              <a:t>FIG 448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2483768" y="1484784"/>
            <a:ext cx="115212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solidFill>
                  <a:srgbClr val="34D834"/>
                </a:solidFill>
              </a:rPr>
              <a:t>FIG 166</a:t>
            </a:r>
          </a:p>
        </p:txBody>
      </p:sp>
    </p:spTree>
    <p:extLst>
      <p:ext uri="{BB962C8B-B14F-4D97-AF65-F5344CB8AC3E}">
        <p14:creationId xmlns:p14="http://schemas.microsoft.com/office/powerpoint/2010/main" val="2876817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475656" y="374179"/>
            <a:ext cx="5452988" cy="3144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475656" y="3108147"/>
            <a:ext cx="5452981" cy="2985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" name="Picture 2" descr="E:\boulot David\photos boulot\photos recherche\dossiers en cours\Asie Sud est\mathilde mechling\photos Maigret\C2RMF75989\MAA8949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 flipH="1">
            <a:off x="1907704" y="404664"/>
            <a:ext cx="472909" cy="648072"/>
          </a:xfrm>
          <a:prstGeom prst="rect">
            <a:avLst/>
          </a:prstGeom>
          <a:noFill/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2915816" y="476672"/>
            <a:ext cx="576064" cy="66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" name="Picture 5" descr="C:\Users\Bourgarit\Desktop\Article Mechling-Vincent-Baptiste-Bourgarit_FINAL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4427984" y="764704"/>
            <a:ext cx="521194" cy="695722"/>
          </a:xfrm>
          <a:prstGeom prst="rect">
            <a:avLst/>
          </a:prstGeom>
          <a:noFill/>
        </p:spPr>
      </p:pic>
      <p:pic>
        <p:nvPicPr>
          <p:cNvPr id="40" name="Picture 6" descr="C:\Users\Bourgarit\Desktop\Article Mechling-Vincent-Baptiste-Bourgarit_FINAL.jp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5436096" y="548680"/>
            <a:ext cx="591995" cy="789881"/>
          </a:xfrm>
          <a:prstGeom prst="rect">
            <a:avLst/>
          </a:prstGeom>
          <a:noFill/>
        </p:spPr>
      </p:pic>
      <p:pic>
        <p:nvPicPr>
          <p:cNvPr id="41" name="Picture 2" descr="C:\Users\david\Desktop\Kubera MG3635-C2RMF76000\vue generale-face-10205.jpg"/>
          <p:cNvPicPr>
            <a:picLocks noChangeAspect="1" noChangeArrowheads="1"/>
          </p:cNvPicPr>
          <p:nvPr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6372200" y="188640"/>
            <a:ext cx="504056" cy="672945"/>
          </a:xfrm>
          <a:prstGeom prst="rect">
            <a:avLst/>
          </a:prstGeom>
          <a:noFill/>
        </p:spPr>
      </p:pic>
      <p:cxnSp>
        <p:nvCxnSpPr>
          <p:cNvPr id="44" name="Connecteur droit 43"/>
          <p:cNvCxnSpPr/>
          <p:nvPr/>
        </p:nvCxnSpPr>
        <p:spPr>
          <a:xfrm>
            <a:off x="2483768" y="2780928"/>
            <a:ext cx="0" cy="64807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3851920" y="2780928"/>
            <a:ext cx="0" cy="64807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5220072" y="2780928"/>
            <a:ext cx="0" cy="64807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6084168" y="2780928"/>
            <a:ext cx="0" cy="64807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1763688" y="3126160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</a:t>
            </a:r>
            <a:r>
              <a:rPr lang="fr-FR" sz="900" baseline="30000" dirty="0"/>
              <a:t>th</a:t>
            </a:r>
            <a:r>
              <a:rPr lang="fr-FR" sz="900" dirty="0"/>
              <a:t>-</a:t>
            </a:r>
            <a:r>
              <a:rPr lang="fr-FR" sz="900" dirty="0" err="1"/>
              <a:t>early</a:t>
            </a:r>
            <a:r>
              <a:rPr lang="fr-FR" sz="900" dirty="0"/>
              <a:t> 9</a:t>
            </a:r>
            <a:r>
              <a:rPr lang="fr-FR" sz="900" baseline="30000" dirty="0"/>
              <a:t>th</a:t>
            </a:r>
            <a:endParaRPr lang="fr-FR" sz="900" dirty="0"/>
          </a:p>
        </p:txBody>
      </p:sp>
      <p:sp>
        <p:nvSpPr>
          <p:cNvPr id="51" name="ZoneTexte 50"/>
          <p:cNvSpPr txBox="1"/>
          <p:nvPr/>
        </p:nvSpPr>
        <p:spPr>
          <a:xfrm>
            <a:off x="2915816" y="3126160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1st </a:t>
            </a:r>
            <a:r>
              <a:rPr lang="fr-FR" sz="900" dirty="0" err="1"/>
              <a:t>half</a:t>
            </a:r>
            <a:r>
              <a:rPr lang="fr-FR" sz="900" dirty="0"/>
              <a:t> 9</a:t>
            </a:r>
            <a:r>
              <a:rPr lang="fr-FR" sz="900" baseline="30000" dirty="0"/>
              <a:t>th</a:t>
            </a:r>
            <a:endParaRPr lang="fr-FR" sz="900" dirty="0"/>
          </a:p>
        </p:txBody>
      </p:sp>
      <p:sp>
        <p:nvSpPr>
          <p:cNvPr id="52" name="ZoneTexte 51"/>
          <p:cNvSpPr txBox="1"/>
          <p:nvPr/>
        </p:nvSpPr>
        <p:spPr>
          <a:xfrm>
            <a:off x="4211960" y="3126160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2nd </a:t>
            </a:r>
            <a:r>
              <a:rPr lang="fr-FR" sz="900" dirty="0" err="1"/>
              <a:t>half</a:t>
            </a:r>
            <a:r>
              <a:rPr lang="fr-FR" sz="900" dirty="0"/>
              <a:t> 9</a:t>
            </a:r>
            <a:r>
              <a:rPr lang="fr-FR" sz="900" baseline="30000" dirty="0"/>
              <a:t>th</a:t>
            </a:r>
            <a:endParaRPr lang="fr-FR" sz="900" dirty="0"/>
          </a:p>
        </p:txBody>
      </p:sp>
      <p:sp>
        <p:nvSpPr>
          <p:cNvPr id="53" name="ZoneTexte 52"/>
          <p:cNvSpPr txBox="1"/>
          <p:nvPr/>
        </p:nvSpPr>
        <p:spPr>
          <a:xfrm>
            <a:off x="5364088" y="3140968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err="1"/>
              <a:t>Late</a:t>
            </a:r>
            <a:r>
              <a:rPr lang="fr-FR" sz="900" dirty="0"/>
              <a:t> 9</a:t>
            </a:r>
            <a:r>
              <a:rPr lang="fr-FR" sz="900" baseline="30000" dirty="0"/>
              <a:t>th</a:t>
            </a:r>
            <a:endParaRPr lang="fr-FR" sz="900" dirty="0"/>
          </a:p>
        </p:txBody>
      </p:sp>
      <p:sp>
        <p:nvSpPr>
          <p:cNvPr id="54" name="ZoneTexte 53"/>
          <p:cNvSpPr txBox="1"/>
          <p:nvPr/>
        </p:nvSpPr>
        <p:spPr>
          <a:xfrm>
            <a:off x="6084168" y="3140968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1st </a:t>
            </a:r>
            <a:r>
              <a:rPr lang="fr-FR" sz="900" dirty="0" err="1"/>
              <a:t>half</a:t>
            </a:r>
            <a:r>
              <a:rPr lang="fr-FR" sz="900" dirty="0"/>
              <a:t> 10</a:t>
            </a:r>
            <a:r>
              <a:rPr lang="fr-FR" sz="900" baseline="30000" dirty="0"/>
              <a:t>th</a:t>
            </a:r>
            <a:endParaRPr lang="fr-FR" sz="900" dirty="0"/>
          </a:p>
        </p:txBody>
      </p:sp>
      <p:sp>
        <p:nvSpPr>
          <p:cNvPr id="43" name="TextBox 1"/>
          <p:cNvSpPr txBox="1"/>
          <p:nvPr/>
        </p:nvSpPr>
        <p:spPr>
          <a:xfrm>
            <a:off x="107504" y="-27384"/>
            <a:ext cx="8928992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Summary of findings -Towards a chronological and stylistic serialization supported by metal composition</a:t>
            </a:r>
            <a:endParaRPr lang="fr-FR" sz="1400" dirty="0"/>
          </a:p>
        </p:txBody>
      </p:sp>
      <p:sp>
        <p:nvSpPr>
          <p:cNvPr id="45" name="ZoneTexte 44"/>
          <p:cNvSpPr txBox="1"/>
          <p:nvPr/>
        </p:nvSpPr>
        <p:spPr>
          <a:xfrm>
            <a:off x="7308304" y="836712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i="1" dirty="0" err="1"/>
              <a:t>Median</a:t>
            </a:r>
            <a:r>
              <a:rPr lang="fr-FR" sz="1100" i="1" dirty="0"/>
              <a:t> content of tin for </a:t>
            </a:r>
            <a:r>
              <a:rPr lang="fr-FR" sz="1100" i="1" dirty="0" err="1"/>
              <a:t>each</a:t>
            </a:r>
            <a:r>
              <a:rPr lang="fr-FR" sz="1100" i="1" dirty="0"/>
              <a:t> </a:t>
            </a:r>
            <a:r>
              <a:rPr lang="fr-FR" sz="1100" i="1" dirty="0" err="1"/>
              <a:t>period</a:t>
            </a:r>
            <a:endParaRPr lang="fr-FR" sz="1100" i="1" dirty="0"/>
          </a:p>
        </p:txBody>
      </p:sp>
      <p:cxnSp>
        <p:nvCxnSpPr>
          <p:cNvPr id="46" name="Connecteur droit avec flèche 45"/>
          <p:cNvCxnSpPr/>
          <p:nvPr/>
        </p:nvCxnSpPr>
        <p:spPr>
          <a:xfrm flipH="1">
            <a:off x="6588224" y="1052736"/>
            <a:ext cx="72008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7E23882-C426-4F3F-8E69-43084BA7855E}"/>
              </a:ext>
            </a:extLst>
          </p:cNvPr>
          <p:cNvGrpSpPr/>
          <p:nvPr/>
        </p:nvGrpSpPr>
        <p:grpSpPr>
          <a:xfrm>
            <a:off x="333967" y="5984275"/>
            <a:ext cx="8810033" cy="829102"/>
            <a:chOff x="393700" y="5984274"/>
            <a:chExt cx="8810033" cy="829102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8DE86C6-E6B7-41F5-8F0E-2D99F9B0234E}"/>
                </a:ext>
              </a:extLst>
            </p:cNvPr>
            <p:cNvSpPr/>
            <p:nvPr/>
          </p:nvSpPr>
          <p:spPr>
            <a:xfrm>
              <a:off x="393700" y="6562725"/>
              <a:ext cx="8360676" cy="952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BC92740-C166-4228-AEC5-E1D39CB7C579}"/>
                </a:ext>
              </a:extLst>
            </p:cNvPr>
            <p:cNvCxnSpPr/>
            <p:nvPr/>
          </p:nvCxnSpPr>
          <p:spPr>
            <a:xfrm>
              <a:off x="4041545" y="6407324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5E91D1C-AD61-45B0-B33A-6379496ECEEC}"/>
                </a:ext>
              </a:extLst>
            </p:cNvPr>
            <p:cNvCxnSpPr/>
            <p:nvPr/>
          </p:nvCxnSpPr>
          <p:spPr>
            <a:xfrm>
              <a:off x="5978816" y="6418179"/>
              <a:ext cx="3090" cy="35834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0DB4EF1-5930-431B-849E-264469D05EB0}"/>
                </a:ext>
              </a:extLst>
            </p:cNvPr>
            <p:cNvCxnSpPr/>
            <p:nvPr/>
          </p:nvCxnSpPr>
          <p:spPr>
            <a:xfrm>
              <a:off x="1195175" y="6429788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0AF2630-8ED7-4817-A980-9DD28C0589BB}"/>
                </a:ext>
              </a:extLst>
            </p:cNvPr>
            <p:cNvCxnSpPr/>
            <p:nvPr/>
          </p:nvCxnSpPr>
          <p:spPr>
            <a:xfrm>
              <a:off x="395536" y="6381328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9979DF7-8839-4B67-97A4-A9AEBCBD4BE2}"/>
                </a:ext>
              </a:extLst>
            </p:cNvPr>
            <p:cNvCxnSpPr/>
            <p:nvPr/>
          </p:nvCxnSpPr>
          <p:spPr>
            <a:xfrm>
              <a:off x="5212926" y="6407324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4C0997B-59F8-4B32-8D6D-0E159307E882}"/>
                </a:ext>
              </a:extLst>
            </p:cNvPr>
            <p:cNvCxnSpPr/>
            <p:nvPr/>
          </p:nvCxnSpPr>
          <p:spPr>
            <a:xfrm>
              <a:off x="8736041" y="6436201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FC7C82E-C90A-4DDB-B704-7C804FFB0956}"/>
                </a:ext>
              </a:extLst>
            </p:cNvPr>
            <p:cNvCxnSpPr/>
            <p:nvPr/>
          </p:nvCxnSpPr>
          <p:spPr>
            <a:xfrm>
              <a:off x="3239142" y="6407324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88AEB21-61B2-4B70-9B2B-3FA0C29282F7}"/>
                </a:ext>
              </a:extLst>
            </p:cNvPr>
            <p:cNvCxnSpPr/>
            <p:nvPr/>
          </p:nvCxnSpPr>
          <p:spPr>
            <a:xfrm>
              <a:off x="7808832" y="6455030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68208D3-36D0-4047-90A9-5EC9DB6C8F8D}"/>
                </a:ext>
              </a:extLst>
            </p:cNvPr>
            <p:cNvSpPr txBox="1"/>
            <p:nvPr/>
          </p:nvSpPr>
          <p:spPr>
            <a:xfrm>
              <a:off x="755576" y="6030761"/>
              <a:ext cx="920579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Main questions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371ABB-B9D0-4BBC-8292-4412EC251B3E}"/>
                </a:ext>
              </a:extLst>
            </p:cNvPr>
            <p:cNvSpPr txBox="1"/>
            <p:nvPr/>
          </p:nvSpPr>
          <p:spPr>
            <a:xfrm>
              <a:off x="1619672" y="6030762"/>
              <a:ext cx="920579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Fabrication technique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B4D1292-C30A-407E-AD94-348B06F3F079}"/>
                </a:ext>
              </a:extLst>
            </p:cNvPr>
            <p:cNvSpPr txBox="1"/>
            <p:nvPr/>
          </p:nvSpPr>
          <p:spPr>
            <a:xfrm>
              <a:off x="6171564" y="6007214"/>
              <a:ext cx="1352764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latin typeface="Calibri"/>
                </a:rPr>
                <a:t>Synopsis of  technical parameters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28997AB-137A-40AD-B212-7492DCCD73EA}"/>
                </a:ext>
              </a:extLst>
            </p:cNvPr>
            <p:cNvSpPr txBox="1"/>
            <p:nvPr/>
          </p:nvSpPr>
          <p:spPr>
            <a:xfrm>
              <a:off x="8283154" y="6033636"/>
              <a:ext cx="920579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Further Resources</a:t>
              </a:r>
            </a:p>
          </p:txBody>
        </p:sp>
        <p:cxnSp>
          <p:nvCxnSpPr>
            <p:cNvPr id="69" name="Straight Arrow Connector 3">
              <a:extLst>
                <a:ext uri="{FF2B5EF4-FFF2-40B4-BE49-F238E27FC236}">
                  <a16:creationId xmlns:a16="http://schemas.microsoft.com/office/drawing/2014/main" id="{5100B7FD-91A5-4454-A125-FB29B99A65EB}"/>
                </a:ext>
              </a:extLst>
            </p:cNvPr>
            <p:cNvCxnSpPr/>
            <p:nvPr/>
          </p:nvCxnSpPr>
          <p:spPr>
            <a:xfrm>
              <a:off x="2175544" y="6381328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26">
              <a:extLst>
                <a:ext uri="{FF2B5EF4-FFF2-40B4-BE49-F238E27FC236}">
                  <a16:creationId xmlns:a16="http://schemas.microsoft.com/office/drawing/2014/main" id="{FF941304-BF9C-483E-BCCB-392B3635C17D}"/>
                </a:ext>
              </a:extLst>
            </p:cNvPr>
            <p:cNvSpPr txBox="1"/>
            <p:nvPr/>
          </p:nvSpPr>
          <p:spPr>
            <a:xfrm>
              <a:off x="2807804" y="5984274"/>
              <a:ext cx="792087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Cold working</a:t>
              </a:r>
            </a:p>
          </p:txBody>
        </p:sp>
        <p:sp>
          <p:nvSpPr>
            <p:cNvPr id="71" name="TextBox 27">
              <a:extLst>
                <a:ext uri="{FF2B5EF4-FFF2-40B4-BE49-F238E27FC236}">
                  <a16:creationId xmlns:a16="http://schemas.microsoft.com/office/drawing/2014/main" id="{8ECBAF4C-2E7D-44B9-84B0-1F08050F774B}"/>
                </a:ext>
              </a:extLst>
            </p:cNvPr>
            <p:cNvSpPr txBox="1"/>
            <p:nvPr/>
          </p:nvSpPr>
          <p:spPr>
            <a:xfrm>
              <a:off x="3404347" y="6019888"/>
              <a:ext cx="1241617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latin typeface="Calibri"/>
                </a:rPr>
                <a:t>Consecration deposit</a:t>
              </a:r>
            </a:p>
          </p:txBody>
        </p:sp>
        <p:sp>
          <p:nvSpPr>
            <p:cNvPr id="72" name="TextBox 26">
              <a:extLst>
                <a:ext uri="{FF2B5EF4-FFF2-40B4-BE49-F238E27FC236}">
                  <a16:creationId xmlns:a16="http://schemas.microsoft.com/office/drawing/2014/main" id="{61416979-C4C6-4DB0-96A0-611509594936}"/>
                </a:ext>
              </a:extLst>
            </p:cNvPr>
            <p:cNvSpPr txBox="1"/>
            <p:nvPr/>
          </p:nvSpPr>
          <p:spPr>
            <a:xfrm>
              <a:off x="4735829" y="6030761"/>
              <a:ext cx="931519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Metal composition</a:t>
              </a:r>
            </a:p>
          </p:txBody>
        </p:sp>
        <p:sp>
          <p:nvSpPr>
            <p:cNvPr id="73" name="TextBox 28">
              <a:extLst>
                <a:ext uri="{FF2B5EF4-FFF2-40B4-BE49-F238E27FC236}">
                  <a16:creationId xmlns:a16="http://schemas.microsoft.com/office/drawing/2014/main" id="{A6247F61-5025-4D32-AC61-DE8BF45AD230}"/>
                </a:ext>
              </a:extLst>
            </p:cNvPr>
            <p:cNvSpPr txBox="1"/>
            <p:nvPr/>
          </p:nvSpPr>
          <p:spPr>
            <a:xfrm>
              <a:off x="5350993" y="6032456"/>
              <a:ext cx="1233801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Calibri"/>
                </a:rPr>
                <a:t>Summary of findings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D090F7F-0028-46A9-9162-C6B2702A12EE}"/>
                </a:ext>
              </a:extLst>
            </p:cNvPr>
            <p:cNvCxnSpPr/>
            <p:nvPr/>
          </p:nvCxnSpPr>
          <p:spPr>
            <a:xfrm>
              <a:off x="6794172" y="6445034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10AB3EF-C088-485D-8A03-FDC3AE404A74}"/>
                </a:ext>
              </a:extLst>
            </p:cNvPr>
            <p:cNvSpPr txBox="1"/>
            <p:nvPr/>
          </p:nvSpPr>
          <p:spPr>
            <a:xfrm>
              <a:off x="7421508" y="6026043"/>
              <a:ext cx="920579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Further Questions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9681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urgarit\Desktop\photos CS Java\1. Tin belt.g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187624" y="1124744"/>
            <a:ext cx="6588224" cy="4350973"/>
          </a:xfrm>
          <a:prstGeom prst="rect">
            <a:avLst/>
          </a:prstGeom>
          <a:noFill/>
        </p:spPr>
      </p:pic>
      <p:pic>
        <p:nvPicPr>
          <p:cNvPr id="25" name="Picture 2" descr="C:\Users\Bourgarit\Desktop\photos CS Java\6. Avalo Thailand MET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323528" y="620688"/>
            <a:ext cx="1368152" cy="3037460"/>
          </a:xfrm>
          <a:prstGeom prst="rect">
            <a:avLst/>
          </a:prstGeom>
          <a:noFill/>
        </p:spPr>
      </p:pic>
      <p:pic>
        <p:nvPicPr>
          <p:cNvPr id="26" name="Picture 3" descr="C:\Users\Bourgarit\Desktop\photos CS Java\7. Deity Cambodia MET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7524328" y="620688"/>
            <a:ext cx="1212941" cy="2242592"/>
          </a:xfrm>
          <a:prstGeom prst="rect">
            <a:avLst/>
          </a:prstGeom>
          <a:noFill/>
        </p:spPr>
      </p:pic>
      <p:cxnSp>
        <p:nvCxnSpPr>
          <p:cNvPr id="27" name="Connecteur droit 26"/>
          <p:cNvCxnSpPr/>
          <p:nvPr/>
        </p:nvCxnSpPr>
        <p:spPr>
          <a:xfrm flipH="1" flipV="1">
            <a:off x="1547664" y="2060848"/>
            <a:ext cx="3600400" cy="7920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endCxn id="26" idx="1"/>
          </p:cNvCxnSpPr>
          <p:nvPr/>
        </p:nvCxnSpPr>
        <p:spPr>
          <a:xfrm flipV="1">
            <a:off x="4932040" y="1741984"/>
            <a:ext cx="2592288" cy="13989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4283968" y="4869160"/>
            <a:ext cx="936104" cy="432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1218806" y="74711"/>
            <a:ext cx="67063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Summary of findings –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+mn-ea"/>
                <a:cs typeface="+mn-cs"/>
              </a:rPr>
              <a:t>Tin bronzes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: </a:t>
            </a:r>
            <a:r>
              <a:rPr kumimoji="0" lang="en-GB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Technical connections with South East Asia mainland</a:t>
            </a:r>
            <a:endParaRPr kumimoji="0" lang="en-GB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Picture 2" descr="C:\Users\david\Desktop\Kubera MG3635-C2RMF76000\vue generale-face-10205.jpg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2987824" y="4221088"/>
            <a:ext cx="1296144" cy="1730431"/>
          </a:xfrm>
          <a:prstGeom prst="rect">
            <a:avLst/>
          </a:prstGeom>
          <a:noFill/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9971DE4-6115-4A91-A86D-D1683692C048}"/>
              </a:ext>
            </a:extLst>
          </p:cNvPr>
          <p:cNvGrpSpPr/>
          <p:nvPr/>
        </p:nvGrpSpPr>
        <p:grpSpPr>
          <a:xfrm>
            <a:off x="393700" y="5984274"/>
            <a:ext cx="8810033" cy="829102"/>
            <a:chOff x="393700" y="5984274"/>
            <a:chExt cx="8810033" cy="82910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2DB078-7848-4BBB-A007-3231221C0953}"/>
                </a:ext>
              </a:extLst>
            </p:cNvPr>
            <p:cNvSpPr/>
            <p:nvPr/>
          </p:nvSpPr>
          <p:spPr>
            <a:xfrm>
              <a:off x="393700" y="6562725"/>
              <a:ext cx="8360676" cy="952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022CF91-D16C-4122-AF07-2D70FF62EBB1}"/>
                </a:ext>
              </a:extLst>
            </p:cNvPr>
            <p:cNvCxnSpPr/>
            <p:nvPr/>
          </p:nvCxnSpPr>
          <p:spPr>
            <a:xfrm>
              <a:off x="4041545" y="6407324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E0587AE-86B3-463E-BEE0-E2B8408F05AF}"/>
                </a:ext>
              </a:extLst>
            </p:cNvPr>
            <p:cNvCxnSpPr/>
            <p:nvPr/>
          </p:nvCxnSpPr>
          <p:spPr>
            <a:xfrm>
              <a:off x="5978816" y="6418179"/>
              <a:ext cx="3090" cy="35834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D88CFFB-EBE4-4CC8-98FE-1803157F872E}"/>
                </a:ext>
              </a:extLst>
            </p:cNvPr>
            <p:cNvCxnSpPr/>
            <p:nvPr/>
          </p:nvCxnSpPr>
          <p:spPr>
            <a:xfrm>
              <a:off x="1195175" y="6429788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E695EFD-03A1-4BF7-A80D-C79836AC817F}"/>
                </a:ext>
              </a:extLst>
            </p:cNvPr>
            <p:cNvCxnSpPr/>
            <p:nvPr/>
          </p:nvCxnSpPr>
          <p:spPr>
            <a:xfrm>
              <a:off x="395536" y="6381328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F961F40-4DE9-4169-9A93-191476F43E1C}"/>
                </a:ext>
              </a:extLst>
            </p:cNvPr>
            <p:cNvCxnSpPr/>
            <p:nvPr/>
          </p:nvCxnSpPr>
          <p:spPr>
            <a:xfrm>
              <a:off x="5212926" y="6407324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0E7EC25-396D-4D6D-B59D-770AA024F242}"/>
                </a:ext>
              </a:extLst>
            </p:cNvPr>
            <p:cNvCxnSpPr/>
            <p:nvPr/>
          </p:nvCxnSpPr>
          <p:spPr>
            <a:xfrm>
              <a:off x="8736041" y="6436201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6A6437C-C2F4-4401-9689-E163C5F7E4D9}"/>
                </a:ext>
              </a:extLst>
            </p:cNvPr>
            <p:cNvCxnSpPr/>
            <p:nvPr/>
          </p:nvCxnSpPr>
          <p:spPr>
            <a:xfrm>
              <a:off x="3239142" y="6407324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A7B0137-091B-4D49-A58B-5E9B973A14B7}"/>
                </a:ext>
              </a:extLst>
            </p:cNvPr>
            <p:cNvCxnSpPr/>
            <p:nvPr/>
          </p:nvCxnSpPr>
          <p:spPr>
            <a:xfrm>
              <a:off x="7808832" y="6455030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C33597-1769-4332-966D-F66F9835F0BE}"/>
                </a:ext>
              </a:extLst>
            </p:cNvPr>
            <p:cNvSpPr txBox="1"/>
            <p:nvPr/>
          </p:nvSpPr>
          <p:spPr>
            <a:xfrm>
              <a:off x="755576" y="6030761"/>
              <a:ext cx="920579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Main questions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ECBBE03-B3AE-46B1-A971-14EA92C2D5C3}"/>
                </a:ext>
              </a:extLst>
            </p:cNvPr>
            <p:cNvSpPr txBox="1"/>
            <p:nvPr/>
          </p:nvSpPr>
          <p:spPr>
            <a:xfrm>
              <a:off x="1619672" y="6030762"/>
              <a:ext cx="920579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Fabrication technique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DF2A16B-02DB-4594-B50A-51BA19D262C9}"/>
                </a:ext>
              </a:extLst>
            </p:cNvPr>
            <p:cNvSpPr txBox="1"/>
            <p:nvPr/>
          </p:nvSpPr>
          <p:spPr>
            <a:xfrm>
              <a:off x="6171564" y="6007214"/>
              <a:ext cx="1352764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latin typeface="Calibri"/>
                </a:rPr>
                <a:t>Synopsis of  technical parameters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CBE8B37-E4C7-4DAE-A196-27AA04D6E0CF}"/>
                </a:ext>
              </a:extLst>
            </p:cNvPr>
            <p:cNvSpPr txBox="1"/>
            <p:nvPr/>
          </p:nvSpPr>
          <p:spPr>
            <a:xfrm>
              <a:off x="8283154" y="6033636"/>
              <a:ext cx="920579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Further Resources</a:t>
              </a:r>
            </a:p>
          </p:txBody>
        </p:sp>
        <p:cxnSp>
          <p:nvCxnSpPr>
            <p:cNvPr id="65" name="Straight Arrow Connector 3">
              <a:extLst>
                <a:ext uri="{FF2B5EF4-FFF2-40B4-BE49-F238E27FC236}">
                  <a16:creationId xmlns:a16="http://schemas.microsoft.com/office/drawing/2014/main" id="{6348CFE3-F4B1-4A6D-A7D3-C253A7C3469E}"/>
                </a:ext>
              </a:extLst>
            </p:cNvPr>
            <p:cNvCxnSpPr/>
            <p:nvPr/>
          </p:nvCxnSpPr>
          <p:spPr>
            <a:xfrm>
              <a:off x="2175544" y="6381328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26">
              <a:extLst>
                <a:ext uri="{FF2B5EF4-FFF2-40B4-BE49-F238E27FC236}">
                  <a16:creationId xmlns:a16="http://schemas.microsoft.com/office/drawing/2014/main" id="{A450E1BC-D03D-4B83-AF74-8557E584AE6B}"/>
                </a:ext>
              </a:extLst>
            </p:cNvPr>
            <p:cNvSpPr txBox="1"/>
            <p:nvPr/>
          </p:nvSpPr>
          <p:spPr>
            <a:xfrm>
              <a:off x="2807804" y="5984274"/>
              <a:ext cx="792087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Cold working</a:t>
              </a: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2525368-F7A4-4618-915D-739BE4D55FF8}"/>
                </a:ext>
              </a:extLst>
            </p:cNvPr>
            <p:cNvSpPr txBox="1"/>
            <p:nvPr/>
          </p:nvSpPr>
          <p:spPr>
            <a:xfrm>
              <a:off x="3404347" y="6019888"/>
              <a:ext cx="1241617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latin typeface="Calibri"/>
                </a:rPr>
                <a:t>Consecration deposit</a:t>
              </a:r>
            </a:p>
          </p:txBody>
        </p:sp>
        <p:sp>
          <p:nvSpPr>
            <p:cNvPr id="68" name="TextBox 26">
              <a:extLst>
                <a:ext uri="{FF2B5EF4-FFF2-40B4-BE49-F238E27FC236}">
                  <a16:creationId xmlns:a16="http://schemas.microsoft.com/office/drawing/2014/main" id="{F8C5D8E1-2688-42CC-A8CB-F76083074E78}"/>
                </a:ext>
              </a:extLst>
            </p:cNvPr>
            <p:cNvSpPr txBox="1"/>
            <p:nvPr/>
          </p:nvSpPr>
          <p:spPr>
            <a:xfrm>
              <a:off x="4735829" y="6030761"/>
              <a:ext cx="931519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Metal composition</a:t>
              </a:r>
            </a:p>
          </p:txBody>
        </p:sp>
        <p:sp>
          <p:nvSpPr>
            <p:cNvPr id="69" name="TextBox 28">
              <a:extLst>
                <a:ext uri="{FF2B5EF4-FFF2-40B4-BE49-F238E27FC236}">
                  <a16:creationId xmlns:a16="http://schemas.microsoft.com/office/drawing/2014/main" id="{081CE83C-853C-4245-8C31-C606890A6119}"/>
                </a:ext>
              </a:extLst>
            </p:cNvPr>
            <p:cNvSpPr txBox="1"/>
            <p:nvPr/>
          </p:nvSpPr>
          <p:spPr>
            <a:xfrm>
              <a:off x="5350993" y="6032456"/>
              <a:ext cx="1233801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Calibri"/>
                </a:rPr>
                <a:t>Summary of findings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CAC2CFBC-1B10-4C0E-9DDF-10ABAD79F5D1}"/>
                </a:ext>
              </a:extLst>
            </p:cNvPr>
            <p:cNvCxnSpPr/>
            <p:nvPr/>
          </p:nvCxnSpPr>
          <p:spPr>
            <a:xfrm>
              <a:off x="6794172" y="6445034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EAE1511-7CDA-4521-B89B-3D1D4E73EB2F}"/>
                </a:ext>
              </a:extLst>
            </p:cNvPr>
            <p:cNvSpPr txBox="1"/>
            <p:nvPr/>
          </p:nvSpPr>
          <p:spPr>
            <a:xfrm>
              <a:off x="7421508" y="6026043"/>
              <a:ext cx="920579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Further Questions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6817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ous-titre 2"/>
          <p:cNvSpPr txBox="1">
            <a:spLocks/>
          </p:cNvSpPr>
          <p:nvPr/>
        </p:nvSpPr>
        <p:spPr>
          <a:xfrm>
            <a:off x="-40975" y="179033"/>
            <a:ext cx="9144000" cy="72448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ctr"/>
            <a:r>
              <a:rPr lang="en-US" sz="2400" b="1" dirty="0"/>
              <a:t>Summary of findings –Characterization of ritual offerings thanks to neutron tomography </a:t>
            </a:r>
            <a:endParaRPr lang="fr-FR" sz="24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" name="TextBox 4"/>
          <p:cNvSpPr txBox="1"/>
          <p:nvPr/>
        </p:nvSpPr>
        <p:spPr>
          <a:xfrm>
            <a:off x="-40975" y="6185138"/>
            <a:ext cx="920579" cy="24606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000" dirty="0"/>
              <a:t>Home</a:t>
            </a:r>
            <a:endParaRPr lang="en-US" sz="1000" dirty="0">
              <a:latin typeface="Calibri"/>
            </a:endParaRPr>
          </a:p>
        </p:txBody>
      </p:sp>
      <p:pic>
        <p:nvPicPr>
          <p:cNvPr id="26" name="Picture 2" descr="C:\Users\Bourgarit\Desktop\images Java\TOMO JAVA\214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0800000">
            <a:off x="467544" y="1340768"/>
            <a:ext cx="3977356" cy="3897809"/>
          </a:xfrm>
          <a:prstGeom prst="rect">
            <a:avLst/>
          </a:prstGeom>
          <a:noFill/>
        </p:spPr>
      </p:pic>
      <p:pic>
        <p:nvPicPr>
          <p:cNvPr id="24" name="Picture 4" descr="C:\Users\david\Desktop\MG3625_profil_AVG_LOG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644008" y="1412776"/>
            <a:ext cx="3528392" cy="3446694"/>
          </a:xfrm>
          <a:prstGeom prst="rect">
            <a:avLst/>
          </a:prstGeom>
          <a:noFill/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697A7378-C42C-4032-8ECB-F2C16A50F2D0}"/>
              </a:ext>
            </a:extLst>
          </p:cNvPr>
          <p:cNvGrpSpPr/>
          <p:nvPr/>
        </p:nvGrpSpPr>
        <p:grpSpPr>
          <a:xfrm>
            <a:off x="393700" y="5984274"/>
            <a:ext cx="8810033" cy="829102"/>
            <a:chOff x="393700" y="5984274"/>
            <a:chExt cx="8810033" cy="829102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0059E01F-3B02-4C10-8673-AB391540AEB0}"/>
                </a:ext>
              </a:extLst>
            </p:cNvPr>
            <p:cNvSpPr/>
            <p:nvPr/>
          </p:nvSpPr>
          <p:spPr>
            <a:xfrm>
              <a:off x="393700" y="6562725"/>
              <a:ext cx="8360676" cy="952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3EBF2C5-9365-43F0-81B6-A0D44C13B4ED}"/>
                </a:ext>
              </a:extLst>
            </p:cNvPr>
            <p:cNvCxnSpPr/>
            <p:nvPr/>
          </p:nvCxnSpPr>
          <p:spPr>
            <a:xfrm>
              <a:off x="4041545" y="6407324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F83E810-20E1-4D5A-81F8-E705BE5A67DA}"/>
                </a:ext>
              </a:extLst>
            </p:cNvPr>
            <p:cNvCxnSpPr/>
            <p:nvPr/>
          </p:nvCxnSpPr>
          <p:spPr>
            <a:xfrm>
              <a:off x="5978816" y="6418179"/>
              <a:ext cx="3090" cy="35834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CCCFFD37-ED00-4714-A262-40EFFB8E7494}"/>
                </a:ext>
              </a:extLst>
            </p:cNvPr>
            <p:cNvCxnSpPr/>
            <p:nvPr/>
          </p:nvCxnSpPr>
          <p:spPr>
            <a:xfrm>
              <a:off x="1195175" y="6429788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D276B42-54F0-4F5A-BC79-003594830000}"/>
                </a:ext>
              </a:extLst>
            </p:cNvPr>
            <p:cNvCxnSpPr/>
            <p:nvPr/>
          </p:nvCxnSpPr>
          <p:spPr>
            <a:xfrm>
              <a:off x="395536" y="6381328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D4966C2-359F-46C3-80EE-DC2562CBA3B2}"/>
                </a:ext>
              </a:extLst>
            </p:cNvPr>
            <p:cNvCxnSpPr/>
            <p:nvPr/>
          </p:nvCxnSpPr>
          <p:spPr>
            <a:xfrm>
              <a:off x="5212926" y="6407324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CB11F840-671F-47AB-8E0C-F8E8CE90E43C}"/>
                </a:ext>
              </a:extLst>
            </p:cNvPr>
            <p:cNvCxnSpPr/>
            <p:nvPr/>
          </p:nvCxnSpPr>
          <p:spPr>
            <a:xfrm>
              <a:off x="8736041" y="6436201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C4BEBAA-F149-476C-B040-BD11CB3EC53D}"/>
                </a:ext>
              </a:extLst>
            </p:cNvPr>
            <p:cNvCxnSpPr/>
            <p:nvPr/>
          </p:nvCxnSpPr>
          <p:spPr>
            <a:xfrm>
              <a:off x="3239142" y="6407324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328BEBA-D92F-4292-B5ED-CB6EB16B706B}"/>
                </a:ext>
              </a:extLst>
            </p:cNvPr>
            <p:cNvCxnSpPr/>
            <p:nvPr/>
          </p:nvCxnSpPr>
          <p:spPr>
            <a:xfrm>
              <a:off x="7808832" y="6455030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9A445F2-6BE2-478E-ABA2-CC55DE74233E}"/>
                </a:ext>
              </a:extLst>
            </p:cNvPr>
            <p:cNvSpPr txBox="1"/>
            <p:nvPr/>
          </p:nvSpPr>
          <p:spPr>
            <a:xfrm>
              <a:off x="755576" y="6030761"/>
              <a:ext cx="920579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Main questions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9FE53CA-5978-4DE2-83F1-14F62B460DA6}"/>
                </a:ext>
              </a:extLst>
            </p:cNvPr>
            <p:cNvSpPr txBox="1"/>
            <p:nvPr/>
          </p:nvSpPr>
          <p:spPr>
            <a:xfrm>
              <a:off x="1619672" y="6030762"/>
              <a:ext cx="920579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Fabrication technique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5449CC7-7F10-4779-96F3-3F034ABA235E}"/>
                </a:ext>
              </a:extLst>
            </p:cNvPr>
            <p:cNvSpPr txBox="1"/>
            <p:nvPr/>
          </p:nvSpPr>
          <p:spPr>
            <a:xfrm>
              <a:off x="6171564" y="6007214"/>
              <a:ext cx="1352764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latin typeface="Calibri"/>
                </a:rPr>
                <a:t>Synopsis of  technical parameters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3DA6932-A279-4606-BDD6-03C8E26E6F82}"/>
                </a:ext>
              </a:extLst>
            </p:cNvPr>
            <p:cNvSpPr txBox="1"/>
            <p:nvPr/>
          </p:nvSpPr>
          <p:spPr>
            <a:xfrm>
              <a:off x="8283154" y="6033636"/>
              <a:ext cx="920579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Further Resources</a:t>
              </a:r>
            </a:p>
          </p:txBody>
        </p:sp>
        <p:cxnSp>
          <p:nvCxnSpPr>
            <p:cNvPr id="80" name="Straight Arrow Connector 3">
              <a:extLst>
                <a:ext uri="{FF2B5EF4-FFF2-40B4-BE49-F238E27FC236}">
                  <a16:creationId xmlns:a16="http://schemas.microsoft.com/office/drawing/2014/main" id="{A8653F38-73B4-4152-B4B0-3D1E59C607A7}"/>
                </a:ext>
              </a:extLst>
            </p:cNvPr>
            <p:cNvCxnSpPr/>
            <p:nvPr/>
          </p:nvCxnSpPr>
          <p:spPr>
            <a:xfrm>
              <a:off x="2175544" y="6381328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26">
              <a:extLst>
                <a:ext uri="{FF2B5EF4-FFF2-40B4-BE49-F238E27FC236}">
                  <a16:creationId xmlns:a16="http://schemas.microsoft.com/office/drawing/2014/main" id="{17BEFAF1-7975-4330-8DEC-B133AD00DB10}"/>
                </a:ext>
              </a:extLst>
            </p:cNvPr>
            <p:cNvSpPr txBox="1"/>
            <p:nvPr/>
          </p:nvSpPr>
          <p:spPr>
            <a:xfrm>
              <a:off x="2807804" y="5984274"/>
              <a:ext cx="792087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Cold working</a:t>
              </a:r>
            </a:p>
          </p:txBody>
        </p:sp>
        <p:sp>
          <p:nvSpPr>
            <p:cNvPr id="82" name="TextBox 27">
              <a:extLst>
                <a:ext uri="{FF2B5EF4-FFF2-40B4-BE49-F238E27FC236}">
                  <a16:creationId xmlns:a16="http://schemas.microsoft.com/office/drawing/2014/main" id="{0807B17B-BBF4-4A66-95AB-39405866BC75}"/>
                </a:ext>
              </a:extLst>
            </p:cNvPr>
            <p:cNvSpPr txBox="1"/>
            <p:nvPr/>
          </p:nvSpPr>
          <p:spPr>
            <a:xfrm>
              <a:off x="3404347" y="6019888"/>
              <a:ext cx="1241617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latin typeface="Calibri"/>
                </a:rPr>
                <a:t>Consecration deposit</a:t>
              </a:r>
            </a:p>
          </p:txBody>
        </p:sp>
        <p:sp>
          <p:nvSpPr>
            <p:cNvPr id="83" name="TextBox 26">
              <a:extLst>
                <a:ext uri="{FF2B5EF4-FFF2-40B4-BE49-F238E27FC236}">
                  <a16:creationId xmlns:a16="http://schemas.microsoft.com/office/drawing/2014/main" id="{07476F72-41BA-4836-BFEF-DE2FD9978CAE}"/>
                </a:ext>
              </a:extLst>
            </p:cNvPr>
            <p:cNvSpPr txBox="1"/>
            <p:nvPr/>
          </p:nvSpPr>
          <p:spPr>
            <a:xfrm>
              <a:off x="4735829" y="6030761"/>
              <a:ext cx="931519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Metal composition</a:t>
              </a:r>
            </a:p>
          </p:txBody>
        </p:sp>
        <p:sp>
          <p:nvSpPr>
            <p:cNvPr id="84" name="TextBox 28">
              <a:extLst>
                <a:ext uri="{FF2B5EF4-FFF2-40B4-BE49-F238E27FC236}">
                  <a16:creationId xmlns:a16="http://schemas.microsoft.com/office/drawing/2014/main" id="{E786B7EF-2CE8-470B-9300-63FFD20BD7E2}"/>
                </a:ext>
              </a:extLst>
            </p:cNvPr>
            <p:cNvSpPr txBox="1"/>
            <p:nvPr/>
          </p:nvSpPr>
          <p:spPr>
            <a:xfrm>
              <a:off x="5350993" y="6032456"/>
              <a:ext cx="1233801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Calibri"/>
                </a:rPr>
                <a:t>Summary of findings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97A2129-4933-4D9D-A6D4-F281BD8FC766}"/>
                </a:ext>
              </a:extLst>
            </p:cNvPr>
            <p:cNvCxnSpPr/>
            <p:nvPr/>
          </p:nvCxnSpPr>
          <p:spPr>
            <a:xfrm>
              <a:off x="6794172" y="6445034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35EB71F-DD4D-4AA8-BA85-A4BA123ECFCE}"/>
                </a:ext>
              </a:extLst>
            </p:cNvPr>
            <p:cNvSpPr txBox="1"/>
            <p:nvPr/>
          </p:nvSpPr>
          <p:spPr>
            <a:xfrm>
              <a:off x="7421508" y="6026043"/>
              <a:ext cx="920579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Further Questions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6817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ous-titre 2"/>
          <p:cNvSpPr txBox="1">
            <a:spLocks/>
          </p:cNvSpPr>
          <p:nvPr/>
        </p:nvSpPr>
        <p:spPr>
          <a:xfrm>
            <a:off x="-40975" y="179033"/>
            <a:ext cx="9144000" cy="7244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 b="1" dirty="0"/>
              <a:t>Synopsis of technical parameters:</a:t>
            </a:r>
            <a:r>
              <a:rPr lang="en-US" sz="2400" dirty="0"/>
              <a:t> </a:t>
            </a:r>
            <a:endParaRPr lang="fr-FR" sz="24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EC02587-5431-41D3-AAC4-BD4106699619}"/>
              </a:ext>
            </a:extLst>
          </p:cNvPr>
          <p:cNvGrpSpPr/>
          <p:nvPr/>
        </p:nvGrpSpPr>
        <p:grpSpPr>
          <a:xfrm>
            <a:off x="-40975" y="5984274"/>
            <a:ext cx="9244708" cy="829102"/>
            <a:chOff x="-40975" y="5984274"/>
            <a:chExt cx="9244708" cy="829102"/>
          </a:xfrm>
        </p:grpSpPr>
        <p:sp>
          <p:nvSpPr>
            <p:cNvPr id="43" name="TextBox 4"/>
            <p:cNvSpPr txBox="1"/>
            <p:nvPr/>
          </p:nvSpPr>
          <p:spPr>
            <a:xfrm>
              <a:off x="-40975" y="6185138"/>
              <a:ext cx="920579" cy="246063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Home</a:t>
              </a:r>
              <a:endParaRPr lang="en-US" sz="1000" dirty="0">
                <a:latin typeface="Calibri"/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C0384D74-9E59-47D7-BBF1-850B80B77F52}"/>
                </a:ext>
              </a:extLst>
            </p:cNvPr>
            <p:cNvGrpSpPr/>
            <p:nvPr/>
          </p:nvGrpSpPr>
          <p:grpSpPr>
            <a:xfrm>
              <a:off x="393700" y="5984274"/>
              <a:ext cx="8810033" cy="829102"/>
              <a:chOff x="393700" y="5984274"/>
              <a:chExt cx="8810033" cy="829102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DFDE13B-5474-4F1B-A14E-CF7E8179CEC4}"/>
                  </a:ext>
                </a:extLst>
              </p:cNvPr>
              <p:cNvSpPr/>
              <p:nvPr/>
            </p:nvSpPr>
            <p:spPr>
              <a:xfrm>
                <a:off x="393700" y="6562725"/>
                <a:ext cx="8360676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9FBC5B8F-8C62-4688-A6ED-62D6BE8D2A04}"/>
                  </a:ext>
                </a:extLst>
              </p:cNvPr>
              <p:cNvCxnSpPr/>
              <p:nvPr/>
            </p:nvCxnSpPr>
            <p:spPr>
              <a:xfrm>
                <a:off x="4041545" y="6407324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6EEE021E-A46F-47D6-9673-29890670FC0B}"/>
                  </a:ext>
                </a:extLst>
              </p:cNvPr>
              <p:cNvCxnSpPr/>
              <p:nvPr/>
            </p:nvCxnSpPr>
            <p:spPr>
              <a:xfrm>
                <a:off x="6907682" y="6381328"/>
                <a:ext cx="3090" cy="35834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32CA8808-91E6-4C2A-A621-BC4EBBA89995}"/>
                  </a:ext>
                </a:extLst>
              </p:cNvPr>
              <p:cNvCxnSpPr/>
              <p:nvPr/>
            </p:nvCxnSpPr>
            <p:spPr>
              <a:xfrm>
                <a:off x="1195175" y="6429788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7CB42A6E-581C-4E9A-B60B-913D9D3E1AF3}"/>
                  </a:ext>
                </a:extLst>
              </p:cNvPr>
              <p:cNvCxnSpPr/>
              <p:nvPr/>
            </p:nvCxnSpPr>
            <p:spPr>
              <a:xfrm>
                <a:off x="395536" y="6381328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63B58B2F-4041-4CE8-AD5C-D59B760C4438}"/>
                  </a:ext>
                </a:extLst>
              </p:cNvPr>
              <p:cNvCxnSpPr/>
              <p:nvPr/>
            </p:nvCxnSpPr>
            <p:spPr>
              <a:xfrm>
                <a:off x="5212926" y="6407324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22BF7D61-52A0-4F8C-B4C4-F177649CCEF2}"/>
                  </a:ext>
                </a:extLst>
              </p:cNvPr>
              <p:cNvCxnSpPr/>
              <p:nvPr/>
            </p:nvCxnSpPr>
            <p:spPr>
              <a:xfrm>
                <a:off x="8736041" y="6436201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B10B4AE5-6CC8-40BD-BEFA-879E5B872A65}"/>
                  </a:ext>
                </a:extLst>
              </p:cNvPr>
              <p:cNvCxnSpPr/>
              <p:nvPr/>
            </p:nvCxnSpPr>
            <p:spPr>
              <a:xfrm>
                <a:off x="3239142" y="6407324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7F98B093-26DF-4DB0-A37B-AF9BD42B8A24}"/>
                  </a:ext>
                </a:extLst>
              </p:cNvPr>
              <p:cNvCxnSpPr/>
              <p:nvPr/>
            </p:nvCxnSpPr>
            <p:spPr>
              <a:xfrm>
                <a:off x="7808832" y="6455030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F40EFCC-0A92-4727-8BCA-0A2DDC4E2AF4}"/>
                  </a:ext>
                </a:extLst>
              </p:cNvPr>
              <p:cNvSpPr txBox="1"/>
              <p:nvPr/>
            </p:nvSpPr>
            <p:spPr>
              <a:xfrm>
                <a:off x="755576" y="6030761"/>
                <a:ext cx="920579" cy="40011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en-US" sz="1000" dirty="0"/>
                  <a:t>Main questions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836601E-F840-4539-9E52-C28A4B6A49C2}"/>
                  </a:ext>
                </a:extLst>
              </p:cNvPr>
              <p:cNvSpPr txBox="1"/>
              <p:nvPr/>
            </p:nvSpPr>
            <p:spPr>
              <a:xfrm>
                <a:off x="1619672" y="6030762"/>
                <a:ext cx="920579" cy="40011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en-US" sz="1000" dirty="0"/>
                  <a:t>Fabrication technique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CE83F69-9E94-42E5-B6E0-A8783FC0580C}"/>
                  </a:ext>
                </a:extLst>
              </p:cNvPr>
              <p:cNvSpPr txBox="1"/>
              <p:nvPr/>
            </p:nvSpPr>
            <p:spPr>
              <a:xfrm>
                <a:off x="6171564" y="6007214"/>
                <a:ext cx="1352764" cy="40011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Calibri"/>
                  </a:rPr>
                  <a:t>Synopsis of  technical parameters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E468C0F-C5C0-4CF0-9E0E-F5B9FA6C801B}"/>
                  </a:ext>
                </a:extLst>
              </p:cNvPr>
              <p:cNvSpPr txBox="1"/>
              <p:nvPr/>
            </p:nvSpPr>
            <p:spPr>
              <a:xfrm>
                <a:off x="8283154" y="6033636"/>
                <a:ext cx="920579" cy="40011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en-US" sz="1000" dirty="0"/>
                  <a:t>Further Resources</a:t>
                </a:r>
              </a:p>
            </p:txBody>
          </p:sp>
          <p:cxnSp>
            <p:nvCxnSpPr>
              <p:cNvPr id="81" name="Straight Arrow Connector 3">
                <a:extLst>
                  <a:ext uri="{FF2B5EF4-FFF2-40B4-BE49-F238E27FC236}">
                    <a16:creationId xmlns:a16="http://schemas.microsoft.com/office/drawing/2014/main" id="{E7BF54EE-9D94-410A-A329-BEA95E9E035B}"/>
                  </a:ext>
                </a:extLst>
              </p:cNvPr>
              <p:cNvCxnSpPr/>
              <p:nvPr/>
            </p:nvCxnSpPr>
            <p:spPr>
              <a:xfrm>
                <a:off x="2175544" y="6381328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26">
                <a:extLst>
                  <a:ext uri="{FF2B5EF4-FFF2-40B4-BE49-F238E27FC236}">
                    <a16:creationId xmlns:a16="http://schemas.microsoft.com/office/drawing/2014/main" id="{AF292EAC-6CAF-4B8E-BD5D-CAC70C4C53E9}"/>
                  </a:ext>
                </a:extLst>
              </p:cNvPr>
              <p:cNvSpPr txBox="1"/>
              <p:nvPr/>
            </p:nvSpPr>
            <p:spPr>
              <a:xfrm>
                <a:off x="2807804" y="5984274"/>
                <a:ext cx="792087" cy="40011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Cold working</a:t>
                </a:r>
              </a:p>
            </p:txBody>
          </p:sp>
          <p:sp>
            <p:nvSpPr>
              <p:cNvPr id="83" name="TextBox 27">
                <a:extLst>
                  <a:ext uri="{FF2B5EF4-FFF2-40B4-BE49-F238E27FC236}">
                    <a16:creationId xmlns:a16="http://schemas.microsoft.com/office/drawing/2014/main" id="{7E700144-A793-4667-82A5-410E39B3C7B8}"/>
                  </a:ext>
                </a:extLst>
              </p:cNvPr>
              <p:cNvSpPr txBox="1"/>
              <p:nvPr/>
            </p:nvSpPr>
            <p:spPr>
              <a:xfrm>
                <a:off x="3404347" y="6019888"/>
                <a:ext cx="1241617" cy="40011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Calibri"/>
                  </a:rPr>
                  <a:t>Consecration deposit</a:t>
                </a:r>
              </a:p>
            </p:txBody>
          </p:sp>
          <p:sp>
            <p:nvSpPr>
              <p:cNvPr id="84" name="TextBox 26">
                <a:extLst>
                  <a:ext uri="{FF2B5EF4-FFF2-40B4-BE49-F238E27FC236}">
                    <a16:creationId xmlns:a16="http://schemas.microsoft.com/office/drawing/2014/main" id="{EC0DDECA-BF29-4CAB-A9FE-FE866C395DBF}"/>
                  </a:ext>
                </a:extLst>
              </p:cNvPr>
              <p:cNvSpPr txBox="1"/>
              <p:nvPr/>
            </p:nvSpPr>
            <p:spPr>
              <a:xfrm>
                <a:off x="4735829" y="6030761"/>
                <a:ext cx="931519" cy="40011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Metal composition</a:t>
                </a:r>
              </a:p>
            </p:txBody>
          </p:sp>
          <p:sp>
            <p:nvSpPr>
              <p:cNvPr id="85" name="TextBox 28">
                <a:extLst>
                  <a:ext uri="{FF2B5EF4-FFF2-40B4-BE49-F238E27FC236}">
                    <a16:creationId xmlns:a16="http://schemas.microsoft.com/office/drawing/2014/main" id="{A2FFCC97-B4CA-4880-A148-B09755281389}"/>
                  </a:ext>
                </a:extLst>
              </p:cNvPr>
              <p:cNvSpPr txBox="1"/>
              <p:nvPr/>
            </p:nvSpPr>
            <p:spPr>
              <a:xfrm>
                <a:off x="5350993" y="6032456"/>
                <a:ext cx="1233801" cy="40011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Calibri"/>
                  </a:rPr>
                  <a:t>Summary of findings</a:t>
                </a:r>
              </a:p>
            </p:txBody>
          </p: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A6F1E7D8-5603-4D8F-A195-8D3EFF9B4E3D}"/>
                  </a:ext>
                </a:extLst>
              </p:cNvPr>
              <p:cNvCxnSpPr/>
              <p:nvPr/>
            </p:nvCxnSpPr>
            <p:spPr>
              <a:xfrm>
                <a:off x="6006533" y="6381328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1D3E669-E1E7-4487-9E80-9A7CFBBE3408}"/>
                  </a:ext>
                </a:extLst>
              </p:cNvPr>
              <p:cNvSpPr txBox="1"/>
              <p:nvPr/>
            </p:nvSpPr>
            <p:spPr>
              <a:xfrm>
                <a:off x="7421508" y="6026043"/>
                <a:ext cx="920579" cy="40011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en-US" sz="1000" dirty="0"/>
                  <a:t>Further Questions</a:t>
                </a:r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E28A151-1336-4697-A4D3-301AAF189505}"/>
              </a:ext>
            </a:extLst>
          </p:cNvPr>
          <p:cNvSpPr/>
          <p:nvPr/>
        </p:nvSpPr>
        <p:spPr>
          <a:xfrm>
            <a:off x="606589" y="1040085"/>
            <a:ext cx="78488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Case Study is based on a technical study carried out by Mathilde Mechling in collaboration with David Bourgarit and Brice Vincent as part of her ongoing Ph.D. project on Indonesian bronze sculpture.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examination and analyses were integrally carried out for free  at the C2RMF as a service provided to French Museums, namely the </a:t>
            </a: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Musée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National des Arts </a:t>
            </a: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Asiatiques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Guimet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Neutron tomography was also carried out for free at Reactor </a:t>
            </a: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Orphée-Laboratoire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Léon Brillouin, CEA-CNRS, Franc</a:t>
            </a:r>
            <a:r>
              <a:rPr lang="en-GB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service for public </a:t>
            </a: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</a:t>
            </a:r>
            <a:r>
              <a:rPr lang="en-GB" sz="16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.r</a:t>
            </a:r>
            <a:r>
              <a:rPr lang="en-GB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 operating conditions are reported in Mechling et al 2019.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approximate time required to carry out the whole study excluding publication may be estimated at more than 60 persons-day):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 light &amp; UV photography: Anne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Maigret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(C2RMF)</a:t>
            </a:r>
            <a:r>
              <a:rPr lang="en-US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Digital microscopy</a:t>
            </a:r>
            <a:r>
              <a:rPr lang="en-US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Mathilde Mechling (PhD)&amp; D Bourgarit + D Robcis (C2RMF)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X-ray radiography Elsa lambert (C2RMF)Neutron tomography </a:t>
            </a:r>
            <a:r>
              <a:rPr lang="en-US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Frédéric Ott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(CNRS-CEA)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Bulk metal analysi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 </a:t>
            </a:r>
            <a:r>
              <a:rPr lang="en-US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ICP-AES. </a:t>
            </a:r>
            <a:r>
              <a:rPr lang="fr-FR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Nathalie Gandolfo &amp; D Bourgarit (C2RMF)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fr-FR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XRF : D Bourgarit (C2RMF)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52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david\Desktop\Kubera MG3635-C2RMF76000\vue generale-face-10205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596336" y="1772816"/>
            <a:ext cx="1296144" cy="1730431"/>
          </a:xfrm>
          <a:prstGeom prst="rect">
            <a:avLst/>
          </a:prstGeom>
          <a:noFill/>
        </p:spPr>
      </p:pic>
      <p:sp>
        <p:nvSpPr>
          <p:cNvPr id="70" name="TextBox 24"/>
          <p:cNvSpPr txBox="1"/>
          <p:nvPr/>
        </p:nvSpPr>
        <p:spPr>
          <a:xfrm>
            <a:off x="-13304" y="6044865"/>
            <a:ext cx="920579" cy="246221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000" dirty="0"/>
              <a:t>Home</a:t>
            </a:r>
          </a:p>
        </p:txBody>
      </p:sp>
      <p:pic>
        <p:nvPicPr>
          <p:cNvPr id="54" name="Picture 2" descr="E:\boulot David\photos boulot\photos recherche\dossiers en cours\Asie Sud est\mathilde mechling\photos Maigret\C2RMF75989\MAA8949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flipH="1">
            <a:off x="539552" y="1628800"/>
            <a:ext cx="1418728" cy="1944216"/>
          </a:xfrm>
          <a:prstGeom prst="rect">
            <a:avLst/>
          </a:prstGeom>
          <a:noFill/>
        </p:spPr>
      </p:pic>
      <p:sp>
        <p:nvSpPr>
          <p:cNvPr id="72" name="ZoneTexte 71"/>
          <p:cNvSpPr txBox="1"/>
          <p:nvPr/>
        </p:nvSpPr>
        <p:spPr>
          <a:xfrm>
            <a:off x="7452320" y="3501008"/>
            <a:ext cx="1008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i="1" dirty="0"/>
              <a:t>MG 3625</a:t>
            </a:r>
          </a:p>
        </p:txBody>
      </p:sp>
      <p:pic>
        <p:nvPicPr>
          <p:cNvPr id="2050" name="Picture 2" descr="C:\Users\Bourgarit\Desktop\Article Mechling-Vincent-Baptiste-Bourgarit_FINAL.jpg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2446633" y="1556792"/>
            <a:ext cx="1069112" cy="1412974"/>
          </a:xfrm>
          <a:prstGeom prst="rect">
            <a:avLst/>
          </a:prstGeom>
          <a:noFill/>
        </p:spPr>
      </p:pic>
      <p:sp>
        <p:nvSpPr>
          <p:cNvPr id="73" name="ZoneTexte 72"/>
          <p:cNvSpPr txBox="1"/>
          <p:nvPr/>
        </p:nvSpPr>
        <p:spPr>
          <a:xfrm>
            <a:off x="2123728" y="2924944"/>
            <a:ext cx="115212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i="1" dirty="0"/>
              <a:t>MG 3816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67544" y="908720"/>
            <a:ext cx="8360676" cy="95250"/>
          </a:xfrm>
          <a:prstGeom prst="rect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ZoneTexte 76"/>
          <p:cNvSpPr txBox="1"/>
          <p:nvPr/>
        </p:nvSpPr>
        <p:spPr>
          <a:xfrm>
            <a:off x="1187624" y="3645024"/>
            <a:ext cx="1008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i="1" dirty="0"/>
              <a:t>MA 507</a:t>
            </a:r>
          </a:p>
        </p:txBody>
      </p:sp>
      <p:sp>
        <p:nvSpPr>
          <p:cNvPr id="78" name="ZoneTexte 77"/>
          <p:cNvSpPr txBox="1"/>
          <p:nvPr/>
        </p:nvSpPr>
        <p:spPr>
          <a:xfrm>
            <a:off x="7380312" y="5517232"/>
            <a:ext cx="1008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i="1" dirty="0"/>
              <a:t>MG 18290</a:t>
            </a:r>
          </a:p>
        </p:txBody>
      </p:sp>
      <p:sp>
        <p:nvSpPr>
          <p:cNvPr id="79" name="ZoneTexte 78"/>
          <p:cNvSpPr txBox="1"/>
          <p:nvPr/>
        </p:nvSpPr>
        <p:spPr>
          <a:xfrm>
            <a:off x="2195736" y="4725144"/>
            <a:ext cx="1008112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i="1" dirty="0"/>
              <a:t>MG 3814 (Bangladesh)</a:t>
            </a:r>
          </a:p>
        </p:txBody>
      </p: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2446633" y="3356992"/>
            <a:ext cx="1189263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1" name="Straight Arrow Connector 16"/>
          <p:cNvCxnSpPr/>
          <p:nvPr/>
        </p:nvCxnSpPr>
        <p:spPr>
          <a:xfrm>
            <a:off x="1259632" y="764704"/>
            <a:ext cx="3090" cy="35834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24"/>
          <p:cNvSpPr txBox="1"/>
          <p:nvPr/>
        </p:nvSpPr>
        <p:spPr>
          <a:xfrm>
            <a:off x="827584" y="1196752"/>
            <a:ext cx="920579" cy="4001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000" dirty="0"/>
              <a:t>8</a:t>
            </a:r>
            <a:r>
              <a:rPr lang="en-US" sz="1000" baseline="30000" dirty="0"/>
              <a:t>th</a:t>
            </a:r>
            <a:r>
              <a:rPr lang="en-US" sz="1000" dirty="0"/>
              <a:t>-early 9</a:t>
            </a:r>
            <a:r>
              <a:rPr lang="en-US" sz="1000" baseline="30000" dirty="0"/>
              <a:t>th</a:t>
            </a:r>
            <a:r>
              <a:rPr lang="en-US" sz="1000" dirty="0"/>
              <a:t> c</a:t>
            </a:r>
          </a:p>
          <a:p>
            <a:pPr algn="ctr"/>
            <a:r>
              <a:rPr lang="en-US" sz="1000" dirty="0"/>
              <a:t>(Category 1)</a:t>
            </a:r>
          </a:p>
        </p:txBody>
      </p:sp>
      <p:cxnSp>
        <p:nvCxnSpPr>
          <p:cNvPr id="83" name="Straight Arrow Connector 16"/>
          <p:cNvCxnSpPr/>
          <p:nvPr/>
        </p:nvCxnSpPr>
        <p:spPr>
          <a:xfrm>
            <a:off x="2987824" y="764704"/>
            <a:ext cx="3090" cy="35834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24"/>
          <p:cNvSpPr txBox="1"/>
          <p:nvPr/>
        </p:nvSpPr>
        <p:spPr>
          <a:xfrm>
            <a:off x="2590649" y="1196752"/>
            <a:ext cx="920579" cy="4001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000" dirty="0"/>
              <a:t>1st half 9</a:t>
            </a:r>
            <a:r>
              <a:rPr lang="en-US" sz="1000" baseline="30000" dirty="0"/>
              <a:t>th</a:t>
            </a:r>
            <a:r>
              <a:rPr lang="en-US" sz="1000" dirty="0"/>
              <a:t> c</a:t>
            </a:r>
          </a:p>
          <a:p>
            <a:pPr algn="ctr"/>
            <a:r>
              <a:rPr lang="en-US" sz="1000" dirty="0"/>
              <a:t>(Category 2)</a:t>
            </a:r>
          </a:p>
        </p:txBody>
      </p:sp>
      <p:sp>
        <p:nvSpPr>
          <p:cNvPr id="89" name="TextBox 24"/>
          <p:cNvSpPr txBox="1"/>
          <p:nvPr/>
        </p:nvSpPr>
        <p:spPr>
          <a:xfrm>
            <a:off x="7596336" y="1268760"/>
            <a:ext cx="920579" cy="4001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000" dirty="0"/>
              <a:t>1</a:t>
            </a:r>
            <a:r>
              <a:rPr lang="en-US" sz="1000" baseline="30000" dirty="0"/>
              <a:t>st</a:t>
            </a:r>
            <a:r>
              <a:rPr lang="en-US" sz="1000" dirty="0"/>
              <a:t> half 10</a:t>
            </a:r>
            <a:r>
              <a:rPr lang="en-US" sz="1000" baseline="30000" dirty="0"/>
              <a:t>th</a:t>
            </a:r>
            <a:r>
              <a:rPr lang="en-US" sz="1000" dirty="0"/>
              <a:t> c</a:t>
            </a:r>
          </a:p>
          <a:p>
            <a:pPr algn="ctr"/>
            <a:r>
              <a:rPr lang="en-US" sz="1000" dirty="0"/>
              <a:t>(category 3)</a:t>
            </a:r>
          </a:p>
        </p:txBody>
      </p:sp>
      <p:cxnSp>
        <p:nvCxnSpPr>
          <p:cNvPr id="90" name="Straight Arrow Connector 16"/>
          <p:cNvCxnSpPr/>
          <p:nvPr/>
        </p:nvCxnSpPr>
        <p:spPr>
          <a:xfrm>
            <a:off x="8028384" y="764704"/>
            <a:ext cx="3090" cy="35834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C:\Users\Bourgarit\Desktop\Article Mechling-Vincent-Baptiste-Bourgarit_FINAL.jpg"/>
          <p:cNvPicPr>
            <a:picLocks noChangeAspect="1" noChangeArrowheads="1"/>
          </p:cNvPicPr>
          <p:nvPr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7668344" y="3789040"/>
            <a:ext cx="1278364" cy="1706513"/>
          </a:xfrm>
          <a:prstGeom prst="rect">
            <a:avLst/>
          </a:prstGeom>
          <a:noFill/>
        </p:spPr>
      </p:pic>
      <p:sp>
        <p:nvSpPr>
          <p:cNvPr id="93" name="TextBox 24"/>
          <p:cNvSpPr txBox="1"/>
          <p:nvPr/>
        </p:nvSpPr>
        <p:spPr>
          <a:xfrm>
            <a:off x="4339581" y="1268760"/>
            <a:ext cx="920579" cy="4001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000" dirty="0"/>
              <a:t>2nd half 9</a:t>
            </a:r>
            <a:r>
              <a:rPr lang="en-US" sz="1000" baseline="30000" dirty="0"/>
              <a:t>th</a:t>
            </a:r>
            <a:r>
              <a:rPr lang="en-US" sz="1000" dirty="0"/>
              <a:t> c</a:t>
            </a:r>
          </a:p>
          <a:p>
            <a:pPr algn="ctr"/>
            <a:r>
              <a:rPr lang="en-US" sz="1000" dirty="0"/>
              <a:t>(Category 2)</a:t>
            </a:r>
          </a:p>
        </p:txBody>
      </p:sp>
      <p:cxnSp>
        <p:nvCxnSpPr>
          <p:cNvPr id="94" name="Straight Arrow Connector 16"/>
          <p:cNvCxnSpPr/>
          <p:nvPr/>
        </p:nvCxnSpPr>
        <p:spPr>
          <a:xfrm>
            <a:off x="4860032" y="764704"/>
            <a:ext cx="3090" cy="35834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3" name="Picture 5" descr="C:\Users\Bourgarit\Desktop\Article Mechling-Vincent-Baptiste-Bourgarit_FINAL.jpg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4267573" y="1844824"/>
            <a:ext cx="1168523" cy="1559818"/>
          </a:xfrm>
          <a:prstGeom prst="rect">
            <a:avLst/>
          </a:prstGeom>
          <a:noFill/>
        </p:spPr>
      </p:pic>
      <p:sp>
        <p:nvSpPr>
          <p:cNvPr id="95" name="ZoneTexte 94"/>
          <p:cNvSpPr txBox="1"/>
          <p:nvPr/>
        </p:nvSpPr>
        <p:spPr>
          <a:xfrm>
            <a:off x="4067944" y="3501008"/>
            <a:ext cx="115212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i="1" dirty="0"/>
              <a:t>MG 2255</a:t>
            </a:r>
          </a:p>
        </p:txBody>
      </p:sp>
      <p:cxnSp>
        <p:nvCxnSpPr>
          <p:cNvPr id="96" name="Straight Arrow Connector 16"/>
          <p:cNvCxnSpPr/>
          <p:nvPr/>
        </p:nvCxnSpPr>
        <p:spPr>
          <a:xfrm>
            <a:off x="6588224" y="764704"/>
            <a:ext cx="3090" cy="35834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24"/>
          <p:cNvSpPr txBox="1"/>
          <p:nvPr/>
        </p:nvSpPr>
        <p:spPr>
          <a:xfrm>
            <a:off x="6084168" y="1268760"/>
            <a:ext cx="920579" cy="4001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000" dirty="0"/>
              <a:t>Late 9</a:t>
            </a:r>
            <a:r>
              <a:rPr lang="en-US" sz="1000" baseline="30000" dirty="0"/>
              <a:t>th</a:t>
            </a:r>
            <a:r>
              <a:rPr lang="en-US" sz="1000" dirty="0"/>
              <a:t> c</a:t>
            </a:r>
          </a:p>
          <a:p>
            <a:pPr algn="ctr"/>
            <a:r>
              <a:rPr lang="en-US" sz="1000" dirty="0"/>
              <a:t>(Category 2)</a:t>
            </a:r>
          </a:p>
        </p:txBody>
      </p:sp>
      <p:sp>
        <p:nvSpPr>
          <p:cNvPr id="98" name="ZoneTexte 97"/>
          <p:cNvSpPr txBox="1"/>
          <p:nvPr/>
        </p:nvSpPr>
        <p:spPr>
          <a:xfrm>
            <a:off x="5652120" y="3573016"/>
            <a:ext cx="1008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i="1" dirty="0"/>
              <a:t>MG 3619</a:t>
            </a:r>
          </a:p>
        </p:txBody>
      </p:sp>
      <p:pic>
        <p:nvPicPr>
          <p:cNvPr id="2054" name="Picture 6" descr="C:\Users\Bourgarit\Desktop\Article Mechling-Vincent-Baptiste-Bourgarit_FINAL.jpg"/>
          <p:cNvPicPr>
            <a:picLocks noChangeAspect="1" noChangeArrowheads="1"/>
          </p:cNvPicPr>
          <p:nvPr/>
        </p:nvPicPr>
        <p:blipFill>
          <a:blip r:embed="rId9" cstate="screen"/>
          <a:srcRect/>
          <a:stretch>
            <a:fillRect/>
          </a:stretch>
        </p:blipFill>
        <p:spPr bwMode="auto">
          <a:xfrm>
            <a:off x="5940152" y="1772816"/>
            <a:ext cx="1347548" cy="1797993"/>
          </a:xfrm>
          <a:prstGeom prst="rect">
            <a:avLst/>
          </a:prstGeom>
          <a:noFill/>
        </p:spPr>
      </p:pic>
      <p:grpSp>
        <p:nvGrpSpPr>
          <p:cNvPr id="2" name="Group 48">
            <a:extLst>
              <a:ext uri="{FF2B5EF4-FFF2-40B4-BE49-F238E27FC236}">
                <a16:creationId xmlns:a16="http://schemas.microsoft.com/office/drawing/2014/main" id="{251C49FF-C95F-4CFE-8A3F-C9E3E12434FB}"/>
              </a:ext>
            </a:extLst>
          </p:cNvPr>
          <p:cNvGrpSpPr/>
          <p:nvPr/>
        </p:nvGrpSpPr>
        <p:grpSpPr>
          <a:xfrm>
            <a:off x="393700" y="5984274"/>
            <a:ext cx="8810033" cy="829102"/>
            <a:chOff x="393700" y="5984274"/>
            <a:chExt cx="8810033" cy="82910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D5B2F04-9DDD-45E8-86C6-FEF7C9856A01}"/>
                </a:ext>
              </a:extLst>
            </p:cNvPr>
            <p:cNvSpPr/>
            <p:nvPr/>
          </p:nvSpPr>
          <p:spPr>
            <a:xfrm>
              <a:off x="393700" y="6562725"/>
              <a:ext cx="8360676" cy="952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C9045BA-78A0-4A16-9D2A-8C3F570A7970}"/>
                </a:ext>
              </a:extLst>
            </p:cNvPr>
            <p:cNvCxnSpPr/>
            <p:nvPr/>
          </p:nvCxnSpPr>
          <p:spPr>
            <a:xfrm>
              <a:off x="5966348" y="6432566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898F3B7-701F-480A-B5C5-524925E3CE9E}"/>
                </a:ext>
              </a:extLst>
            </p:cNvPr>
            <p:cNvCxnSpPr/>
            <p:nvPr/>
          </p:nvCxnSpPr>
          <p:spPr>
            <a:xfrm>
              <a:off x="5162876" y="6419647"/>
              <a:ext cx="3090" cy="35834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06601F2-CA1A-4DCD-B23A-D6B031D2E4AF}"/>
                </a:ext>
              </a:extLst>
            </p:cNvPr>
            <p:cNvCxnSpPr/>
            <p:nvPr/>
          </p:nvCxnSpPr>
          <p:spPr>
            <a:xfrm>
              <a:off x="1195175" y="6429788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9BC1B1D-2E10-4117-9556-517C6E0E3EED}"/>
                </a:ext>
              </a:extLst>
            </p:cNvPr>
            <p:cNvCxnSpPr/>
            <p:nvPr/>
          </p:nvCxnSpPr>
          <p:spPr>
            <a:xfrm>
              <a:off x="395536" y="6381328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A14887D-A78E-4360-A56B-29FBF391C16F}"/>
                </a:ext>
              </a:extLst>
            </p:cNvPr>
            <p:cNvCxnSpPr/>
            <p:nvPr/>
          </p:nvCxnSpPr>
          <p:spPr>
            <a:xfrm>
              <a:off x="2064708" y="6439689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B9FC93BD-7B1E-41A2-9663-79564FF23C43}"/>
                </a:ext>
              </a:extLst>
            </p:cNvPr>
            <p:cNvCxnSpPr/>
            <p:nvPr/>
          </p:nvCxnSpPr>
          <p:spPr>
            <a:xfrm>
              <a:off x="8736041" y="6436201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B347E7D-24A5-48FE-9733-51BDC119EC25}"/>
                </a:ext>
              </a:extLst>
            </p:cNvPr>
            <p:cNvCxnSpPr/>
            <p:nvPr/>
          </p:nvCxnSpPr>
          <p:spPr>
            <a:xfrm>
              <a:off x="3239142" y="6407324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D714EF7B-851B-4F86-9C15-6FEA0D04B24D}"/>
                </a:ext>
              </a:extLst>
            </p:cNvPr>
            <p:cNvCxnSpPr/>
            <p:nvPr/>
          </p:nvCxnSpPr>
          <p:spPr>
            <a:xfrm>
              <a:off x="7808832" y="6455030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B6579E0-1350-4682-8E27-6CDC298625EC}"/>
                </a:ext>
              </a:extLst>
            </p:cNvPr>
            <p:cNvSpPr txBox="1"/>
            <p:nvPr/>
          </p:nvSpPr>
          <p:spPr>
            <a:xfrm>
              <a:off x="755576" y="6030761"/>
              <a:ext cx="920579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</a:rPr>
                <a:t>Main Questions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36EE53B-A097-4140-90D6-4D377A65B725}"/>
                </a:ext>
              </a:extLst>
            </p:cNvPr>
            <p:cNvSpPr txBox="1"/>
            <p:nvPr/>
          </p:nvSpPr>
          <p:spPr>
            <a:xfrm>
              <a:off x="1619672" y="6030762"/>
              <a:ext cx="920579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Fabrication technique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747E5EB-7334-47A3-B588-C202598E7ADC}"/>
                </a:ext>
              </a:extLst>
            </p:cNvPr>
            <p:cNvSpPr txBox="1"/>
            <p:nvPr/>
          </p:nvSpPr>
          <p:spPr>
            <a:xfrm>
              <a:off x="6171564" y="6007214"/>
              <a:ext cx="1352764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latin typeface="Calibri"/>
                </a:rPr>
                <a:t>Synopsis of  technical parameters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26C75E0-68F1-4E41-B437-D0A094FC26FC}"/>
                </a:ext>
              </a:extLst>
            </p:cNvPr>
            <p:cNvSpPr txBox="1"/>
            <p:nvPr/>
          </p:nvSpPr>
          <p:spPr>
            <a:xfrm>
              <a:off x="8283154" y="6033636"/>
              <a:ext cx="920579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Further Resources</a:t>
              </a:r>
            </a:p>
          </p:txBody>
        </p:sp>
        <p:cxnSp>
          <p:nvCxnSpPr>
            <p:cNvPr id="99" name="Straight Arrow Connector 3">
              <a:extLst>
                <a:ext uri="{FF2B5EF4-FFF2-40B4-BE49-F238E27FC236}">
                  <a16:creationId xmlns:a16="http://schemas.microsoft.com/office/drawing/2014/main" id="{0465A74A-6107-4017-AC06-6DD90CD82120}"/>
                </a:ext>
              </a:extLst>
            </p:cNvPr>
            <p:cNvCxnSpPr/>
            <p:nvPr/>
          </p:nvCxnSpPr>
          <p:spPr>
            <a:xfrm>
              <a:off x="4166351" y="6407324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26">
              <a:extLst>
                <a:ext uri="{FF2B5EF4-FFF2-40B4-BE49-F238E27FC236}">
                  <a16:creationId xmlns:a16="http://schemas.microsoft.com/office/drawing/2014/main" id="{006A28FD-1A63-4382-BAC6-9956CBC6A507}"/>
                </a:ext>
              </a:extLst>
            </p:cNvPr>
            <p:cNvSpPr txBox="1"/>
            <p:nvPr/>
          </p:nvSpPr>
          <p:spPr>
            <a:xfrm>
              <a:off x="2807804" y="5984274"/>
              <a:ext cx="792087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Cold working</a:t>
              </a:r>
            </a:p>
          </p:txBody>
        </p:sp>
        <p:sp>
          <p:nvSpPr>
            <p:cNvPr id="101" name="TextBox 27">
              <a:extLst>
                <a:ext uri="{FF2B5EF4-FFF2-40B4-BE49-F238E27FC236}">
                  <a16:creationId xmlns:a16="http://schemas.microsoft.com/office/drawing/2014/main" id="{3A46BD9E-C38A-41A5-87E5-0C2D9B534288}"/>
                </a:ext>
              </a:extLst>
            </p:cNvPr>
            <p:cNvSpPr txBox="1"/>
            <p:nvPr/>
          </p:nvSpPr>
          <p:spPr>
            <a:xfrm>
              <a:off x="3404347" y="6019888"/>
              <a:ext cx="1241617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latin typeface="Calibri"/>
                </a:rPr>
                <a:t>Consecration deposit</a:t>
              </a:r>
            </a:p>
          </p:txBody>
        </p:sp>
        <p:sp>
          <p:nvSpPr>
            <p:cNvPr id="102" name="TextBox 26">
              <a:extLst>
                <a:ext uri="{FF2B5EF4-FFF2-40B4-BE49-F238E27FC236}">
                  <a16:creationId xmlns:a16="http://schemas.microsoft.com/office/drawing/2014/main" id="{37B5CBC9-AFEC-4732-94CF-6C740E6D8672}"/>
                </a:ext>
              </a:extLst>
            </p:cNvPr>
            <p:cNvSpPr txBox="1"/>
            <p:nvPr/>
          </p:nvSpPr>
          <p:spPr>
            <a:xfrm>
              <a:off x="4735829" y="6030761"/>
              <a:ext cx="931519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Metal composition</a:t>
              </a:r>
            </a:p>
          </p:txBody>
        </p:sp>
        <p:sp>
          <p:nvSpPr>
            <p:cNvPr id="103" name="TextBox 28">
              <a:extLst>
                <a:ext uri="{FF2B5EF4-FFF2-40B4-BE49-F238E27FC236}">
                  <a16:creationId xmlns:a16="http://schemas.microsoft.com/office/drawing/2014/main" id="{80A3EC9B-6742-4C01-AC43-ECA384B5064C}"/>
                </a:ext>
              </a:extLst>
            </p:cNvPr>
            <p:cNvSpPr txBox="1"/>
            <p:nvPr/>
          </p:nvSpPr>
          <p:spPr>
            <a:xfrm>
              <a:off x="5350993" y="6032456"/>
              <a:ext cx="1233801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Calibri"/>
                </a:rPr>
                <a:t>Summary of findings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5C739E71-DB90-4F2D-ACAB-C1D5552D1398}"/>
                </a:ext>
              </a:extLst>
            </p:cNvPr>
            <p:cNvCxnSpPr/>
            <p:nvPr/>
          </p:nvCxnSpPr>
          <p:spPr>
            <a:xfrm>
              <a:off x="6794172" y="6445034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0FB0F95-2B67-469C-AA6F-7E81FF00FEC6}"/>
                </a:ext>
              </a:extLst>
            </p:cNvPr>
            <p:cNvSpPr txBox="1"/>
            <p:nvPr/>
          </p:nvSpPr>
          <p:spPr>
            <a:xfrm>
              <a:off x="7421508" y="6026043"/>
              <a:ext cx="920579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Further Questions</a:t>
              </a:r>
            </a:p>
          </p:txBody>
        </p:sp>
      </p:grpSp>
      <p:sp>
        <p:nvSpPr>
          <p:cNvPr id="55" name="ZoneTexte 54"/>
          <p:cNvSpPr txBox="1"/>
          <p:nvPr/>
        </p:nvSpPr>
        <p:spPr>
          <a:xfrm>
            <a:off x="2771800" y="2924944"/>
            <a:ext cx="115212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solidFill>
                  <a:srgbClr val="34D834"/>
                </a:solidFill>
              </a:rPr>
              <a:t>FIG 434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7991872" y="3501008"/>
            <a:ext cx="115212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solidFill>
                  <a:srgbClr val="34D834"/>
                </a:solidFill>
              </a:rPr>
              <a:t>FIG 423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8100392" y="5445224"/>
            <a:ext cx="115212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solidFill>
                  <a:srgbClr val="34D834"/>
                </a:solidFill>
              </a:rPr>
              <a:t>FIG 437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6300192" y="3573016"/>
            <a:ext cx="115212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solidFill>
                  <a:srgbClr val="34D834"/>
                </a:solidFill>
              </a:rPr>
              <a:t>FIG 161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2915816" y="4725144"/>
            <a:ext cx="115212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solidFill>
                  <a:srgbClr val="34D834"/>
                </a:solidFill>
              </a:rPr>
              <a:t>FIG 166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539552" y="3573016"/>
            <a:ext cx="115212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solidFill>
                  <a:srgbClr val="34D834"/>
                </a:solidFill>
              </a:rPr>
              <a:t>FIG 963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4644008" y="3501008"/>
            <a:ext cx="115212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solidFill>
                  <a:srgbClr val="34D834"/>
                </a:solidFill>
              </a:rPr>
              <a:t>FIG 964</a:t>
            </a:r>
          </a:p>
        </p:txBody>
      </p:sp>
      <p:sp>
        <p:nvSpPr>
          <p:cNvPr id="60" name="Sous-titre 2"/>
          <p:cNvSpPr txBox="1">
            <a:spLocks/>
          </p:cNvSpPr>
          <p:nvPr/>
        </p:nvSpPr>
        <p:spPr>
          <a:xfrm>
            <a:off x="-40975" y="179033"/>
            <a:ext cx="9144000" cy="7244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fr-FR" sz="2400" b="1" dirty="0"/>
              <a:t>Main questions</a:t>
            </a:r>
            <a:endParaRPr kumimoji="0" lang="fr-FR" sz="2400" kern="1200" spc="0" normalizeH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9681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ous-titre 2"/>
          <p:cNvSpPr txBox="1">
            <a:spLocks/>
          </p:cNvSpPr>
          <p:nvPr/>
        </p:nvSpPr>
        <p:spPr>
          <a:xfrm>
            <a:off x="-40975" y="179033"/>
            <a:ext cx="9144000" cy="7244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 b="1" dirty="0"/>
              <a:t>Further questions</a:t>
            </a:r>
            <a:endParaRPr lang="fr-FR" sz="24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D4B391B-7352-4277-9CE0-ACC1435E06FA}"/>
              </a:ext>
            </a:extLst>
          </p:cNvPr>
          <p:cNvGrpSpPr/>
          <p:nvPr/>
        </p:nvGrpSpPr>
        <p:grpSpPr>
          <a:xfrm>
            <a:off x="-40975" y="5984274"/>
            <a:ext cx="9244708" cy="810273"/>
            <a:chOff x="-40975" y="5984274"/>
            <a:chExt cx="9244708" cy="810273"/>
          </a:xfrm>
        </p:grpSpPr>
        <p:sp>
          <p:nvSpPr>
            <p:cNvPr id="33" name="TextBox 4">
              <a:extLst>
                <a:ext uri="{FF2B5EF4-FFF2-40B4-BE49-F238E27FC236}">
                  <a16:creationId xmlns:a16="http://schemas.microsoft.com/office/drawing/2014/main" id="{0677BFCB-40EE-429E-8F9B-E745539D46FF}"/>
                </a:ext>
              </a:extLst>
            </p:cNvPr>
            <p:cNvSpPr txBox="1"/>
            <p:nvPr/>
          </p:nvSpPr>
          <p:spPr>
            <a:xfrm>
              <a:off x="-40975" y="6185138"/>
              <a:ext cx="920579" cy="246063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Home</a:t>
              </a:r>
              <a:endParaRPr lang="en-US" sz="1000" dirty="0">
                <a:latin typeface="Calibri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7711A52-5B54-49C3-848E-D95CA859EF27}"/>
                </a:ext>
              </a:extLst>
            </p:cNvPr>
            <p:cNvGrpSpPr/>
            <p:nvPr/>
          </p:nvGrpSpPr>
          <p:grpSpPr>
            <a:xfrm>
              <a:off x="393700" y="5984274"/>
              <a:ext cx="8810033" cy="810273"/>
              <a:chOff x="393700" y="5984274"/>
              <a:chExt cx="8810033" cy="810273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05F1EED-E832-41B3-BE20-37E714EF7033}"/>
                  </a:ext>
                </a:extLst>
              </p:cNvPr>
              <p:cNvSpPr/>
              <p:nvPr/>
            </p:nvSpPr>
            <p:spPr>
              <a:xfrm>
                <a:off x="393700" y="6562725"/>
                <a:ext cx="8360676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2E0FD256-F43F-404A-A0F6-665546647D10}"/>
                  </a:ext>
                </a:extLst>
              </p:cNvPr>
              <p:cNvCxnSpPr/>
              <p:nvPr/>
            </p:nvCxnSpPr>
            <p:spPr>
              <a:xfrm>
                <a:off x="4041545" y="6407324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1269E32-E6A4-4549-A75C-58619A200960}"/>
                  </a:ext>
                </a:extLst>
              </p:cNvPr>
              <p:cNvCxnSpPr/>
              <p:nvPr/>
            </p:nvCxnSpPr>
            <p:spPr>
              <a:xfrm>
                <a:off x="7926939" y="6412868"/>
                <a:ext cx="3090" cy="35834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0D4E5E3-8F52-4C58-B59A-3C09267860C0}"/>
                  </a:ext>
                </a:extLst>
              </p:cNvPr>
              <p:cNvCxnSpPr/>
              <p:nvPr/>
            </p:nvCxnSpPr>
            <p:spPr>
              <a:xfrm>
                <a:off x="1195175" y="6429788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5BB57E37-90D5-47B3-BD4C-34C800FBA88A}"/>
                  </a:ext>
                </a:extLst>
              </p:cNvPr>
              <p:cNvCxnSpPr/>
              <p:nvPr/>
            </p:nvCxnSpPr>
            <p:spPr>
              <a:xfrm>
                <a:off x="395536" y="6381328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342F10F2-08C7-40A1-984D-CF9D3DF7F11C}"/>
                  </a:ext>
                </a:extLst>
              </p:cNvPr>
              <p:cNvCxnSpPr/>
              <p:nvPr/>
            </p:nvCxnSpPr>
            <p:spPr>
              <a:xfrm>
                <a:off x="5212926" y="6407324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054C2C48-01C1-4739-A402-E27EF05877C9}"/>
                  </a:ext>
                </a:extLst>
              </p:cNvPr>
              <p:cNvCxnSpPr/>
              <p:nvPr/>
            </p:nvCxnSpPr>
            <p:spPr>
              <a:xfrm>
                <a:off x="8736041" y="6436201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53D1B1B9-55E1-48FF-A725-010E189726C5}"/>
                  </a:ext>
                </a:extLst>
              </p:cNvPr>
              <p:cNvCxnSpPr/>
              <p:nvPr/>
            </p:nvCxnSpPr>
            <p:spPr>
              <a:xfrm>
                <a:off x="3239142" y="6407324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94BADFA-202F-44E9-98F3-C5A0E00A02CC}"/>
                  </a:ext>
                </a:extLst>
              </p:cNvPr>
              <p:cNvCxnSpPr/>
              <p:nvPr/>
            </p:nvCxnSpPr>
            <p:spPr>
              <a:xfrm>
                <a:off x="6907715" y="6375983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E961C97-FDB1-46DD-A84D-1652C93C4B17}"/>
                  </a:ext>
                </a:extLst>
              </p:cNvPr>
              <p:cNvSpPr txBox="1"/>
              <p:nvPr/>
            </p:nvSpPr>
            <p:spPr>
              <a:xfrm>
                <a:off x="755576" y="6030761"/>
                <a:ext cx="920579" cy="40011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en-US" sz="1000" dirty="0"/>
                  <a:t>Main questions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632058A-373C-4F1F-B1E2-ADBF7CFCDDF9}"/>
                  </a:ext>
                </a:extLst>
              </p:cNvPr>
              <p:cNvSpPr txBox="1"/>
              <p:nvPr/>
            </p:nvSpPr>
            <p:spPr>
              <a:xfrm>
                <a:off x="1619672" y="6030762"/>
                <a:ext cx="920579" cy="40011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en-US" sz="1000" dirty="0"/>
                  <a:t>Fabrication technique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CA1EE69-BBBB-4FFB-A72C-E3E7EF1C2164}"/>
                  </a:ext>
                </a:extLst>
              </p:cNvPr>
              <p:cNvSpPr txBox="1"/>
              <p:nvPr/>
            </p:nvSpPr>
            <p:spPr>
              <a:xfrm>
                <a:off x="6171564" y="6007214"/>
                <a:ext cx="1352764" cy="40011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Calibri"/>
                  </a:rPr>
                  <a:t>Synopsis of  technical parameters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D1A5FFF-8F14-4A1C-8C21-E54F106BE738}"/>
                  </a:ext>
                </a:extLst>
              </p:cNvPr>
              <p:cNvSpPr txBox="1"/>
              <p:nvPr/>
            </p:nvSpPr>
            <p:spPr>
              <a:xfrm>
                <a:off x="8283154" y="6033636"/>
                <a:ext cx="920579" cy="40011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en-US" sz="1000" dirty="0"/>
                  <a:t>Further Resources</a:t>
                </a:r>
              </a:p>
            </p:txBody>
          </p:sp>
          <p:cxnSp>
            <p:nvCxnSpPr>
              <p:cNvPr id="48" name="Straight Arrow Connector 3">
                <a:extLst>
                  <a:ext uri="{FF2B5EF4-FFF2-40B4-BE49-F238E27FC236}">
                    <a16:creationId xmlns:a16="http://schemas.microsoft.com/office/drawing/2014/main" id="{0C9C1BD9-FE2C-4EE4-BF5A-30E64D207405}"/>
                  </a:ext>
                </a:extLst>
              </p:cNvPr>
              <p:cNvCxnSpPr/>
              <p:nvPr/>
            </p:nvCxnSpPr>
            <p:spPr>
              <a:xfrm>
                <a:off x="2175544" y="6381328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26">
                <a:extLst>
                  <a:ext uri="{FF2B5EF4-FFF2-40B4-BE49-F238E27FC236}">
                    <a16:creationId xmlns:a16="http://schemas.microsoft.com/office/drawing/2014/main" id="{DE89D533-658C-4989-9946-71FD0B405D14}"/>
                  </a:ext>
                </a:extLst>
              </p:cNvPr>
              <p:cNvSpPr txBox="1"/>
              <p:nvPr/>
            </p:nvSpPr>
            <p:spPr>
              <a:xfrm>
                <a:off x="2807804" y="5984274"/>
                <a:ext cx="792087" cy="40011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Cold working</a:t>
                </a:r>
              </a:p>
            </p:txBody>
          </p:sp>
          <p:sp>
            <p:nvSpPr>
              <p:cNvPr id="50" name="TextBox 27">
                <a:extLst>
                  <a:ext uri="{FF2B5EF4-FFF2-40B4-BE49-F238E27FC236}">
                    <a16:creationId xmlns:a16="http://schemas.microsoft.com/office/drawing/2014/main" id="{F50B06A2-EDEF-4AAB-9B82-B9F9746BEA10}"/>
                  </a:ext>
                </a:extLst>
              </p:cNvPr>
              <p:cNvSpPr txBox="1"/>
              <p:nvPr/>
            </p:nvSpPr>
            <p:spPr>
              <a:xfrm>
                <a:off x="3404347" y="6019888"/>
                <a:ext cx="1241617" cy="40011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Calibri"/>
                  </a:rPr>
                  <a:t>Consecration deposit</a:t>
                </a:r>
              </a:p>
            </p:txBody>
          </p:sp>
          <p:sp>
            <p:nvSpPr>
              <p:cNvPr id="51" name="TextBox 26">
                <a:extLst>
                  <a:ext uri="{FF2B5EF4-FFF2-40B4-BE49-F238E27FC236}">
                    <a16:creationId xmlns:a16="http://schemas.microsoft.com/office/drawing/2014/main" id="{E695E7CF-19C4-442F-ADB7-10853B7EA4C5}"/>
                  </a:ext>
                </a:extLst>
              </p:cNvPr>
              <p:cNvSpPr txBox="1"/>
              <p:nvPr/>
            </p:nvSpPr>
            <p:spPr>
              <a:xfrm>
                <a:off x="4735829" y="6030761"/>
                <a:ext cx="931519" cy="40011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Metal composition</a:t>
                </a:r>
              </a:p>
            </p:txBody>
          </p:sp>
          <p:sp>
            <p:nvSpPr>
              <p:cNvPr id="52" name="TextBox 28">
                <a:extLst>
                  <a:ext uri="{FF2B5EF4-FFF2-40B4-BE49-F238E27FC236}">
                    <a16:creationId xmlns:a16="http://schemas.microsoft.com/office/drawing/2014/main" id="{C265255D-5807-40E8-A62A-E72007638D43}"/>
                  </a:ext>
                </a:extLst>
              </p:cNvPr>
              <p:cNvSpPr txBox="1"/>
              <p:nvPr/>
            </p:nvSpPr>
            <p:spPr>
              <a:xfrm>
                <a:off x="5350993" y="6032456"/>
                <a:ext cx="1233801" cy="40011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Calibri"/>
                  </a:rPr>
                  <a:t>Summary of findings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23628AD-5EC0-4A8B-BDBC-50EF4B95FD30}"/>
                  </a:ext>
                </a:extLst>
              </p:cNvPr>
              <p:cNvCxnSpPr/>
              <p:nvPr/>
            </p:nvCxnSpPr>
            <p:spPr>
              <a:xfrm>
                <a:off x="6006533" y="6381328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5A4CC43-F4CD-47D2-91B2-246D702D1F10}"/>
                  </a:ext>
                </a:extLst>
              </p:cNvPr>
              <p:cNvSpPr txBox="1"/>
              <p:nvPr/>
            </p:nvSpPr>
            <p:spPr>
              <a:xfrm>
                <a:off x="7421508" y="6026043"/>
                <a:ext cx="920579" cy="40011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en-US" sz="1000" dirty="0"/>
                  <a:t>Further Questions</a:t>
                </a: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B51CD58-1BBE-4468-AC98-7A653A3881BB}"/>
              </a:ext>
            </a:extLst>
          </p:cNvPr>
          <p:cNvSpPr/>
          <p:nvPr/>
        </p:nvSpPr>
        <p:spPr>
          <a:xfrm>
            <a:off x="684087" y="1030214"/>
            <a:ext cx="71977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If comparative data from either similar objects or copper and tin deposits is evolved, will it be possible to investigate the provenance of the metal?</a:t>
            </a:r>
            <a:endParaRPr lang="en-US" dirty="0"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dirty="0">
                <a:latin typeface="Calibri" panose="020F0502020204030204" pitchFamily="34" charset="0"/>
                <a:cs typeface="Times New Roman" panose="02020603050405020304" pitchFamily="18" charset="0"/>
              </a:rPr>
              <a:t>Is there physical evidence pointing conclusively to the use of either the direct or the indirect process to form the wax model?</a:t>
            </a:r>
            <a:endParaRPr lang="en-US" dirty="0"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the fabrication of the hosting cavity be further elucidated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it be determined whether the statuettes were ca</a:t>
            </a:r>
            <a:r>
              <a:rPr lang="en-GB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horizontally or vertically? Since horizontal casting is attested in South India, Sri Lanka and Tibet, is it a feature that might help to determine intercultural exchanges?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a comprehensive quantification of tool marks (depth and angle of the grooves) by digital microscopy yield interesting clues regarding know-hows and workshops?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the identification of ritualistic items serve as a means of tracing the regional exchange of materials and, if so, can it be done non-destructively avoiding the desecration of the religious image?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520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ous-titre 2"/>
          <p:cNvSpPr txBox="1">
            <a:spLocks/>
          </p:cNvSpPr>
          <p:nvPr/>
        </p:nvSpPr>
        <p:spPr>
          <a:xfrm>
            <a:off x="-40975" y="179033"/>
            <a:ext cx="9144000" cy="7244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fr-FR" sz="2400" b="1" dirty="0" err="1"/>
              <a:t>Further</a:t>
            </a:r>
            <a:r>
              <a:rPr lang="fr-FR" sz="2400" b="1" dirty="0"/>
              <a:t> </a:t>
            </a:r>
            <a:r>
              <a:rPr lang="fr-FR" sz="2400" b="1" dirty="0" err="1"/>
              <a:t>Resources</a:t>
            </a:r>
            <a:endParaRPr kumimoji="0" lang="fr-FR" sz="2400" kern="1200" spc="0" normalizeH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755576" y="903513"/>
            <a:ext cx="730830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Fontein</a:t>
            </a:r>
            <a:r>
              <a:rPr lang="en-US" sz="1400" dirty="0"/>
              <a:t> J., </a:t>
            </a:r>
            <a:r>
              <a:rPr lang="en-US" sz="1400" dirty="0" err="1"/>
              <a:t>Soekmono</a:t>
            </a:r>
            <a:r>
              <a:rPr lang="en-US" sz="1400" dirty="0"/>
              <a:t> R. and </a:t>
            </a:r>
            <a:r>
              <a:rPr lang="en-US" sz="1400" dirty="0" err="1"/>
              <a:t>Sedyawati</a:t>
            </a:r>
            <a:r>
              <a:rPr lang="en-US" sz="1400" dirty="0"/>
              <a:t> E. 1971. </a:t>
            </a:r>
            <a:r>
              <a:rPr lang="en-US" sz="1400" i="1" dirty="0"/>
              <a:t>Ancient Indonesian art of the Central and Eastern Javanese Periods</a:t>
            </a:r>
            <a:r>
              <a:rPr lang="en-US" sz="1400" dirty="0"/>
              <a:t>. New York: Asia Society.</a:t>
            </a:r>
            <a:endParaRPr lang="fr-FR" sz="1400" dirty="0"/>
          </a:p>
          <a:p>
            <a:r>
              <a:rPr lang="en-US" sz="1400" dirty="0"/>
              <a:t> </a:t>
            </a:r>
            <a:endParaRPr lang="fr-FR" sz="1400" dirty="0"/>
          </a:p>
          <a:p>
            <a:r>
              <a:rPr lang="en-US" sz="1400" dirty="0" err="1"/>
              <a:t>Fontein</a:t>
            </a:r>
            <a:r>
              <a:rPr lang="en-US" sz="1400" dirty="0"/>
              <a:t> J., </a:t>
            </a:r>
            <a:r>
              <a:rPr lang="en-US" sz="1400" dirty="0" err="1"/>
              <a:t>Soekmono</a:t>
            </a:r>
            <a:r>
              <a:rPr lang="en-US" sz="1400" dirty="0"/>
              <a:t> R. and </a:t>
            </a:r>
            <a:r>
              <a:rPr lang="en-US" sz="1400" dirty="0" err="1"/>
              <a:t>Sedyawati</a:t>
            </a:r>
            <a:r>
              <a:rPr lang="en-US" sz="1400" dirty="0"/>
              <a:t> E. 1990. </a:t>
            </a:r>
            <a:r>
              <a:rPr lang="en-US" sz="1400" i="1" dirty="0"/>
              <a:t>The sculpture of Indonesia.</a:t>
            </a:r>
            <a:r>
              <a:rPr lang="en-US" sz="1400" dirty="0"/>
              <a:t> Washington, D.C.: The National Gallery of Art. </a:t>
            </a:r>
            <a:endParaRPr lang="fr-FR" sz="1400" dirty="0"/>
          </a:p>
          <a:p>
            <a:r>
              <a:rPr lang="en-US" sz="1400" dirty="0"/>
              <a:t> </a:t>
            </a:r>
            <a:endParaRPr lang="fr-FR" sz="1400" dirty="0"/>
          </a:p>
          <a:p>
            <a:r>
              <a:rPr lang="fr-FR" sz="1400" dirty="0"/>
              <a:t>Le Bonheur, A. 1971. </a:t>
            </a:r>
            <a:r>
              <a:rPr lang="fr-FR" sz="1400" i="1" dirty="0"/>
              <a:t>La sculpture indonésienne au Musée Guimet.</a:t>
            </a:r>
            <a:r>
              <a:rPr lang="fr-FR" sz="1400" dirty="0"/>
              <a:t> Paris: Presses universitaires de France. </a:t>
            </a:r>
          </a:p>
          <a:p>
            <a:r>
              <a:rPr lang="fr-FR" sz="1400" dirty="0"/>
              <a:t> </a:t>
            </a:r>
          </a:p>
          <a:p>
            <a:r>
              <a:rPr lang="fr-FR" sz="1400" dirty="0"/>
              <a:t>van </a:t>
            </a:r>
            <a:r>
              <a:rPr lang="fr-FR" sz="1400" dirty="0" err="1"/>
              <a:t>Lohuizen</a:t>
            </a:r>
            <a:r>
              <a:rPr lang="fr-FR" sz="1400" dirty="0"/>
              <a:t>-de </a:t>
            </a:r>
            <a:r>
              <a:rPr lang="fr-FR" sz="1400" dirty="0" err="1"/>
              <a:t>Leeuw</a:t>
            </a:r>
            <a:r>
              <a:rPr lang="fr-FR" sz="1400" dirty="0"/>
              <a:t>, J. 1984. </a:t>
            </a:r>
            <a:r>
              <a:rPr lang="en-US" sz="1400" i="1" dirty="0"/>
              <a:t>Indo-Javanese metalwork. </a:t>
            </a:r>
            <a:r>
              <a:rPr lang="en-US" sz="1400" dirty="0"/>
              <a:t>Stuttgart: Linden-Museum. </a:t>
            </a:r>
            <a:endParaRPr lang="fr-FR" sz="1400" dirty="0"/>
          </a:p>
          <a:p>
            <a:r>
              <a:rPr lang="en-US" sz="1400" dirty="0"/>
              <a:t> </a:t>
            </a:r>
            <a:endParaRPr lang="fr-FR" sz="1400" dirty="0"/>
          </a:p>
          <a:p>
            <a:r>
              <a:rPr lang="en-US" sz="1400" dirty="0" err="1"/>
              <a:t>Lunsingh</a:t>
            </a:r>
            <a:r>
              <a:rPr lang="en-US" sz="1400" dirty="0"/>
              <a:t> </a:t>
            </a:r>
            <a:r>
              <a:rPr lang="en-US" sz="1400" dirty="0" err="1"/>
              <a:t>Scheurleer</a:t>
            </a:r>
            <a:r>
              <a:rPr lang="en-US" sz="1400" dirty="0"/>
              <a:t>, P. and </a:t>
            </a:r>
            <a:r>
              <a:rPr lang="en-US" sz="1400" dirty="0" err="1"/>
              <a:t>Klokke</a:t>
            </a:r>
            <a:r>
              <a:rPr lang="en-US" sz="1400" dirty="0"/>
              <a:t>, M.J. (eds.) 1988. </a:t>
            </a:r>
            <a:r>
              <a:rPr lang="en-US" sz="1400" i="1" dirty="0"/>
              <a:t>Divine bronze: Ancient Indonesian bronzes from AD 600 to 1600.</a:t>
            </a:r>
            <a:r>
              <a:rPr lang="en-US" sz="1400" dirty="0"/>
              <a:t> Leiden: Brill. </a:t>
            </a:r>
            <a:endParaRPr lang="fr-FR" sz="1400" dirty="0"/>
          </a:p>
          <a:p>
            <a:r>
              <a:rPr lang="en-US" sz="1400" dirty="0"/>
              <a:t> </a:t>
            </a:r>
            <a:endParaRPr lang="fr-FR" sz="1400" dirty="0"/>
          </a:p>
          <a:p>
            <a:r>
              <a:rPr lang="en-US" sz="1400" dirty="0" err="1"/>
              <a:t>Mechling</a:t>
            </a:r>
            <a:r>
              <a:rPr lang="en-US" sz="1400" dirty="0"/>
              <a:t>, M., Vincent, B., </a:t>
            </a:r>
            <a:r>
              <a:rPr lang="en-US" sz="1400" dirty="0" err="1"/>
              <a:t>Baptiste</a:t>
            </a:r>
            <a:r>
              <a:rPr lang="en-US" sz="1400" dirty="0"/>
              <a:t>, P., and Bourgarit, D. Forthcoming (2019). « Indonesian bronze-casting tradition: Technical investigations on thirty-nine Indonesian bronze statues (7th-11th c.) from the </a:t>
            </a:r>
            <a:r>
              <a:rPr lang="en-US" sz="1400" dirty="0" err="1"/>
              <a:t>Musée</a:t>
            </a:r>
            <a:r>
              <a:rPr lang="en-US" sz="1400" dirty="0"/>
              <a:t> national des arts </a:t>
            </a:r>
            <a:r>
              <a:rPr lang="en-US" sz="1400" dirty="0" err="1"/>
              <a:t>asiatiques—Guimet</a:t>
            </a:r>
            <a:r>
              <a:rPr lang="en-US" sz="1400" dirty="0"/>
              <a:t>, Paris », </a:t>
            </a:r>
            <a:r>
              <a:rPr lang="en-US" sz="1400" i="1" dirty="0"/>
              <a:t>Bulletin de </a:t>
            </a:r>
            <a:r>
              <a:rPr lang="en-US" sz="1400" i="1" dirty="0" err="1"/>
              <a:t>l’Ecole</a:t>
            </a:r>
            <a:r>
              <a:rPr lang="en-US" sz="1400" i="1" dirty="0"/>
              <a:t> </a:t>
            </a:r>
            <a:r>
              <a:rPr lang="en-US" sz="1400" i="1" dirty="0" err="1"/>
              <a:t>Française</a:t>
            </a:r>
            <a:r>
              <a:rPr lang="en-US" sz="1400" i="1" dirty="0"/>
              <a:t> </a:t>
            </a:r>
            <a:r>
              <a:rPr lang="en-US" sz="1400" i="1" dirty="0" err="1"/>
              <a:t>d’Extrême</a:t>
            </a:r>
            <a:r>
              <a:rPr lang="en-US" sz="1400" i="1" dirty="0"/>
              <a:t> Orient </a:t>
            </a:r>
            <a:r>
              <a:rPr lang="en-US" sz="1400" dirty="0"/>
              <a:t>104. </a:t>
            </a:r>
            <a:endParaRPr lang="fr-FR" sz="1400" dirty="0"/>
          </a:p>
          <a:p>
            <a:endParaRPr lang="fr-FR" sz="14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584212-704E-4697-BB49-E6AAB4731437}"/>
              </a:ext>
            </a:extLst>
          </p:cNvPr>
          <p:cNvGrpSpPr/>
          <p:nvPr/>
        </p:nvGrpSpPr>
        <p:grpSpPr>
          <a:xfrm>
            <a:off x="-40975" y="5984274"/>
            <a:ext cx="9244708" cy="829102"/>
            <a:chOff x="-40975" y="5984274"/>
            <a:chExt cx="9244708" cy="829102"/>
          </a:xfrm>
        </p:grpSpPr>
        <p:sp>
          <p:nvSpPr>
            <p:cNvPr id="26" name="TextBox 4">
              <a:extLst>
                <a:ext uri="{FF2B5EF4-FFF2-40B4-BE49-F238E27FC236}">
                  <a16:creationId xmlns:a16="http://schemas.microsoft.com/office/drawing/2014/main" id="{4D1B2F69-A6F2-46B1-B28A-42F5D96BA2AB}"/>
                </a:ext>
              </a:extLst>
            </p:cNvPr>
            <p:cNvSpPr txBox="1"/>
            <p:nvPr/>
          </p:nvSpPr>
          <p:spPr>
            <a:xfrm>
              <a:off x="-40975" y="6185138"/>
              <a:ext cx="920579" cy="246063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Home</a:t>
              </a:r>
              <a:endParaRPr lang="en-US" sz="1000" dirty="0">
                <a:latin typeface="Calibri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1AC6756-0FD9-4C24-AAB6-8738F507C1B6}"/>
                </a:ext>
              </a:extLst>
            </p:cNvPr>
            <p:cNvGrpSpPr/>
            <p:nvPr/>
          </p:nvGrpSpPr>
          <p:grpSpPr>
            <a:xfrm>
              <a:off x="393700" y="5984274"/>
              <a:ext cx="8810033" cy="829102"/>
              <a:chOff x="393700" y="5984274"/>
              <a:chExt cx="8810033" cy="829102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139F13F-52CC-4A88-A070-ED5CF6EAE891}"/>
                  </a:ext>
                </a:extLst>
              </p:cNvPr>
              <p:cNvSpPr/>
              <p:nvPr/>
            </p:nvSpPr>
            <p:spPr>
              <a:xfrm>
                <a:off x="393700" y="6562725"/>
                <a:ext cx="8360676" cy="9525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0421275D-7A39-4169-BB02-CA346DBCB587}"/>
                  </a:ext>
                </a:extLst>
              </p:cNvPr>
              <p:cNvCxnSpPr/>
              <p:nvPr/>
            </p:nvCxnSpPr>
            <p:spPr>
              <a:xfrm>
                <a:off x="4041545" y="6407324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DE42D2E5-7D37-446B-A47B-C467EED426D0}"/>
                  </a:ext>
                </a:extLst>
              </p:cNvPr>
              <p:cNvCxnSpPr/>
              <p:nvPr/>
            </p:nvCxnSpPr>
            <p:spPr>
              <a:xfrm>
                <a:off x="8724376" y="6402972"/>
                <a:ext cx="3090" cy="35834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734380B4-74A0-42BB-B65B-CFCAD95E561A}"/>
                  </a:ext>
                </a:extLst>
              </p:cNvPr>
              <p:cNvCxnSpPr/>
              <p:nvPr/>
            </p:nvCxnSpPr>
            <p:spPr>
              <a:xfrm>
                <a:off x="1195175" y="6429788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D684FD84-6104-4FEE-AD45-225FB5E7646E}"/>
                  </a:ext>
                </a:extLst>
              </p:cNvPr>
              <p:cNvCxnSpPr/>
              <p:nvPr/>
            </p:nvCxnSpPr>
            <p:spPr>
              <a:xfrm>
                <a:off x="395536" y="6381328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B07C805F-BC77-475D-99CE-4B88D02A381A}"/>
                  </a:ext>
                </a:extLst>
              </p:cNvPr>
              <p:cNvCxnSpPr/>
              <p:nvPr/>
            </p:nvCxnSpPr>
            <p:spPr>
              <a:xfrm>
                <a:off x="5212926" y="6407324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C9EEE89-6443-4F20-AAA2-2A475427B32B}"/>
                  </a:ext>
                </a:extLst>
              </p:cNvPr>
              <p:cNvCxnSpPr/>
              <p:nvPr/>
            </p:nvCxnSpPr>
            <p:spPr>
              <a:xfrm>
                <a:off x="6870971" y="6402789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35010A38-4758-42AB-81EF-3A2843E33F63}"/>
                  </a:ext>
                </a:extLst>
              </p:cNvPr>
              <p:cNvCxnSpPr/>
              <p:nvPr/>
            </p:nvCxnSpPr>
            <p:spPr>
              <a:xfrm>
                <a:off x="3239142" y="6407324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C5AB65AA-B4E8-44CE-A5A2-FF6D91F08681}"/>
                  </a:ext>
                </a:extLst>
              </p:cNvPr>
              <p:cNvCxnSpPr/>
              <p:nvPr/>
            </p:nvCxnSpPr>
            <p:spPr>
              <a:xfrm>
                <a:off x="7808832" y="6455030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3F76E0E-6F3B-496D-992B-797B657841D1}"/>
                  </a:ext>
                </a:extLst>
              </p:cNvPr>
              <p:cNvSpPr txBox="1"/>
              <p:nvPr/>
            </p:nvSpPr>
            <p:spPr>
              <a:xfrm>
                <a:off x="755576" y="6030761"/>
                <a:ext cx="920579" cy="40011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en-US" sz="1000" dirty="0"/>
                  <a:t>Main questions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E9D4F38-46BA-458C-817D-8BE6D6F6EFFC}"/>
                  </a:ext>
                </a:extLst>
              </p:cNvPr>
              <p:cNvSpPr txBox="1"/>
              <p:nvPr/>
            </p:nvSpPr>
            <p:spPr>
              <a:xfrm>
                <a:off x="1619672" y="6030762"/>
                <a:ext cx="920579" cy="40011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en-US" sz="1000" dirty="0"/>
                  <a:t>Fabrication technique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51DF2E3-0BCC-411D-941F-967A5935CE1B}"/>
                  </a:ext>
                </a:extLst>
              </p:cNvPr>
              <p:cNvSpPr txBox="1"/>
              <p:nvPr/>
            </p:nvSpPr>
            <p:spPr>
              <a:xfrm>
                <a:off x="6171564" y="6007214"/>
                <a:ext cx="1352764" cy="40011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Calibri"/>
                  </a:rPr>
                  <a:t>Synopsis of  technical parameters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2BF92F6-DF6A-41BE-9E3F-31F4F8A468F9}"/>
                  </a:ext>
                </a:extLst>
              </p:cNvPr>
              <p:cNvSpPr txBox="1"/>
              <p:nvPr/>
            </p:nvSpPr>
            <p:spPr>
              <a:xfrm>
                <a:off x="8283154" y="6033636"/>
                <a:ext cx="920579" cy="40011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en-US" sz="1000" dirty="0"/>
                  <a:t>Further Resources</a:t>
                </a:r>
              </a:p>
            </p:txBody>
          </p:sp>
          <p:cxnSp>
            <p:nvCxnSpPr>
              <p:cNvPr id="62" name="Straight Arrow Connector 3">
                <a:extLst>
                  <a:ext uri="{FF2B5EF4-FFF2-40B4-BE49-F238E27FC236}">
                    <a16:creationId xmlns:a16="http://schemas.microsoft.com/office/drawing/2014/main" id="{9258ACC2-1BE1-4EFD-8026-E7DC73B52D1D}"/>
                  </a:ext>
                </a:extLst>
              </p:cNvPr>
              <p:cNvCxnSpPr/>
              <p:nvPr/>
            </p:nvCxnSpPr>
            <p:spPr>
              <a:xfrm>
                <a:off x="2175544" y="6381328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26">
                <a:extLst>
                  <a:ext uri="{FF2B5EF4-FFF2-40B4-BE49-F238E27FC236}">
                    <a16:creationId xmlns:a16="http://schemas.microsoft.com/office/drawing/2014/main" id="{C155402B-A97C-498D-91ED-8A552499A921}"/>
                  </a:ext>
                </a:extLst>
              </p:cNvPr>
              <p:cNvSpPr txBox="1"/>
              <p:nvPr/>
            </p:nvSpPr>
            <p:spPr>
              <a:xfrm>
                <a:off x="2807804" y="5984274"/>
                <a:ext cx="792087" cy="40011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Cold working</a:t>
                </a:r>
              </a:p>
            </p:txBody>
          </p:sp>
          <p:sp>
            <p:nvSpPr>
              <p:cNvPr id="64" name="TextBox 27">
                <a:extLst>
                  <a:ext uri="{FF2B5EF4-FFF2-40B4-BE49-F238E27FC236}">
                    <a16:creationId xmlns:a16="http://schemas.microsoft.com/office/drawing/2014/main" id="{E7C634E8-9875-4AE9-BBDB-D3CDD2E63B7C}"/>
                  </a:ext>
                </a:extLst>
              </p:cNvPr>
              <p:cNvSpPr txBox="1"/>
              <p:nvPr/>
            </p:nvSpPr>
            <p:spPr>
              <a:xfrm>
                <a:off x="3404347" y="6019888"/>
                <a:ext cx="1241617" cy="40011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000000"/>
                    </a:solidFill>
                    <a:latin typeface="Calibri"/>
                  </a:rPr>
                  <a:t>Consecration deposit</a:t>
                </a:r>
              </a:p>
            </p:txBody>
          </p:sp>
          <p:sp>
            <p:nvSpPr>
              <p:cNvPr id="65" name="TextBox 26">
                <a:extLst>
                  <a:ext uri="{FF2B5EF4-FFF2-40B4-BE49-F238E27FC236}">
                    <a16:creationId xmlns:a16="http://schemas.microsoft.com/office/drawing/2014/main" id="{31444C37-9F27-43FD-B7FC-4C238C37A266}"/>
                  </a:ext>
                </a:extLst>
              </p:cNvPr>
              <p:cNvSpPr txBox="1"/>
              <p:nvPr/>
            </p:nvSpPr>
            <p:spPr>
              <a:xfrm>
                <a:off x="4735829" y="6030761"/>
                <a:ext cx="931519" cy="40011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Metal composition</a:t>
                </a:r>
              </a:p>
            </p:txBody>
          </p:sp>
          <p:sp>
            <p:nvSpPr>
              <p:cNvPr id="66" name="TextBox 28">
                <a:extLst>
                  <a:ext uri="{FF2B5EF4-FFF2-40B4-BE49-F238E27FC236}">
                    <a16:creationId xmlns:a16="http://schemas.microsoft.com/office/drawing/2014/main" id="{99CF9180-80F2-49E9-B63D-41BBB98F78CD}"/>
                  </a:ext>
                </a:extLst>
              </p:cNvPr>
              <p:cNvSpPr txBox="1"/>
              <p:nvPr/>
            </p:nvSpPr>
            <p:spPr>
              <a:xfrm>
                <a:off x="5350993" y="6032456"/>
                <a:ext cx="1233801" cy="40011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Calibri"/>
                  </a:rPr>
                  <a:t>Summary of findings</a:t>
                </a:r>
              </a:p>
            </p:txBody>
          </p: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E7854C5D-CC93-41C8-B235-EA81FB7E9F12}"/>
                  </a:ext>
                </a:extLst>
              </p:cNvPr>
              <p:cNvCxnSpPr/>
              <p:nvPr/>
            </p:nvCxnSpPr>
            <p:spPr>
              <a:xfrm>
                <a:off x="6006533" y="6381328"/>
                <a:ext cx="3090" cy="358346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FF39B8A-69E0-4FD4-8275-C3415D645AA5}"/>
                  </a:ext>
                </a:extLst>
              </p:cNvPr>
              <p:cNvSpPr txBox="1"/>
              <p:nvPr/>
            </p:nvSpPr>
            <p:spPr>
              <a:xfrm>
                <a:off x="7421508" y="6026043"/>
                <a:ext cx="920579" cy="40011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pPr algn="ctr"/>
                <a:r>
                  <a:rPr lang="en-US" sz="1000" dirty="0"/>
                  <a:t>Further Questions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587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C:\Users\david\Desktop\Kubera MG3635-C2RMF76000\vue generale-face-10205.jpg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668344" y="1052736"/>
            <a:ext cx="1296144" cy="1730431"/>
          </a:xfrm>
          <a:prstGeom prst="rect">
            <a:avLst/>
          </a:prstGeom>
          <a:noFill/>
        </p:spPr>
      </p:pic>
      <p:sp>
        <p:nvSpPr>
          <p:cNvPr id="34" name="Sous-titre 2"/>
          <p:cNvSpPr txBox="1">
            <a:spLocks/>
          </p:cNvSpPr>
          <p:nvPr/>
        </p:nvSpPr>
        <p:spPr>
          <a:xfrm>
            <a:off x="-40975" y="179033"/>
            <a:ext cx="9144000" cy="7244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 b="1" dirty="0"/>
              <a:t>Casting technique: lost- wax casts with numerous wax assemblies</a:t>
            </a:r>
            <a:endParaRPr lang="fr-FR" sz="24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0975" y="6185138"/>
            <a:ext cx="920579" cy="24606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000" dirty="0"/>
              <a:t>Home</a:t>
            </a:r>
            <a:endParaRPr lang="en-US" sz="1000" dirty="0">
              <a:latin typeface="Calibri"/>
            </a:endParaRPr>
          </a:p>
        </p:txBody>
      </p:sp>
      <p:pic>
        <p:nvPicPr>
          <p:cNvPr id="1026" name="Picture 2" descr="E:\boulot David\photos boulot\photos recherche\dossiers en cours\Asie Sud est\mathilde mechling\photos Maigret\C2RMF76000\10198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499992" y="2564904"/>
            <a:ext cx="4422792" cy="3312493"/>
          </a:xfrm>
          <a:prstGeom prst="rect">
            <a:avLst/>
          </a:prstGeom>
          <a:noFill/>
        </p:spPr>
      </p:pic>
      <p:cxnSp>
        <p:nvCxnSpPr>
          <p:cNvPr id="36" name="Connecteur droit avec flèche 35"/>
          <p:cNvCxnSpPr/>
          <p:nvPr/>
        </p:nvCxnSpPr>
        <p:spPr>
          <a:xfrm flipH="1">
            <a:off x="6732240" y="2276872"/>
            <a:ext cx="1440160" cy="12961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0" y="1268760"/>
            <a:ext cx="3818160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0" name="Connecteur droit avec flèche 39"/>
          <p:cNvCxnSpPr/>
          <p:nvPr/>
        </p:nvCxnSpPr>
        <p:spPr>
          <a:xfrm flipH="1">
            <a:off x="2411760" y="2924944"/>
            <a:ext cx="432048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H="1">
            <a:off x="1907704" y="3717032"/>
            <a:ext cx="432048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V="1">
            <a:off x="1331640" y="5157192"/>
            <a:ext cx="144016" cy="288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 flipH="1">
            <a:off x="2195736" y="2060848"/>
            <a:ext cx="432048" cy="1440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1619672" y="5661248"/>
            <a:ext cx="1008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i="1" dirty="0"/>
              <a:t>MG 3814</a:t>
            </a:r>
          </a:p>
        </p:txBody>
      </p:sp>
      <p:pic>
        <p:nvPicPr>
          <p:cNvPr id="1027" name="Picture 3" descr="C:\Users\Bourgarit\Desktop\Article Mechling-Vincent-Baptiste-Bourgarit_FINAL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4283968" y="764704"/>
            <a:ext cx="1656184" cy="1617494"/>
          </a:xfrm>
          <a:prstGeom prst="rect">
            <a:avLst/>
          </a:prstGeom>
          <a:noFill/>
        </p:spPr>
      </p:pic>
      <p:sp>
        <p:nvSpPr>
          <p:cNvPr id="39" name="ZoneTexte 38"/>
          <p:cNvSpPr txBox="1"/>
          <p:nvPr/>
        </p:nvSpPr>
        <p:spPr>
          <a:xfrm>
            <a:off x="3275856" y="764704"/>
            <a:ext cx="1008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i="1" dirty="0"/>
              <a:t>MG  18290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7596336" y="692696"/>
            <a:ext cx="1008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i="1" dirty="0"/>
              <a:t>MG 3625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41CDB74-5C33-4F9A-86AB-CB3D19DA9F88}"/>
              </a:ext>
            </a:extLst>
          </p:cNvPr>
          <p:cNvGrpSpPr/>
          <p:nvPr/>
        </p:nvGrpSpPr>
        <p:grpSpPr>
          <a:xfrm>
            <a:off x="393700" y="5984274"/>
            <a:ext cx="8810033" cy="829102"/>
            <a:chOff x="393700" y="5984274"/>
            <a:chExt cx="8810033" cy="82910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827E845-3326-4A6E-856F-234955A6A7DB}"/>
                </a:ext>
              </a:extLst>
            </p:cNvPr>
            <p:cNvSpPr/>
            <p:nvPr/>
          </p:nvSpPr>
          <p:spPr>
            <a:xfrm>
              <a:off x="393700" y="6562725"/>
              <a:ext cx="8360676" cy="952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E469AB6-181B-481F-801D-F96A953B9717}"/>
                </a:ext>
              </a:extLst>
            </p:cNvPr>
            <p:cNvCxnSpPr/>
            <p:nvPr/>
          </p:nvCxnSpPr>
          <p:spPr>
            <a:xfrm>
              <a:off x="5966348" y="6432566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5D95C82-635B-4E47-B5BB-D5923481CFFF}"/>
                </a:ext>
              </a:extLst>
            </p:cNvPr>
            <p:cNvCxnSpPr/>
            <p:nvPr/>
          </p:nvCxnSpPr>
          <p:spPr>
            <a:xfrm>
              <a:off x="2122124" y="6442689"/>
              <a:ext cx="3090" cy="35834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2889A62-9CE9-4EBC-A8EB-64F91009F797}"/>
                </a:ext>
              </a:extLst>
            </p:cNvPr>
            <p:cNvCxnSpPr/>
            <p:nvPr/>
          </p:nvCxnSpPr>
          <p:spPr>
            <a:xfrm>
              <a:off x="1195175" y="6429788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F37EED6-62F9-462F-B7AE-D0F7A123F451}"/>
                </a:ext>
              </a:extLst>
            </p:cNvPr>
            <p:cNvCxnSpPr/>
            <p:nvPr/>
          </p:nvCxnSpPr>
          <p:spPr>
            <a:xfrm>
              <a:off x="395536" y="6381328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686EA3C-305A-49AB-98D4-65178DD11113}"/>
                </a:ext>
              </a:extLst>
            </p:cNvPr>
            <p:cNvCxnSpPr/>
            <p:nvPr/>
          </p:nvCxnSpPr>
          <p:spPr>
            <a:xfrm>
              <a:off x="5201094" y="6381328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54E331C-6E3F-4C02-9A77-F45895917333}"/>
                </a:ext>
              </a:extLst>
            </p:cNvPr>
            <p:cNvCxnSpPr/>
            <p:nvPr/>
          </p:nvCxnSpPr>
          <p:spPr>
            <a:xfrm>
              <a:off x="8736041" y="6436201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7E054C5-5CAC-42A0-AA7F-D319DABDED43}"/>
                </a:ext>
              </a:extLst>
            </p:cNvPr>
            <p:cNvCxnSpPr/>
            <p:nvPr/>
          </p:nvCxnSpPr>
          <p:spPr>
            <a:xfrm>
              <a:off x="3239142" y="6407324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B90C4DF-8D0E-45DF-9B46-51F24F7E8771}"/>
                </a:ext>
              </a:extLst>
            </p:cNvPr>
            <p:cNvCxnSpPr/>
            <p:nvPr/>
          </p:nvCxnSpPr>
          <p:spPr>
            <a:xfrm>
              <a:off x="7808832" y="6455030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89D6601-AC00-4F34-A84A-7967A834E069}"/>
                </a:ext>
              </a:extLst>
            </p:cNvPr>
            <p:cNvSpPr txBox="1"/>
            <p:nvPr/>
          </p:nvSpPr>
          <p:spPr>
            <a:xfrm>
              <a:off x="755576" y="6030761"/>
              <a:ext cx="920579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Main questions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024D174-96C9-4F0A-9911-4F2E4472153D}"/>
                </a:ext>
              </a:extLst>
            </p:cNvPr>
            <p:cNvSpPr txBox="1"/>
            <p:nvPr/>
          </p:nvSpPr>
          <p:spPr>
            <a:xfrm>
              <a:off x="1619672" y="6030762"/>
              <a:ext cx="920579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Fabrication technique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1BC9DAA-C2DD-4C18-A0AB-AF371AF40278}"/>
                </a:ext>
              </a:extLst>
            </p:cNvPr>
            <p:cNvSpPr txBox="1"/>
            <p:nvPr/>
          </p:nvSpPr>
          <p:spPr>
            <a:xfrm>
              <a:off x="6171564" y="6007214"/>
              <a:ext cx="1352764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latin typeface="Calibri"/>
                </a:rPr>
                <a:t>Synopsis of  technical parameters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27F4F1C-81D1-4058-A0E8-DA49E216A251}"/>
                </a:ext>
              </a:extLst>
            </p:cNvPr>
            <p:cNvSpPr txBox="1"/>
            <p:nvPr/>
          </p:nvSpPr>
          <p:spPr>
            <a:xfrm>
              <a:off x="8283154" y="6033636"/>
              <a:ext cx="920579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Further Resources</a:t>
              </a:r>
            </a:p>
          </p:txBody>
        </p:sp>
        <p:cxnSp>
          <p:nvCxnSpPr>
            <p:cNvPr id="59" name="Straight Arrow Connector 3">
              <a:extLst>
                <a:ext uri="{FF2B5EF4-FFF2-40B4-BE49-F238E27FC236}">
                  <a16:creationId xmlns:a16="http://schemas.microsoft.com/office/drawing/2014/main" id="{A9954C0A-938D-4457-80B3-2F1E9B3F8F4F}"/>
                </a:ext>
              </a:extLst>
            </p:cNvPr>
            <p:cNvCxnSpPr/>
            <p:nvPr/>
          </p:nvCxnSpPr>
          <p:spPr>
            <a:xfrm>
              <a:off x="4166351" y="6407324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26">
              <a:extLst>
                <a:ext uri="{FF2B5EF4-FFF2-40B4-BE49-F238E27FC236}">
                  <a16:creationId xmlns:a16="http://schemas.microsoft.com/office/drawing/2014/main" id="{90D01EB3-2E6B-42DB-800B-DDE1DF2AB4AC}"/>
                </a:ext>
              </a:extLst>
            </p:cNvPr>
            <p:cNvSpPr txBox="1"/>
            <p:nvPr/>
          </p:nvSpPr>
          <p:spPr>
            <a:xfrm>
              <a:off x="2807804" y="5984274"/>
              <a:ext cx="792087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Cold working</a:t>
              </a:r>
            </a:p>
          </p:txBody>
        </p:sp>
        <p:sp>
          <p:nvSpPr>
            <p:cNvPr id="61" name="TextBox 27">
              <a:extLst>
                <a:ext uri="{FF2B5EF4-FFF2-40B4-BE49-F238E27FC236}">
                  <a16:creationId xmlns:a16="http://schemas.microsoft.com/office/drawing/2014/main" id="{F9AE6B36-4838-42B5-B4D3-7A20519AC4C4}"/>
                </a:ext>
              </a:extLst>
            </p:cNvPr>
            <p:cNvSpPr txBox="1"/>
            <p:nvPr/>
          </p:nvSpPr>
          <p:spPr>
            <a:xfrm>
              <a:off x="3404347" y="6019888"/>
              <a:ext cx="1241617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latin typeface="Calibri"/>
                </a:rPr>
                <a:t>Consecration deposit</a:t>
              </a: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B9FB4B1-6E19-4E89-A368-7BEAF80C8C42}"/>
                </a:ext>
              </a:extLst>
            </p:cNvPr>
            <p:cNvSpPr txBox="1"/>
            <p:nvPr/>
          </p:nvSpPr>
          <p:spPr>
            <a:xfrm>
              <a:off x="4735829" y="6030761"/>
              <a:ext cx="931519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Metal composition</a:t>
              </a:r>
            </a:p>
          </p:txBody>
        </p:sp>
        <p:sp>
          <p:nvSpPr>
            <p:cNvPr id="63" name="TextBox 28">
              <a:extLst>
                <a:ext uri="{FF2B5EF4-FFF2-40B4-BE49-F238E27FC236}">
                  <a16:creationId xmlns:a16="http://schemas.microsoft.com/office/drawing/2014/main" id="{BFEC00D5-662D-4459-A7DF-C3E15C659C73}"/>
                </a:ext>
              </a:extLst>
            </p:cNvPr>
            <p:cNvSpPr txBox="1"/>
            <p:nvPr/>
          </p:nvSpPr>
          <p:spPr>
            <a:xfrm>
              <a:off x="5350993" y="6032456"/>
              <a:ext cx="1233801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Calibri"/>
                </a:rPr>
                <a:t>Summary of findings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9FCF419-CD78-46A8-84BB-C2E8A48C7BB8}"/>
                </a:ext>
              </a:extLst>
            </p:cNvPr>
            <p:cNvCxnSpPr/>
            <p:nvPr/>
          </p:nvCxnSpPr>
          <p:spPr>
            <a:xfrm>
              <a:off x="6794172" y="6445034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19DE93E-62C2-4C65-A322-8935C40ED9B6}"/>
                </a:ext>
              </a:extLst>
            </p:cNvPr>
            <p:cNvSpPr txBox="1"/>
            <p:nvPr/>
          </p:nvSpPr>
          <p:spPr>
            <a:xfrm>
              <a:off x="7421508" y="6026043"/>
              <a:ext cx="920579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Further Questions</a:t>
              </a:r>
            </a:p>
          </p:txBody>
        </p:sp>
      </p:grpSp>
      <p:sp>
        <p:nvSpPr>
          <p:cNvPr id="37" name="ZoneTexte 36"/>
          <p:cNvSpPr txBox="1"/>
          <p:nvPr/>
        </p:nvSpPr>
        <p:spPr>
          <a:xfrm>
            <a:off x="7991872" y="836712"/>
            <a:ext cx="115212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solidFill>
                  <a:srgbClr val="34D834"/>
                </a:solidFill>
              </a:rPr>
              <a:t>FIG 423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6300192" y="2348880"/>
            <a:ext cx="115212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solidFill>
                  <a:srgbClr val="34D834"/>
                </a:solidFill>
              </a:rPr>
              <a:t>FIG 430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107504" y="980728"/>
            <a:ext cx="115212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solidFill>
                  <a:srgbClr val="34D834"/>
                </a:solidFill>
              </a:rPr>
              <a:t>FIG 166</a:t>
            </a:r>
          </a:p>
        </p:txBody>
      </p:sp>
    </p:spTree>
    <p:extLst>
      <p:ext uri="{BB962C8B-B14F-4D97-AF65-F5344CB8AC3E}">
        <p14:creationId xmlns:p14="http://schemas.microsoft.com/office/powerpoint/2010/main" val="266968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4"/>
          <p:cNvSpPr txBox="1"/>
          <p:nvPr/>
        </p:nvSpPr>
        <p:spPr>
          <a:xfrm>
            <a:off x="-40975" y="6185138"/>
            <a:ext cx="920579" cy="24606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000" dirty="0"/>
              <a:t>Home</a:t>
            </a:r>
            <a:endParaRPr lang="en-US" sz="1000" dirty="0">
              <a:latin typeface="Calibri"/>
            </a:endParaRP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43011" name="Picture 3" descr="E:\boulot David\photos boulot\photos recherche\dossiers en cours\Asie Sud est\mathilde mechling\RX statuettes indonesiennes\RA-012.t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67744" y="2060848"/>
            <a:ext cx="1648402" cy="2729608"/>
          </a:xfrm>
          <a:prstGeom prst="rect">
            <a:avLst/>
          </a:prstGeom>
          <a:noFill/>
        </p:spPr>
      </p:pic>
      <p:pic>
        <p:nvPicPr>
          <p:cNvPr id="43012" name="Picture 4" descr="E:\boulot David\photos boulot\photos recherche\dossiers en cours\Asie Sud est\mathilde mechling\RX statuettes indonesiennes\RA-008.tif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4716016" y="2420888"/>
            <a:ext cx="1774553" cy="1953444"/>
          </a:xfrm>
          <a:prstGeom prst="rect">
            <a:avLst/>
          </a:prstGeom>
          <a:noFill/>
        </p:spPr>
      </p:pic>
      <p:sp>
        <p:nvSpPr>
          <p:cNvPr id="33" name="TextBox 1"/>
          <p:cNvSpPr txBox="1"/>
          <p:nvPr/>
        </p:nvSpPr>
        <p:spPr>
          <a:xfrm>
            <a:off x="1446934" y="676632"/>
            <a:ext cx="6149402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Casting technique: solid-cast figures</a:t>
            </a:r>
            <a:endParaRPr lang="fr-FR" sz="1400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13BF0B4-F409-49DB-9D34-AF3C5E3D6303}"/>
              </a:ext>
            </a:extLst>
          </p:cNvPr>
          <p:cNvGrpSpPr/>
          <p:nvPr/>
        </p:nvGrpSpPr>
        <p:grpSpPr>
          <a:xfrm>
            <a:off x="393700" y="5984274"/>
            <a:ext cx="8810033" cy="829102"/>
            <a:chOff x="393700" y="5984274"/>
            <a:chExt cx="8810033" cy="82910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EAE3531-9F20-4722-8E1E-886CC0AEB568}"/>
                </a:ext>
              </a:extLst>
            </p:cNvPr>
            <p:cNvSpPr/>
            <p:nvPr/>
          </p:nvSpPr>
          <p:spPr>
            <a:xfrm>
              <a:off x="393700" y="6562725"/>
              <a:ext cx="8360676" cy="952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E525526-0446-42A9-A0A5-C6E4437EAD3D}"/>
                </a:ext>
              </a:extLst>
            </p:cNvPr>
            <p:cNvCxnSpPr/>
            <p:nvPr/>
          </p:nvCxnSpPr>
          <p:spPr>
            <a:xfrm>
              <a:off x="5966348" y="6432566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84645AB-D42B-4110-A2DF-8B6A3F67B96A}"/>
                </a:ext>
              </a:extLst>
            </p:cNvPr>
            <p:cNvCxnSpPr/>
            <p:nvPr/>
          </p:nvCxnSpPr>
          <p:spPr>
            <a:xfrm>
              <a:off x="2122124" y="6442689"/>
              <a:ext cx="3090" cy="35834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75398EC-20AF-4EE5-AB80-9E9CEFFA5244}"/>
                </a:ext>
              </a:extLst>
            </p:cNvPr>
            <p:cNvCxnSpPr/>
            <p:nvPr/>
          </p:nvCxnSpPr>
          <p:spPr>
            <a:xfrm>
              <a:off x="1195175" y="6429788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D56EB51-AC14-4E85-B10D-74351A588C09}"/>
                </a:ext>
              </a:extLst>
            </p:cNvPr>
            <p:cNvCxnSpPr/>
            <p:nvPr/>
          </p:nvCxnSpPr>
          <p:spPr>
            <a:xfrm>
              <a:off x="395536" y="6381328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DDBB85C-EEC6-4D9F-89B4-95FAA8B2831A}"/>
                </a:ext>
              </a:extLst>
            </p:cNvPr>
            <p:cNvCxnSpPr/>
            <p:nvPr/>
          </p:nvCxnSpPr>
          <p:spPr>
            <a:xfrm>
              <a:off x="5201094" y="6381328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45BF0912-2E9F-450A-8292-A0EC70731560}"/>
                </a:ext>
              </a:extLst>
            </p:cNvPr>
            <p:cNvCxnSpPr/>
            <p:nvPr/>
          </p:nvCxnSpPr>
          <p:spPr>
            <a:xfrm>
              <a:off x="8736041" y="6436201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E7741C9-04EF-4592-BC07-2D3538563EF6}"/>
                </a:ext>
              </a:extLst>
            </p:cNvPr>
            <p:cNvCxnSpPr/>
            <p:nvPr/>
          </p:nvCxnSpPr>
          <p:spPr>
            <a:xfrm>
              <a:off x="3239142" y="6407324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EC73C44-76B6-4B85-B4DF-856019192FEB}"/>
                </a:ext>
              </a:extLst>
            </p:cNvPr>
            <p:cNvCxnSpPr/>
            <p:nvPr/>
          </p:nvCxnSpPr>
          <p:spPr>
            <a:xfrm>
              <a:off x="7808832" y="6455030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76FB388-1435-4AED-8D7F-0A834615424B}"/>
                </a:ext>
              </a:extLst>
            </p:cNvPr>
            <p:cNvSpPr txBox="1"/>
            <p:nvPr/>
          </p:nvSpPr>
          <p:spPr>
            <a:xfrm>
              <a:off x="755576" y="6030761"/>
              <a:ext cx="920579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Main questions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A812F44-48C3-4836-8B15-84564C6EEF69}"/>
                </a:ext>
              </a:extLst>
            </p:cNvPr>
            <p:cNvSpPr txBox="1"/>
            <p:nvPr/>
          </p:nvSpPr>
          <p:spPr>
            <a:xfrm>
              <a:off x="1619672" y="6030762"/>
              <a:ext cx="920579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</a:rPr>
                <a:t>Fabrication technique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7B84265-103B-43FD-936F-F54076F5A376}"/>
                </a:ext>
              </a:extLst>
            </p:cNvPr>
            <p:cNvSpPr txBox="1"/>
            <p:nvPr/>
          </p:nvSpPr>
          <p:spPr>
            <a:xfrm>
              <a:off x="6171564" y="6007214"/>
              <a:ext cx="1352764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latin typeface="Calibri"/>
                </a:rPr>
                <a:t>Synopsis of  technical parameters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8F72C7A-6A76-4279-9E3C-18EEF4E91CF7}"/>
                </a:ext>
              </a:extLst>
            </p:cNvPr>
            <p:cNvSpPr txBox="1"/>
            <p:nvPr/>
          </p:nvSpPr>
          <p:spPr>
            <a:xfrm>
              <a:off x="8283154" y="6033636"/>
              <a:ext cx="920579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Further Resources</a:t>
              </a:r>
            </a:p>
          </p:txBody>
        </p:sp>
        <p:cxnSp>
          <p:nvCxnSpPr>
            <p:cNvPr id="82" name="Straight Arrow Connector 3">
              <a:extLst>
                <a:ext uri="{FF2B5EF4-FFF2-40B4-BE49-F238E27FC236}">
                  <a16:creationId xmlns:a16="http://schemas.microsoft.com/office/drawing/2014/main" id="{EBD51A64-4A10-43E4-8910-046164B5FE51}"/>
                </a:ext>
              </a:extLst>
            </p:cNvPr>
            <p:cNvCxnSpPr/>
            <p:nvPr/>
          </p:nvCxnSpPr>
          <p:spPr>
            <a:xfrm>
              <a:off x="4166351" y="6407324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26">
              <a:extLst>
                <a:ext uri="{FF2B5EF4-FFF2-40B4-BE49-F238E27FC236}">
                  <a16:creationId xmlns:a16="http://schemas.microsoft.com/office/drawing/2014/main" id="{DF02092F-E285-4893-AF06-72293FB37267}"/>
                </a:ext>
              </a:extLst>
            </p:cNvPr>
            <p:cNvSpPr txBox="1"/>
            <p:nvPr/>
          </p:nvSpPr>
          <p:spPr>
            <a:xfrm>
              <a:off x="2807804" y="5984274"/>
              <a:ext cx="792087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Cold working</a:t>
              </a:r>
            </a:p>
          </p:txBody>
        </p:sp>
        <p:sp>
          <p:nvSpPr>
            <p:cNvPr id="84" name="TextBox 27">
              <a:extLst>
                <a:ext uri="{FF2B5EF4-FFF2-40B4-BE49-F238E27FC236}">
                  <a16:creationId xmlns:a16="http://schemas.microsoft.com/office/drawing/2014/main" id="{B739E091-FF93-4DFA-B077-E475244DC4B5}"/>
                </a:ext>
              </a:extLst>
            </p:cNvPr>
            <p:cNvSpPr txBox="1"/>
            <p:nvPr/>
          </p:nvSpPr>
          <p:spPr>
            <a:xfrm>
              <a:off x="3404347" y="6019888"/>
              <a:ext cx="1241617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latin typeface="Calibri"/>
                </a:rPr>
                <a:t>Consecration deposit</a:t>
              </a:r>
            </a:p>
          </p:txBody>
        </p:sp>
        <p:sp>
          <p:nvSpPr>
            <p:cNvPr id="85" name="TextBox 26">
              <a:extLst>
                <a:ext uri="{FF2B5EF4-FFF2-40B4-BE49-F238E27FC236}">
                  <a16:creationId xmlns:a16="http://schemas.microsoft.com/office/drawing/2014/main" id="{5FFDB542-931C-43FD-BED9-86C841DF87DF}"/>
                </a:ext>
              </a:extLst>
            </p:cNvPr>
            <p:cNvSpPr txBox="1"/>
            <p:nvPr/>
          </p:nvSpPr>
          <p:spPr>
            <a:xfrm>
              <a:off x="4735829" y="6030761"/>
              <a:ext cx="931519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Metal composition</a:t>
              </a:r>
            </a:p>
          </p:txBody>
        </p:sp>
        <p:sp>
          <p:nvSpPr>
            <p:cNvPr id="86" name="TextBox 28">
              <a:extLst>
                <a:ext uri="{FF2B5EF4-FFF2-40B4-BE49-F238E27FC236}">
                  <a16:creationId xmlns:a16="http://schemas.microsoft.com/office/drawing/2014/main" id="{35763101-3B89-4F57-9B53-D242A110CA3B}"/>
                </a:ext>
              </a:extLst>
            </p:cNvPr>
            <p:cNvSpPr txBox="1"/>
            <p:nvPr/>
          </p:nvSpPr>
          <p:spPr>
            <a:xfrm>
              <a:off x="5350993" y="6032456"/>
              <a:ext cx="1233801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Calibri"/>
                </a:rPr>
                <a:t>Summary of findings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B41AE4A-5057-4C14-9467-94EEA0294834}"/>
                </a:ext>
              </a:extLst>
            </p:cNvPr>
            <p:cNvCxnSpPr/>
            <p:nvPr/>
          </p:nvCxnSpPr>
          <p:spPr>
            <a:xfrm>
              <a:off x="6794172" y="6445034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2110EC0-16D4-416C-A29A-2FB1B7136213}"/>
                </a:ext>
              </a:extLst>
            </p:cNvPr>
            <p:cNvSpPr txBox="1"/>
            <p:nvPr/>
          </p:nvSpPr>
          <p:spPr>
            <a:xfrm>
              <a:off x="7421508" y="6026043"/>
              <a:ext cx="920579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Further Questions</a:t>
              </a:r>
            </a:p>
          </p:txBody>
        </p:sp>
      </p:grpSp>
      <p:sp>
        <p:nvSpPr>
          <p:cNvPr id="28" name="ZoneTexte 27"/>
          <p:cNvSpPr txBox="1"/>
          <p:nvPr/>
        </p:nvSpPr>
        <p:spPr>
          <a:xfrm>
            <a:off x="5220072" y="2060848"/>
            <a:ext cx="115212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solidFill>
                  <a:srgbClr val="34D834"/>
                </a:solidFill>
              </a:rPr>
              <a:t>FIG 447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2555776" y="1772816"/>
            <a:ext cx="115212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solidFill>
                  <a:srgbClr val="34D834"/>
                </a:solidFill>
              </a:rPr>
              <a:t>FIG 448</a:t>
            </a:r>
          </a:p>
        </p:txBody>
      </p:sp>
    </p:spTree>
    <p:extLst>
      <p:ext uri="{BB962C8B-B14F-4D97-AF65-F5344CB8AC3E}">
        <p14:creationId xmlns:p14="http://schemas.microsoft.com/office/powerpoint/2010/main" val="287681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577696" y="692696"/>
            <a:ext cx="2566304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" name="Picture 2" descr="C:\Users\david\Desktop\Kubera MG3635-C2RMF76000\vue generale-face-10205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467544" y="980728"/>
            <a:ext cx="1584176" cy="2114971"/>
          </a:xfrm>
          <a:prstGeom prst="rect">
            <a:avLst/>
          </a:prstGeom>
          <a:noFill/>
        </p:spPr>
      </p:pic>
      <p:sp>
        <p:nvSpPr>
          <p:cNvPr id="34" name="Sous-titre 2"/>
          <p:cNvSpPr txBox="1">
            <a:spLocks/>
          </p:cNvSpPr>
          <p:nvPr/>
        </p:nvSpPr>
        <p:spPr>
          <a:xfrm>
            <a:off x="0" y="188640"/>
            <a:ext cx="9144000" cy="7244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 b="1" dirty="0"/>
              <a:t>Visual evidence of extensive cold work</a:t>
            </a:r>
            <a:endParaRPr lang="fr-FR" sz="24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0857" y="6057564"/>
            <a:ext cx="920579" cy="24606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000" dirty="0"/>
              <a:t>Home</a:t>
            </a:r>
            <a:endParaRPr lang="en-US" sz="1000" dirty="0">
              <a:latin typeface="Calibri"/>
            </a:endParaRPr>
          </a:p>
        </p:txBody>
      </p:sp>
      <p:pic>
        <p:nvPicPr>
          <p:cNvPr id="37" name="Picture 2" descr="G:\boulot David\photos boulot\photos recherche\dossiers Bourgarit\dossiers en cours\Khmers\mathilde mechling\photos Maigret\C2RMF76000\10214.jpg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683568" y="2852936"/>
            <a:ext cx="3630219" cy="277216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</p:pic>
      <p:pic>
        <p:nvPicPr>
          <p:cNvPr id="35" name="Picture 2" descr="C:\Users\Bourgarit\Desktop\Article Mechling-Vincent-Baptiste-Bourgarit_FINAL.jp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5580112" y="3140968"/>
            <a:ext cx="2736304" cy="2475929"/>
          </a:xfrm>
          <a:prstGeom prst="rect">
            <a:avLst/>
          </a:prstGeom>
          <a:noFill/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42EE4B5-C8BF-4483-A92E-31C78983FC79}"/>
              </a:ext>
            </a:extLst>
          </p:cNvPr>
          <p:cNvSpPr/>
          <p:nvPr/>
        </p:nvSpPr>
        <p:spPr>
          <a:xfrm>
            <a:off x="425615" y="6467527"/>
            <a:ext cx="8360676" cy="952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32425FA-7261-470D-9124-9F384DAD9953}"/>
              </a:ext>
            </a:extLst>
          </p:cNvPr>
          <p:cNvCxnSpPr/>
          <p:nvPr/>
        </p:nvCxnSpPr>
        <p:spPr>
          <a:xfrm>
            <a:off x="5998263" y="6337368"/>
            <a:ext cx="3090" cy="35834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D884624-7A8B-461A-BEF6-FF299531490F}"/>
              </a:ext>
            </a:extLst>
          </p:cNvPr>
          <p:cNvCxnSpPr/>
          <p:nvPr/>
        </p:nvCxnSpPr>
        <p:spPr>
          <a:xfrm>
            <a:off x="3163523" y="6336058"/>
            <a:ext cx="3090" cy="358346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DD836B-1DDA-482A-944B-8BC82177D11F}"/>
              </a:ext>
            </a:extLst>
          </p:cNvPr>
          <p:cNvCxnSpPr/>
          <p:nvPr/>
        </p:nvCxnSpPr>
        <p:spPr>
          <a:xfrm>
            <a:off x="1227090" y="6334590"/>
            <a:ext cx="3090" cy="35834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81D1A65-C52B-4D48-BF45-266232824F30}"/>
              </a:ext>
            </a:extLst>
          </p:cNvPr>
          <p:cNvCxnSpPr/>
          <p:nvPr/>
        </p:nvCxnSpPr>
        <p:spPr>
          <a:xfrm>
            <a:off x="427451" y="6286130"/>
            <a:ext cx="3090" cy="35834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45275CB-6B0D-4E4B-8F5F-7DFAA780CBDF}"/>
              </a:ext>
            </a:extLst>
          </p:cNvPr>
          <p:cNvCxnSpPr/>
          <p:nvPr/>
        </p:nvCxnSpPr>
        <p:spPr>
          <a:xfrm>
            <a:off x="5233009" y="6286130"/>
            <a:ext cx="3090" cy="35834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D6C16A-76E2-4FB0-8098-DB22DAB03AB7}"/>
              </a:ext>
            </a:extLst>
          </p:cNvPr>
          <p:cNvCxnSpPr/>
          <p:nvPr/>
        </p:nvCxnSpPr>
        <p:spPr>
          <a:xfrm>
            <a:off x="8767956" y="6341003"/>
            <a:ext cx="3090" cy="35834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22AD95E-7C56-403D-8B80-D2695AB06F35}"/>
              </a:ext>
            </a:extLst>
          </p:cNvPr>
          <p:cNvCxnSpPr/>
          <p:nvPr/>
        </p:nvCxnSpPr>
        <p:spPr>
          <a:xfrm>
            <a:off x="2136831" y="6303627"/>
            <a:ext cx="3090" cy="35834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D278F4-A925-4345-A13A-AA2E786FBD6A}"/>
              </a:ext>
            </a:extLst>
          </p:cNvPr>
          <p:cNvCxnSpPr/>
          <p:nvPr/>
        </p:nvCxnSpPr>
        <p:spPr>
          <a:xfrm>
            <a:off x="7840747" y="6359832"/>
            <a:ext cx="3090" cy="35834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831C22C-B63C-470D-9056-B307EAE5C0C2}"/>
              </a:ext>
            </a:extLst>
          </p:cNvPr>
          <p:cNvSpPr txBox="1"/>
          <p:nvPr/>
        </p:nvSpPr>
        <p:spPr>
          <a:xfrm>
            <a:off x="787491" y="5935563"/>
            <a:ext cx="920579" cy="4001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000" dirty="0"/>
              <a:t>Main questions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236F69-C981-493B-81FD-9BA7419865BF}"/>
              </a:ext>
            </a:extLst>
          </p:cNvPr>
          <p:cNvSpPr txBox="1"/>
          <p:nvPr/>
        </p:nvSpPr>
        <p:spPr>
          <a:xfrm>
            <a:off x="1651587" y="5935564"/>
            <a:ext cx="920579" cy="4001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000" dirty="0"/>
              <a:t>Fabrication technique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88957D-1581-41A0-AB7D-2265B4A7AAB0}"/>
              </a:ext>
            </a:extLst>
          </p:cNvPr>
          <p:cNvSpPr txBox="1"/>
          <p:nvPr/>
        </p:nvSpPr>
        <p:spPr>
          <a:xfrm>
            <a:off x="6203479" y="5912016"/>
            <a:ext cx="1352764" cy="4001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Calibri"/>
              </a:rPr>
              <a:t>Synopsis of  technical parameters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CC9F984-5EFE-4D8A-8989-47A85FDF3C8E}"/>
              </a:ext>
            </a:extLst>
          </p:cNvPr>
          <p:cNvSpPr txBox="1"/>
          <p:nvPr/>
        </p:nvSpPr>
        <p:spPr>
          <a:xfrm>
            <a:off x="8315069" y="5938438"/>
            <a:ext cx="920579" cy="4001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000" dirty="0"/>
              <a:t>Further Resources</a:t>
            </a:r>
          </a:p>
        </p:txBody>
      </p:sp>
      <p:cxnSp>
        <p:nvCxnSpPr>
          <p:cNvPr id="53" name="Straight Arrow Connector 3">
            <a:extLst>
              <a:ext uri="{FF2B5EF4-FFF2-40B4-BE49-F238E27FC236}">
                <a16:creationId xmlns:a16="http://schemas.microsoft.com/office/drawing/2014/main" id="{34BCF6DB-DDE5-4529-9865-DCECE1EACB1B}"/>
              </a:ext>
            </a:extLst>
          </p:cNvPr>
          <p:cNvCxnSpPr/>
          <p:nvPr/>
        </p:nvCxnSpPr>
        <p:spPr>
          <a:xfrm>
            <a:off x="4198266" y="6312126"/>
            <a:ext cx="3090" cy="35834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26">
            <a:extLst>
              <a:ext uri="{FF2B5EF4-FFF2-40B4-BE49-F238E27FC236}">
                <a16:creationId xmlns:a16="http://schemas.microsoft.com/office/drawing/2014/main" id="{0BF0DD41-3585-48FD-B43D-1A40BE44D110}"/>
              </a:ext>
            </a:extLst>
          </p:cNvPr>
          <p:cNvSpPr txBox="1"/>
          <p:nvPr/>
        </p:nvSpPr>
        <p:spPr>
          <a:xfrm>
            <a:off x="2839719" y="5889076"/>
            <a:ext cx="792087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Cold working</a:t>
            </a:r>
          </a:p>
        </p:txBody>
      </p:sp>
      <p:sp>
        <p:nvSpPr>
          <p:cNvPr id="55" name="TextBox 27">
            <a:extLst>
              <a:ext uri="{FF2B5EF4-FFF2-40B4-BE49-F238E27FC236}">
                <a16:creationId xmlns:a16="http://schemas.microsoft.com/office/drawing/2014/main" id="{8237CD87-8923-48D9-BA1D-09C78AF61E15}"/>
              </a:ext>
            </a:extLst>
          </p:cNvPr>
          <p:cNvSpPr txBox="1"/>
          <p:nvPr/>
        </p:nvSpPr>
        <p:spPr>
          <a:xfrm>
            <a:off x="3436262" y="5924690"/>
            <a:ext cx="1241617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Calibri"/>
              </a:rPr>
              <a:t>Consecration deposit</a:t>
            </a:r>
          </a:p>
        </p:txBody>
      </p:sp>
      <p:sp>
        <p:nvSpPr>
          <p:cNvPr id="56" name="TextBox 26">
            <a:extLst>
              <a:ext uri="{FF2B5EF4-FFF2-40B4-BE49-F238E27FC236}">
                <a16:creationId xmlns:a16="http://schemas.microsoft.com/office/drawing/2014/main" id="{E52FDDB4-C528-48DE-964A-3157B547A765}"/>
              </a:ext>
            </a:extLst>
          </p:cNvPr>
          <p:cNvSpPr txBox="1"/>
          <p:nvPr/>
        </p:nvSpPr>
        <p:spPr>
          <a:xfrm>
            <a:off x="4767744" y="5935563"/>
            <a:ext cx="931519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Metal composition</a:t>
            </a:r>
          </a:p>
        </p:txBody>
      </p:sp>
      <p:sp>
        <p:nvSpPr>
          <p:cNvPr id="57" name="TextBox 28">
            <a:extLst>
              <a:ext uri="{FF2B5EF4-FFF2-40B4-BE49-F238E27FC236}">
                <a16:creationId xmlns:a16="http://schemas.microsoft.com/office/drawing/2014/main" id="{356A4666-29AF-42C5-8C5F-C5EF2BB0141A}"/>
              </a:ext>
            </a:extLst>
          </p:cNvPr>
          <p:cNvSpPr txBox="1"/>
          <p:nvPr/>
        </p:nvSpPr>
        <p:spPr>
          <a:xfrm>
            <a:off x="5382908" y="5937258"/>
            <a:ext cx="1233801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alibri"/>
              </a:rPr>
              <a:t>Summary of findings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788F103-435C-4E5B-9B55-1A812F5AE6EC}"/>
              </a:ext>
            </a:extLst>
          </p:cNvPr>
          <p:cNvCxnSpPr/>
          <p:nvPr/>
        </p:nvCxnSpPr>
        <p:spPr>
          <a:xfrm>
            <a:off x="6826087" y="6349836"/>
            <a:ext cx="3090" cy="35834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2A9779A-D5D8-44A5-A485-54150E94B111}"/>
              </a:ext>
            </a:extLst>
          </p:cNvPr>
          <p:cNvSpPr txBox="1"/>
          <p:nvPr/>
        </p:nvSpPr>
        <p:spPr>
          <a:xfrm>
            <a:off x="7453423" y="5930845"/>
            <a:ext cx="920579" cy="40011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000" dirty="0"/>
              <a:t>Further Questions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39552" y="692696"/>
            <a:ext cx="115212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solidFill>
                  <a:srgbClr val="34D834"/>
                </a:solidFill>
              </a:rPr>
              <a:t>FIG 423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2699792" y="2492896"/>
            <a:ext cx="115212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solidFill>
                  <a:srgbClr val="34D834"/>
                </a:solidFill>
              </a:rPr>
              <a:t>FIG 425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7991872" y="404664"/>
            <a:ext cx="115212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solidFill>
                  <a:srgbClr val="34D834"/>
                </a:solidFill>
              </a:rPr>
              <a:t>FIG 166</a:t>
            </a:r>
          </a:p>
        </p:txBody>
      </p:sp>
      <p:pic>
        <p:nvPicPr>
          <p:cNvPr id="1026" name="Picture 2" descr="F:\IMAGES CASTING DATABASE\167-detail engraving-Jambhala-Guimlet_MG3814-MAA892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4644008" y="980728"/>
            <a:ext cx="2160240" cy="2884049"/>
          </a:xfrm>
          <a:prstGeom prst="rect">
            <a:avLst/>
          </a:prstGeom>
          <a:noFill/>
        </p:spPr>
      </p:pic>
      <p:sp>
        <p:nvSpPr>
          <p:cNvPr id="33" name="ZoneTexte 32"/>
          <p:cNvSpPr txBox="1"/>
          <p:nvPr/>
        </p:nvSpPr>
        <p:spPr>
          <a:xfrm>
            <a:off x="5004048" y="764704"/>
            <a:ext cx="115212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solidFill>
                  <a:srgbClr val="34D834"/>
                </a:solidFill>
              </a:rPr>
              <a:t>FIG 167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7991872" y="4509120"/>
            <a:ext cx="115212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solidFill>
                  <a:srgbClr val="34D834"/>
                </a:solidFill>
              </a:rPr>
              <a:t>FIG 166 zoom in</a:t>
            </a:r>
          </a:p>
        </p:txBody>
      </p:sp>
    </p:spTree>
    <p:extLst>
      <p:ext uri="{BB962C8B-B14F-4D97-AF65-F5344CB8AC3E}">
        <p14:creationId xmlns:p14="http://schemas.microsoft.com/office/powerpoint/2010/main" val="2669681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ous-titre 2"/>
          <p:cNvSpPr txBox="1">
            <a:spLocks/>
          </p:cNvSpPr>
          <p:nvPr/>
        </p:nvSpPr>
        <p:spPr>
          <a:xfrm>
            <a:off x="-40975" y="179033"/>
            <a:ext cx="9144000" cy="7244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/>
              <a:t>Engraving, as suggested by Reflectance Transformation Imaging (RTI) </a:t>
            </a:r>
            <a:endParaRPr lang="fr-FR" sz="24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0975" y="6185138"/>
            <a:ext cx="920579" cy="24606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000" dirty="0"/>
              <a:t>Home</a:t>
            </a:r>
            <a:endParaRPr lang="en-US" sz="1000" dirty="0">
              <a:latin typeface="Calibri"/>
            </a:endParaRPr>
          </a:p>
        </p:txBody>
      </p:sp>
      <p:pic>
        <p:nvPicPr>
          <p:cNvPr id="27650" name="Picture 2" descr="C:\Users\Bourgarit\Desktop\snapshot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259632" y="1094862"/>
            <a:ext cx="6768752" cy="3990322"/>
          </a:xfrm>
          <a:prstGeom prst="rect">
            <a:avLst/>
          </a:prstGeom>
          <a:noFill/>
        </p:spPr>
      </p:pic>
      <p:sp>
        <p:nvSpPr>
          <p:cNvPr id="23" name="ZoneTexte 22"/>
          <p:cNvSpPr txBox="1"/>
          <p:nvPr/>
        </p:nvSpPr>
        <p:spPr>
          <a:xfrm>
            <a:off x="3563888" y="5445224"/>
            <a:ext cx="1008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i="1" dirty="0"/>
              <a:t>MG 3822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03D86E3-A109-46A8-8BC6-448F0E52B51F}"/>
              </a:ext>
            </a:extLst>
          </p:cNvPr>
          <p:cNvGrpSpPr/>
          <p:nvPr/>
        </p:nvGrpSpPr>
        <p:grpSpPr>
          <a:xfrm>
            <a:off x="393700" y="5984274"/>
            <a:ext cx="8810033" cy="829102"/>
            <a:chOff x="393700" y="5984274"/>
            <a:chExt cx="8810033" cy="82910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6355485-60ED-4CE6-82CB-2D690A0AE752}"/>
                </a:ext>
              </a:extLst>
            </p:cNvPr>
            <p:cNvSpPr/>
            <p:nvPr/>
          </p:nvSpPr>
          <p:spPr>
            <a:xfrm>
              <a:off x="393700" y="6562725"/>
              <a:ext cx="8360676" cy="952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9878362-6E59-4F45-8CB6-D6289F8CAC03}"/>
                </a:ext>
              </a:extLst>
            </p:cNvPr>
            <p:cNvCxnSpPr/>
            <p:nvPr/>
          </p:nvCxnSpPr>
          <p:spPr>
            <a:xfrm>
              <a:off x="5966348" y="6432566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8CEB173-7FB4-4103-B9FE-BBC11D065A3F}"/>
                </a:ext>
              </a:extLst>
            </p:cNvPr>
            <p:cNvCxnSpPr/>
            <p:nvPr/>
          </p:nvCxnSpPr>
          <p:spPr>
            <a:xfrm>
              <a:off x="3198200" y="6407324"/>
              <a:ext cx="3090" cy="35834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58D8E88-015B-4029-9A1C-6194386F8362}"/>
                </a:ext>
              </a:extLst>
            </p:cNvPr>
            <p:cNvCxnSpPr/>
            <p:nvPr/>
          </p:nvCxnSpPr>
          <p:spPr>
            <a:xfrm>
              <a:off x="1195175" y="6429788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EC5E80F-BAD7-4DD1-A987-2137D4541C3D}"/>
                </a:ext>
              </a:extLst>
            </p:cNvPr>
            <p:cNvCxnSpPr/>
            <p:nvPr/>
          </p:nvCxnSpPr>
          <p:spPr>
            <a:xfrm>
              <a:off x="395536" y="6381328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D90B174-066D-40A0-AADE-9B16C592C07C}"/>
                </a:ext>
              </a:extLst>
            </p:cNvPr>
            <p:cNvCxnSpPr/>
            <p:nvPr/>
          </p:nvCxnSpPr>
          <p:spPr>
            <a:xfrm>
              <a:off x="5201094" y="6381328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5140B15-4169-4380-A50A-CC1AA6FC476C}"/>
                </a:ext>
              </a:extLst>
            </p:cNvPr>
            <p:cNvCxnSpPr/>
            <p:nvPr/>
          </p:nvCxnSpPr>
          <p:spPr>
            <a:xfrm>
              <a:off x="8736041" y="6436201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C001169-C27E-4083-AEC1-B9AAB4C808D5}"/>
                </a:ext>
              </a:extLst>
            </p:cNvPr>
            <p:cNvCxnSpPr/>
            <p:nvPr/>
          </p:nvCxnSpPr>
          <p:spPr>
            <a:xfrm>
              <a:off x="2115754" y="6429788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559A472-BC26-4A26-B626-884A6DAF7CF5}"/>
                </a:ext>
              </a:extLst>
            </p:cNvPr>
            <p:cNvCxnSpPr/>
            <p:nvPr/>
          </p:nvCxnSpPr>
          <p:spPr>
            <a:xfrm>
              <a:off x="7808832" y="6455030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A974065-C84D-4C7B-89DF-196A16FEC833}"/>
                </a:ext>
              </a:extLst>
            </p:cNvPr>
            <p:cNvSpPr txBox="1"/>
            <p:nvPr/>
          </p:nvSpPr>
          <p:spPr>
            <a:xfrm>
              <a:off x="755576" y="6030761"/>
              <a:ext cx="920579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Main questions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8BB50B0-97E4-4536-A8F0-89973990AF7A}"/>
                </a:ext>
              </a:extLst>
            </p:cNvPr>
            <p:cNvSpPr txBox="1"/>
            <p:nvPr/>
          </p:nvSpPr>
          <p:spPr>
            <a:xfrm>
              <a:off x="1619672" y="6030762"/>
              <a:ext cx="920579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Fabrication technique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E619AB2-5499-4E12-BBC2-1D8705785CB1}"/>
                </a:ext>
              </a:extLst>
            </p:cNvPr>
            <p:cNvSpPr txBox="1"/>
            <p:nvPr/>
          </p:nvSpPr>
          <p:spPr>
            <a:xfrm>
              <a:off x="6171564" y="6007214"/>
              <a:ext cx="1352764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latin typeface="Calibri"/>
                </a:rPr>
                <a:t>Synopsis of  technical parameters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510EB81-2840-4F86-B527-3B2AFA96EC8A}"/>
                </a:ext>
              </a:extLst>
            </p:cNvPr>
            <p:cNvSpPr txBox="1"/>
            <p:nvPr/>
          </p:nvSpPr>
          <p:spPr>
            <a:xfrm>
              <a:off x="8283154" y="6033636"/>
              <a:ext cx="920579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Further Resources</a:t>
              </a:r>
            </a:p>
          </p:txBody>
        </p:sp>
        <p:cxnSp>
          <p:nvCxnSpPr>
            <p:cNvPr id="49" name="Straight Arrow Connector 3">
              <a:extLst>
                <a:ext uri="{FF2B5EF4-FFF2-40B4-BE49-F238E27FC236}">
                  <a16:creationId xmlns:a16="http://schemas.microsoft.com/office/drawing/2014/main" id="{935FC053-BAB5-4781-9DC3-4B87A9F8B66F}"/>
                </a:ext>
              </a:extLst>
            </p:cNvPr>
            <p:cNvCxnSpPr/>
            <p:nvPr/>
          </p:nvCxnSpPr>
          <p:spPr>
            <a:xfrm>
              <a:off x="4166351" y="6407324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26">
              <a:extLst>
                <a:ext uri="{FF2B5EF4-FFF2-40B4-BE49-F238E27FC236}">
                  <a16:creationId xmlns:a16="http://schemas.microsoft.com/office/drawing/2014/main" id="{28DAC9D2-1576-4FB0-842E-AB45AE5BB9C3}"/>
                </a:ext>
              </a:extLst>
            </p:cNvPr>
            <p:cNvSpPr txBox="1"/>
            <p:nvPr/>
          </p:nvSpPr>
          <p:spPr>
            <a:xfrm>
              <a:off x="2807804" y="5984274"/>
              <a:ext cx="792087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Cold working</a:t>
              </a:r>
            </a:p>
          </p:txBody>
        </p:sp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id="{26FD288A-7C9F-448C-B22D-75422E5BF64A}"/>
                </a:ext>
              </a:extLst>
            </p:cNvPr>
            <p:cNvSpPr txBox="1"/>
            <p:nvPr/>
          </p:nvSpPr>
          <p:spPr>
            <a:xfrm>
              <a:off x="3404347" y="6019888"/>
              <a:ext cx="1241617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latin typeface="Calibri"/>
                </a:rPr>
                <a:t>Consecration deposit</a:t>
              </a:r>
            </a:p>
          </p:txBody>
        </p:sp>
        <p:sp>
          <p:nvSpPr>
            <p:cNvPr id="52" name="TextBox 26">
              <a:extLst>
                <a:ext uri="{FF2B5EF4-FFF2-40B4-BE49-F238E27FC236}">
                  <a16:creationId xmlns:a16="http://schemas.microsoft.com/office/drawing/2014/main" id="{CF9CD491-9E37-4F0D-8804-633855378E36}"/>
                </a:ext>
              </a:extLst>
            </p:cNvPr>
            <p:cNvSpPr txBox="1"/>
            <p:nvPr/>
          </p:nvSpPr>
          <p:spPr>
            <a:xfrm>
              <a:off x="4735829" y="6030761"/>
              <a:ext cx="931519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Metal composition</a:t>
              </a:r>
            </a:p>
          </p:txBody>
        </p:sp>
        <p:sp>
          <p:nvSpPr>
            <p:cNvPr id="53" name="TextBox 28">
              <a:extLst>
                <a:ext uri="{FF2B5EF4-FFF2-40B4-BE49-F238E27FC236}">
                  <a16:creationId xmlns:a16="http://schemas.microsoft.com/office/drawing/2014/main" id="{8074BE9E-D090-4D67-9966-86ACE33E3EFC}"/>
                </a:ext>
              </a:extLst>
            </p:cNvPr>
            <p:cNvSpPr txBox="1"/>
            <p:nvPr/>
          </p:nvSpPr>
          <p:spPr>
            <a:xfrm>
              <a:off x="5350993" y="6032456"/>
              <a:ext cx="1233801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Calibri"/>
                </a:rPr>
                <a:t>Summary of findings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A86B2CA-A644-43A2-A298-B37358654E0C}"/>
                </a:ext>
              </a:extLst>
            </p:cNvPr>
            <p:cNvCxnSpPr/>
            <p:nvPr/>
          </p:nvCxnSpPr>
          <p:spPr>
            <a:xfrm>
              <a:off x="6794172" y="6445034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36310AB-9BAE-42C3-AF51-57D96B85B00B}"/>
                </a:ext>
              </a:extLst>
            </p:cNvPr>
            <p:cNvSpPr txBox="1"/>
            <p:nvPr/>
          </p:nvSpPr>
          <p:spPr>
            <a:xfrm>
              <a:off x="7421508" y="6026043"/>
              <a:ext cx="920579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Further Questions</a:t>
              </a:r>
            </a:p>
          </p:txBody>
        </p:sp>
      </p:grpSp>
      <p:sp>
        <p:nvSpPr>
          <p:cNvPr id="27" name="ZoneTexte 26"/>
          <p:cNvSpPr txBox="1"/>
          <p:nvPr/>
        </p:nvSpPr>
        <p:spPr>
          <a:xfrm>
            <a:off x="4067944" y="836712"/>
            <a:ext cx="115212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solidFill>
                  <a:srgbClr val="34D834"/>
                </a:solidFill>
              </a:rPr>
              <a:t>FIG 191</a:t>
            </a:r>
          </a:p>
        </p:txBody>
      </p:sp>
    </p:spTree>
    <p:extLst>
      <p:ext uri="{BB962C8B-B14F-4D97-AF65-F5344CB8AC3E}">
        <p14:creationId xmlns:p14="http://schemas.microsoft.com/office/powerpoint/2010/main" val="266968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ous-titre 2"/>
          <p:cNvSpPr txBox="1">
            <a:spLocks/>
          </p:cNvSpPr>
          <p:nvPr/>
        </p:nvSpPr>
        <p:spPr>
          <a:xfrm>
            <a:off x="755576" y="116632"/>
            <a:ext cx="8064896" cy="3600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3200" b="1" dirty="0"/>
              <a:t>Metal punching confirmed by digital microscopy</a:t>
            </a:r>
            <a:endParaRPr lang="fr-FR" sz="32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0975" y="6185138"/>
            <a:ext cx="920579" cy="24606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000" dirty="0"/>
              <a:t>Home</a:t>
            </a:r>
            <a:endParaRPr lang="en-US" sz="1000" dirty="0">
              <a:latin typeface="Calibri"/>
            </a:endParaRPr>
          </a:p>
        </p:txBody>
      </p:sp>
      <p:grpSp>
        <p:nvGrpSpPr>
          <p:cNvPr id="2" name="Group 27">
            <a:extLst>
              <a:ext uri="{FF2B5EF4-FFF2-40B4-BE49-F238E27FC236}">
                <a16:creationId xmlns:a16="http://schemas.microsoft.com/office/drawing/2014/main" id="{0DB0CE61-AF6F-41D4-A034-FC8577AB3267}"/>
              </a:ext>
            </a:extLst>
          </p:cNvPr>
          <p:cNvGrpSpPr/>
          <p:nvPr/>
        </p:nvGrpSpPr>
        <p:grpSpPr>
          <a:xfrm>
            <a:off x="393700" y="5984274"/>
            <a:ext cx="8810033" cy="829102"/>
            <a:chOff x="393700" y="5984274"/>
            <a:chExt cx="8810033" cy="82910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D421C2C-50AC-4163-8853-205B01716C40}"/>
                </a:ext>
              </a:extLst>
            </p:cNvPr>
            <p:cNvSpPr/>
            <p:nvPr/>
          </p:nvSpPr>
          <p:spPr>
            <a:xfrm>
              <a:off x="393700" y="6562725"/>
              <a:ext cx="8360676" cy="952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B8B9D33-751B-48AD-8BC2-2A24EC9A4BFC}"/>
                </a:ext>
              </a:extLst>
            </p:cNvPr>
            <p:cNvCxnSpPr/>
            <p:nvPr/>
          </p:nvCxnSpPr>
          <p:spPr>
            <a:xfrm>
              <a:off x="5966348" y="6432566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9D1DAFA-96EE-4CA7-8A3F-EEA56A08D471}"/>
                </a:ext>
              </a:extLst>
            </p:cNvPr>
            <p:cNvCxnSpPr/>
            <p:nvPr/>
          </p:nvCxnSpPr>
          <p:spPr>
            <a:xfrm>
              <a:off x="3200757" y="6450472"/>
              <a:ext cx="3090" cy="35834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C7A0DB7-7541-4ABE-9A0C-6E34E5AC7F09}"/>
                </a:ext>
              </a:extLst>
            </p:cNvPr>
            <p:cNvCxnSpPr/>
            <p:nvPr/>
          </p:nvCxnSpPr>
          <p:spPr>
            <a:xfrm>
              <a:off x="1195175" y="6429788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808C994-016A-4018-A670-F09519088100}"/>
                </a:ext>
              </a:extLst>
            </p:cNvPr>
            <p:cNvCxnSpPr/>
            <p:nvPr/>
          </p:nvCxnSpPr>
          <p:spPr>
            <a:xfrm>
              <a:off x="395536" y="6381328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F5E33BB-F34F-48E6-98C4-8A933B559C64}"/>
                </a:ext>
              </a:extLst>
            </p:cNvPr>
            <p:cNvCxnSpPr/>
            <p:nvPr/>
          </p:nvCxnSpPr>
          <p:spPr>
            <a:xfrm>
              <a:off x="5201094" y="6381328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E9D67B6-5DED-4550-A326-25DB180F4476}"/>
                </a:ext>
              </a:extLst>
            </p:cNvPr>
            <p:cNvCxnSpPr/>
            <p:nvPr/>
          </p:nvCxnSpPr>
          <p:spPr>
            <a:xfrm>
              <a:off x="8736041" y="6436201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F06A0DD-3519-4B9D-B292-BD8A4DF532D3}"/>
                </a:ext>
              </a:extLst>
            </p:cNvPr>
            <p:cNvCxnSpPr/>
            <p:nvPr/>
          </p:nvCxnSpPr>
          <p:spPr>
            <a:xfrm>
              <a:off x="2117265" y="6455030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6B8911A-803E-4917-8A3F-359657BE640D}"/>
                </a:ext>
              </a:extLst>
            </p:cNvPr>
            <p:cNvCxnSpPr/>
            <p:nvPr/>
          </p:nvCxnSpPr>
          <p:spPr>
            <a:xfrm>
              <a:off x="7808832" y="6455030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26DF826-9176-4E63-84CC-86CCAB8F3636}"/>
                </a:ext>
              </a:extLst>
            </p:cNvPr>
            <p:cNvSpPr txBox="1"/>
            <p:nvPr/>
          </p:nvSpPr>
          <p:spPr>
            <a:xfrm>
              <a:off x="755576" y="6030761"/>
              <a:ext cx="920579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Main questions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5740080-DE9F-43EB-BB92-ADC0CE29FE0C}"/>
                </a:ext>
              </a:extLst>
            </p:cNvPr>
            <p:cNvSpPr txBox="1"/>
            <p:nvPr/>
          </p:nvSpPr>
          <p:spPr>
            <a:xfrm>
              <a:off x="1619672" y="6030762"/>
              <a:ext cx="920579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Fabrication technique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D233EC-596B-4CF8-A570-8DC091EAF598}"/>
                </a:ext>
              </a:extLst>
            </p:cNvPr>
            <p:cNvSpPr txBox="1"/>
            <p:nvPr/>
          </p:nvSpPr>
          <p:spPr>
            <a:xfrm>
              <a:off x="6171564" y="6007214"/>
              <a:ext cx="1352764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latin typeface="Calibri"/>
                </a:rPr>
                <a:t>Synopsis of  technical parameters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54906F3-8A9C-49EE-A363-4DB3825532E1}"/>
                </a:ext>
              </a:extLst>
            </p:cNvPr>
            <p:cNvSpPr txBox="1"/>
            <p:nvPr/>
          </p:nvSpPr>
          <p:spPr>
            <a:xfrm>
              <a:off x="8283154" y="6033636"/>
              <a:ext cx="920579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Further Resources</a:t>
              </a:r>
            </a:p>
          </p:txBody>
        </p:sp>
        <p:cxnSp>
          <p:nvCxnSpPr>
            <p:cNvPr id="49" name="Straight Arrow Connector 3">
              <a:extLst>
                <a:ext uri="{FF2B5EF4-FFF2-40B4-BE49-F238E27FC236}">
                  <a16:creationId xmlns:a16="http://schemas.microsoft.com/office/drawing/2014/main" id="{9CC3D011-4EA7-4153-B414-06ADAC4BBC2C}"/>
                </a:ext>
              </a:extLst>
            </p:cNvPr>
            <p:cNvCxnSpPr/>
            <p:nvPr/>
          </p:nvCxnSpPr>
          <p:spPr>
            <a:xfrm>
              <a:off x="4166351" y="6407324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26">
              <a:extLst>
                <a:ext uri="{FF2B5EF4-FFF2-40B4-BE49-F238E27FC236}">
                  <a16:creationId xmlns:a16="http://schemas.microsoft.com/office/drawing/2014/main" id="{ABBF7104-0042-4ABE-BE1A-CEB82139700C}"/>
                </a:ext>
              </a:extLst>
            </p:cNvPr>
            <p:cNvSpPr txBox="1"/>
            <p:nvPr/>
          </p:nvSpPr>
          <p:spPr>
            <a:xfrm>
              <a:off x="2807804" y="5984274"/>
              <a:ext cx="792087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Cold working</a:t>
              </a:r>
            </a:p>
          </p:txBody>
        </p:sp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id="{4F8C5992-5CD4-4190-86F3-BE80C8A1915C}"/>
                </a:ext>
              </a:extLst>
            </p:cNvPr>
            <p:cNvSpPr txBox="1"/>
            <p:nvPr/>
          </p:nvSpPr>
          <p:spPr>
            <a:xfrm>
              <a:off x="3404347" y="6019888"/>
              <a:ext cx="1241617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latin typeface="Calibri"/>
                </a:rPr>
                <a:t>Consecration deposit</a:t>
              </a:r>
            </a:p>
          </p:txBody>
        </p:sp>
        <p:sp>
          <p:nvSpPr>
            <p:cNvPr id="52" name="TextBox 26">
              <a:extLst>
                <a:ext uri="{FF2B5EF4-FFF2-40B4-BE49-F238E27FC236}">
                  <a16:creationId xmlns:a16="http://schemas.microsoft.com/office/drawing/2014/main" id="{917BB006-3E8E-4F8D-A285-7A63D029958F}"/>
                </a:ext>
              </a:extLst>
            </p:cNvPr>
            <p:cNvSpPr txBox="1"/>
            <p:nvPr/>
          </p:nvSpPr>
          <p:spPr>
            <a:xfrm>
              <a:off x="4735829" y="6030761"/>
              <a:ext cx="931519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Metal composition</a:t>
              </a:r>
            </a:p>
          </p:txBody>
        </p:sp>
        <p:sp>
          <p:nvSpPr>
            <p:cNvPr id="53" name="TextBox 28">
              <a:extLst>
                <a:ext uri="{FF2B5EF4-FFF2-40B4-BE49-F238E27FC236}">
                  <a16:creationId xmlns:a16="http://schemas.microsoft.com/office/drawing/2014/main" id="{02688EA4-7A5B-4DB2-AA19-38C673E694D0}"/>
                </a:ext>
              </a:extLst>
            </p:cNvPr>
            <p:cNvSpPr txBox="1"/>
            <p:nvPr/>
          </p:nvSpPr>
          <p:spPr>
            <a:xfrm>
              <a:off x="5350993" y="6032456"/>
              <a:ext cx="1233801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Calibri"/>
                </a:rPr>
                <a:t>Summary of findings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5AD0106-6E9A-4CAF-9BF7-6495A5BF5048}"/>
                </a:ext>
              </a:extLst>
            </p:cNvPr>
            <p:cNvCxnSpPr/>
            <p:nvPr/>
          </p:nvCxnSpPr>
          <p:spPr>
            <a:xfrm>
              <a:off x="6794172" y="6445034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04531BB-EBB9-4E5F-9115-D2F6E4A1460D}"/>
                </a:ext>
              </a:extLst>
            </p:cNvPr>
            <p:cNvSpPr txBox="1"/>
            <p:nvPr/>
          </p:nvSpPr>
          <p:spPr>
            <a:xfrm>
              <a:off x="7421508" y="6026043"/>
              <a:ext cx="920579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Further Questions</a:t>
              </a:r>
            </a:p>
          </p:txBody>
        </p:sp>
      </p:grpSp>
      <p:pic>
        <p:nvPicPr>
          <p:cNvPr id="1026" name="Picture 2" descr="F:\IMAGES CASTING DATABASE\236_Bourgarit_MA3475-Guimet_poincon 1 speudo color 1.t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16016" y="1772816"/>
            <a:ext cx="4224469" cy="3168352"/>
          </a:xfrm>
          <a:prstGeom prst="rect">
            <a:avLst/>
          </a:prstGeom>
          <a:noFill/>
        </p:spPr>
      </p:pic>
      <p:pic>
        <p:nvPicPr>
          <p:cNvPr id="1027" name="Picture 3" descr="F:\IMAGES CASTING DATABASE\235_Bourgarit_MA3475-Guimet_poincon 1 detail 001.tif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55509" y="1556792"/>
            <a:ext cx="4416491" cy="3312368"/>
          </a:xfrm>
          <a:prstGeom prst="rect">
            <a:avLst/>
          </a:prstGeom>
          <a:noFill/>
        </p:spPr>
      </p:pic>
      <p:cxnSp>
        <p:nvCxnSpPr>
          <p:cNvPr id="30" name="Connecteur droit avec flèche 29"/>
          <p:cNvCxnSpPr/>
          <p:nvPr/>
        </p:nvCxnSpPr>
        <p:spPr>
          <a:xfrm>
            <a:off x="6588224" y="1268760"/>
            <a:ext cx="144016" cy="1728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1619672" y="5013176"/>
            <a:ext cx="1008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solidFill>
                  <a:srgbClr val="34D834"/>
                </a:solidFill>
              </a:rPr>
              <a:t>Fig. 235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6300192" y="5013176"/>
            <a:ext cx="1008112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solidFill>
                  <a:srgbClr val="34D834"/>
                </a:solidFill>
              </a:rPr>
              <a:t>Fig. 236</a:t>
            </a:r>
          </a:p>
        </p:txBody>
      </p:sp>
    </p:spTree>
    <p:extLst>
      <p:ext uri="{BB962C8B-B14F-4D97-AF65-F5344CB8AC3E}">
        <p14:creationId xmlns:p14="http://schemas.microsoft.com/office/powerpoint/2010/main" val="266968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ous-titre 2"/>
          <p:cNvSpPr txBox="1">
            <a:spLocks/>
          </p:cNvSpPr>
          <p:nvPr/>
        </p:nvSpPr>
        <p:spPr>
          <a:xfrm>
            <a:off x="755576" y="116632"/>
            <a:ext cx="8064896" cy="3600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3200" b="1" dirty="0"/>
              <a:t>Metal engraving over wax preparatory drawing confirmed by digital microscopy</a:t>
            </a:r>
            <a:endParaRPr lang="fr-FR" sz="3200" dirty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40975" y="6185138"/>
            <a:ext cx="920579" cy="24606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000" dirty="0"/>
              <a:t>Home</a:t>
            </a:r>
            <a:endParaRPr lang="en-US" sz="1000" dirty="0">
              <a:latin typeface="Calibri"/>
            </a:endParaRPr>
          </a:p>
        </p:txBody>
      </p:sp>
      <p:pic>
        <p:nvPicPr>
          <p:cNvPr id="3074" name="Picture 2" descr="C:\Users\Bourgarit\Desktop\Article Mechling-Vincent-Baptiste-Bourgarit_FINAL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99592" y="836712"/>
            <a:ext cx="6638925" cy="2716212"/>
          </a:xfrm>
          <a:prstGeom prst="rect">
            <a:avLst/>
          </a:prstGeom>
          <a:noFill/>
        </p:spPr>
      </p:pic>
      <p:pic>
        <p:nvPicPr>
          <p:cNvPr id="3075" name="Picture 3" descr="C:\Users\Bourgarit\Desktop\Article Mechling-Vincent-Baptiste-Bourgarit_FINAL.jp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899592" y="4005064"/>
            <a:ext cx="6638925" cy="1355725"/>
          </a:xfrm>
          <a:prstGeom prst="rect">
            <a:avLst/>
          </a:prstGeom>
          <a:noFill/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0DB0CE61-AF6F-41D4-A034-FC8577AB3267}"/>
              </a:ext>
            </a:extLst>
          </p:cNvPr>
          <p:cNvGrpSpPr/>
          <p:nvPr/>
        </p:nvGrpSpPr>
        <p:grpSpPr>
          <a:xfrm>
            <a:off x="393700" y="5984274"/>
            <a:ext cx="8810033" cy="829102"/>
            <a:chOff x="393700" y="5984274"/>
            <a:chExt cx="8810033" cy="82910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D421C2C-50AC-4163-8853-205B01716C40}"/>
                </a:ext>
              </a:extLst>
            </p:cNvPr>
            <p:cNvSpPr/>
            <p:nvPr/>
          </p:nvSpPr>
          <p:spPr>
            <a:xfrm>
              <a:off x="393700" y="6562725"/>
              <a:ext cx="8360676" cy="952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B8B9D33-751B-48AD-8BC2-2A24EC9A4BFC}"/>
                </a:ext>
              </a:extLst>
            </p:cNvPr>
            <p:cNvCxnSpPr/>
            <p:nvPr/>
          </p:nvCxnSpPr>
          <p:spPr>
            <a:xfrm>
              <a:off x="5966348" y="6432566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9D1DAFA-96EE-4CA7-8A3F-EEA56A08D471}"/>
                </a:ext>
              </a:extLst>
            </p:cNvPr>
            <p:cNvCxnSpPr/>
            <p:nvPr/>
          </p:nvCxnSpPr>
          <p:spPr>
            <a:xfrm>
              <a:off x="3200757" y="6450472"/>
              <a:ext cx="3090" cy="358346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C7A0DB7-7541-4ABE-9A0C-6E34E5AC7F09}"/>
                </a:ext>
              </a:extLst>
            </p:cNvPr>
            <p:cNvCxnSpPr/>
            <p:nvPr/>
          </p:nvCxnSpPr>
          <p:spPr>
            <a:xfrm>
              <a:off x="1195175" y="6429788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808C994-016A-4018-A670-F09519088100}"/>
                </a:ext>
              </a:extLst>
            </p:cNvPr>
            <p:cNvCxnSpPr/>
            <p:nvPr/>
          </p:nvCxnSpPr>
          <p:spPr>
            <a:xfrm>
              <a:off x="395536" y="6381328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F5E33BB-F34F-48E6-98C4-8A933B559C64}"/>
                </a:ext>
              </a:extLst>
            </p:cNvPr>
            <p:cNvCxnSpPr/>
            <p:nvPr/>
          </p:nvCxnSpPr>
          <p:spPr>
            <a:xfrm>
              <a:off x="5201094" y="6381328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E9D67B6-5DED-4550-A326-25DB180F4476}"/>
                </a:ext>
              </a:extLst>
            </p:cNvPr>
            <p:cNvCxnSpPr/>
            <p:nvPr/>
          </p:nvCxnSpPr>
          <p:spPr>
            <a:xfrm>
              <a:off x="8736041" y="6436201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F06A0DD-3519-4B9D-B292-BD8A4DF532D3}"/>
                </a:ext>
              </a:extLst>
            </p:cNvPr>
            <p:cNvCxnSpPr/>
            <p:nvPr/>
          </p:nvCxnSpPr>
          <p:spPr>
            <a:xfrm>
              <a:off x="2117265" y="6455030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6B8911A-803E-4917-8A3F-359657BE640D}"/>
                </a:ext>
              </a:extLst>
            </p:cNvPr>
            <p:cNvCxnSpPr/>
            <p:nvPr/>
          </p:nvCxnSpPr>
          <p:spPr>
            <a:xfrm>
              <a:off x="7808832" y="6455030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26DF826-9176-4E63-84CC-86CCAB8F3636}"/>
                </a:ext>
              </a:extLst>
            </p:cNvPr>
            <p:cNvSpPr txBox="1"/>
            <p:nvPr/>
          </p:nvSpPr>
          <p:spPr>
            <a:xfrm>
              <a:off x="755576" y="6030761"/>
              <a:ext cx="920579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Main questions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5740080-DE9F-43EB-BB92-ADC0CE29FE0C}"/>
                </a:ext>
              </a:extLst>
            </p:cNvPr>
            <p:cNvSpPr txBox="1"/>
            <p:nvPr/>
          </p:nvSpPr>
          <p:spPr>
            <a:xfrm>
              <a:off x="1619672" y="6030762"/>
              <a:ext cx="920579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Fabrication technique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D233EC-596B-4CF8-A570-8DC091EAF598}"/>
                </a:ext>
              </a:extLst>
            </p:cNvPr>
            <p:cNvSpPr txBox="1"/>
            <p:nvPr/>
          </p:nvSpPr>
          <p:spPr>
            <a:xfrm>
              <a:off x="6171564" y="6007214"/>
              <a:ext cx="1352764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latin typeface="Calibri"/>
                </a:rPr>
                <a:t>Synopsis of  technical parameters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54906F3-8A9C-49EE-A363-4DB3825532E1}"/>
                </a:ext>
              </a:extLst>
            </p:cNvPr>
            <p:cNvSpPr txBox="1"/>
            <p:nvPr/>
          </p:nvSpPr>
          <p:spPr>
            <a:xfrm>
              <a:off x="8283154" y="6033636"/>
              <a:ext cx="920579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Further Resources</a:t>
              </a:r>
            </a:p>
          </p:txBody>
        </p:sp>
        <p:cxnSp>
          <p:nvCxnSpPr>
            <p:cNvPr id="49" name="Straight Arrow Connector 3">
              <a:extLst>
                <a:ext uri="{FF2B5EF4-FFF2-40B4-BE49-F238E27FC236}">
                  <a16:creationId xmlns:a16="http://schemas.microsoft.com/office/drawing/2014/main" id="{9CC3D011-4EA7-4153-B414-06ADAC4BBC2C}"/>
                </a:ext>
              </a:extLst>
            </p:cNvPr>
            <p:cNvCxnSpPr/>
            <p:nvPr/>
          </p:nvCxnSpPr>
          <p:spPr>
            <a:xfrm>
              <a:off x="4166351" y="6407324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26">
              <a:extLst>
                <a:ext uri="{FF2B5EF4-FFF2-40B4-BE49-F238E27FC236}">
                  <a16:creationId xmlns:a16="http://schemas.microsoft.com/office/drawing/2014/main" id="{ABBF7104-0042-4ABE-BE1A-CEB82139700C}"/>
                </a:ext>
              </a:extLst>
            </p:cNvPr>
            <p:cNvSpPr txBox="1"/>
            <p:nvPr/>
          </p:nvSpPr>
          <p:spPr>
            <a:xfrm>
              <a:off x="2807804" y="5984274"/>
              <a:ext cx="792087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Cold working</a:t>
              </a:r>
            </a:p>
          </p:txBody>
        </p:sp>
        <p:sp>
          <p:nvSpPr>
            <p:cNvPr id="51" name="TextBox 27">
              <a:extLst>
                <a:ext uri="{FF2B5EF4-FFF2-40B4-BE49-F238E27FC236}">
                  <a16:creationId xmlns:a16="http://schemas.microsoft.com/office/drawing/2014/main" id="{4F8C5992-5CD4-4190-86F3-BE80C8A1915C}"/>
                </a:ext>
              </a:extLst>
            </p:cNvPr>
            <p:cNvSpPr txBox="1"/>
            <p:nvPr/>
          </p:nvSpPr>
          <p:spPr>
            <a:xfrm>
              <a:off x="3404347" y="6019888"/>
              <a:ext cx="1241617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latin typeface="Calibri"/>
                </a:rPr>
                <a:t>Consecration deposit</a:t>
              </a:r>
            </a:p>
          </p:txBody>
        </p:sp>
        <p:sp>
          <p:nvSpPr>
            <p:cNvPr id="52" name="TextBox 26">
              <a:extLst>
                <a:ext uri="{FF2B5EF4-FFF2-40B4-BE49-F238E27FC236}">
                  <a16:creationId xmlns:a16="http://schemas.microsoft.com/office/drawing/2014/main" id="{917BB006-3E8E-4F8D-A285-7A63D029958F}"/>
                </a:ext>
              </a:extLst>
            </p:cNvPr>
            <p:cNvSpPr txBox="1"/>
            <p:nvPr/>
          </p:nvSpPr>
          <p:spPr>
            <a:xfrm>
              <a:off x="4735829" y="6030761"/>
              <a:ext cx="931519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Metal composition</a:t>
              </a:r>
            </a:p>
          </p:txBody>
        </p:sp>
        <p:sp>
          <p:nvSpPr>
            <p:cNvPr id="53" name="TextBox 28">
              <a:extLst>
                <a:ext uri="{FF2B5EF4-FFF2-40B4-BE49-F238E27FC236}">
                  <a16:creationId xmlns:a16="http://schemas.microsoft.com/office/drawing/2014/main" id="{02688EA4-7A5B-4DB2-AA19-38C673E694D0}"/>
                </a:ext>
              </a:extLst>
            </p:cNvPr>
            <p:cNvSpPr txBox="1"/>
            <p:nvPr/>
          </p:nvSpPr>
          <p:spPr>
            <a:xfrm>
              <a:off x="5350993" y="6032456"/>
              <a:ext cx="1233801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Calibri"/>
                </a:rPr>
                <a:t>Summary of findings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5AD0106-6E9A-4CAF-9BF7-6495A5BF5048}"/>
                </a:ext>
              </a:extLst>
            </p:cNvPr>
            <p:cNvCxnSpPr/>
            <p:nvPr/>
          </p:nvCxnSpPr>
          <p:spPr>
            <a:xfrm>
              <a:off x="6794172" y="6445034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04531BB-EBB9-4E5F-9115-D2F6E4A1460D}"/>
                </a:ext>
              </a:extLst>
            </p:cNvPr>
            <p:cNvSpPr txBox="1"/>
            <p:nvPr/>
          </p:nvSpPr>
          <p:spPr>
            <a:xfrm>
              <a:off x="7421508" y="6026043"/>
              <a:ext cx="920579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Further Questions</a:t>
              </a:r>
            </a:p>
          </p:txBody>
        </p:sp>
      </p:grpSp>
      <p:sp>
        <p:nvSpPr>
          <p:cNvPr id="27" name="ZoneTexte 26"/>
          <p:cNvSpPr txBox="1"/>
          <p:nvPr/>
        </p:nvSpPr>
        <p:spPr>
          <a:xfrm>
            <a:off x="1043608" y="620688"/>
            <a:ext cx="115212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solidFill>
                  <a:srgbClr val="34D834"/>
                </a:solidFill>
              </a:rPr>
              <a:t>FIG 166 zoom in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4644008" y="620688"/>
            <a:ext cx="115212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solidFill>
                  <a:srgbClr val="34D834"/>
                </a:solidFill>
              </a:rPr>
              <a:t>FIG 169</a:t>
            </a:r>
          </a:p>
        </p:txBody>
      </p:sp>
    </p:spTree>
    <p:extLst>
      <p:ext uri="{BB962C8B-B14F-4D97-AF65-F5344CB8AC3E}">
        <p14:creationId xmlns:p14="http://schemas.microsoft.com/office/powerpoint/2010/main" val="266968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4"/>
          <p:cNvSpPr txBox="1"/>
          <p:nvPr/>
        </p:nvSpPr>
        <p:spPr>
          <a:xfrm>
            <a:off x="-40975" y="6185138"/>
            <a:ext cx="920579" cy="246063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1000" dirty="0"/>
              <a:t>Home</a:t>
            </a:r>
            <a:endParaRPr lang="en-US" sz="1000" dirty="0">
              <a:latin typeface="Calibri"/>
            </a:endParaRP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4" name="Picture 5" descr="E:\boulot David\photos boulot\photos recherche\dossiers en cours\Asie Sud est\mathilde mechling\RX statuettes indonesiennes\RA-018.tif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923928" y="2132856"/>
            <a:ext cx="1376536" cy="2361570"/>
          </a:xfrm>
          <a:prstGeom prst="rect">
            <a:avLst/>
          </a:prstGeom>
          <a:noFill/>
        </p:spPr>
      </p:pic>
      <p:sp>
        <p:nvSpPr>
          <p:cNvPr id="33" name="TextBox 1"/>
          <p:cNvSpPr txBox="1"/>
          <p:nvPr/>
        </p:nvSpPr>
        <p:spPr>
          <a:xfrm>
            <a:off x="1446934" y="676632"/>
            <a:ext cx="6149402" cy="3077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Cavities filled with dense material</a:t>
            </a:r>
            <a:endParaRPr lang="fr-FR" sz="1400" dirty="0"/>
          </a:p>
        </p:txBody>
      </p:sp>
      <p:grpSp>
        <p:nvGrpSpPr>
          <p:cNvPr id="2" name="Group 67">
            <a:extLst>
              <a:ext uri="{FF2B5EF4-FFF2-40B4-BE49-F238E27FC236}">
                <a16:creationId xmlns:a16="http://schemas.microsoft.com/office/drawing/2014/main" id="{813BF0B4-F409-49DB-9D34-AF3C5E3D6303}"/>
              </a:ext>
            </a:extLst>
          </p:cNvPr>
          <p:cNvGrpSpPr/>
          <p:nvPr/>
        </p:nvGrpSpPr>
        <p:grpSpPr>
          <a:xfrm>
            <a:off x="393700" y="5984274"/>
            <a:ext cx="8810033" cy="829102"/>
            <a:chOff x="393700" y="5984274"/>
            <a:chExt cx="8810033" cy="82910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EAE3531-9F20-4722-8E1E-886CC0AEB568}"/>
                </a:ext>
              </a:extLst>
            </p:cNvPr>
            <p:cNvSpPr/>
            <p:nvPr/>
          </p:nvSpPr>
          <p:spPr>
            <a:xfrm>
              <a:off x="393700" y="6562725"/>
              <a:ext cx="8360676" cy="952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E525526-0446-42A9-A0A5-C6E4437EAD3D}"/>
                </a:ext>
              </a:extLst>
            </p:cNvPr>
            <p:cNvCxnSpPr/>
            <p:nvPr/>
          </p:nvCxnSpPr>
          <p:spPr>
            <a:xfrm>
              <a:off x="5966348" y="6432566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884645AB-D42B-4110-A2DF-8B6A3F67B96A}"/>
                </a:ext>
              </a:extLst>
            </p:cNvPr>
            <p:cNvCxnSpPr/>
            <p:nvPr/>
          </p:nvCxnSpPr>
          <p:spPr>
            <a:xfrm>
              <a:off x="2122124" y="6442689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75398EC-20AF-4EE5-AB80-9E9CEFFA5244}"/>
                </a:ext>
              </a:extLst>
            </p:cNvPr>
            <p:cNvCxnSpPr/>
            <p:nvPr/>
          </p:nvCxnSpPr>
          <p:spPr>
            <a:xfrm>
              <a:off x="1195175" y="6429788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D56EB51-AC14-4E85-B10D-74351A588C09}"/>
                </a:ext>
              </a:extLst>
            </p:cNvPr>
            <p:cNvCxnSpPr/>
            <p:nvPr/>
          </p:nvCxnSpPr>
          <p:spPr>
            <a:xfrm>
              <a:off x="395536" y="6381328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DDBB85C-EEC6-4D9F-89B4-95FAA8B2831A}"/>
                </a:ext>
              </a:extLst>
            </p:cNvPr>
            <p:cNvCxnSpPr/>
            <p:nvPr/>
          </p:nvCxnSpPr>
          <p:spPr>
            <a:xfrm>
              <a:off x="5201094" y="6381328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45BF0912-2E9F-450A-8292-A0EC70731560}"/>
                </a:ext>
              </a:extLst>
            </p:cNvPr>
            <p:cNvCxnSpPr/>
            <p:nvPr/>
          </p:nvCxnSpPr>
          <p:spPr>
            <a:xfrm>
              <a:off x="8736041" y="6436201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E7741C9-04EF-4592-BC07-2D3538563EF6}"/>
                </a:ext>
              </a:extLst>
            </p:cNvPr>
            <p:cNvCxnSpPr/>
            <p:nvPr/>
          </p:nvCxnSpPr>
          <p:spPr>
            <a:xfrm>
              <a:off x="3239142" y="6407324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EC73C44-76B6-4B85-B4DF-856019192FEB}"/>
                </a:ext>
              </a:extLst>
            </p:cNvPr>
            <p:cNvCxnSpPr/>
            <p:nvPr/>
          </p:nvCxnSpPr>
          <p:spPr>
            <a:xfrm>
              <a:off x="7808832" y="6455030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76FB388-1435-4AED-8D7F-0A834615424B}"/>
                </a:ext>
              </a:extLst>
            </p:cNvPr>
            <p:cNvSpPr txBox="1"/>
            <p:nvPr/>
          </p:nvSpPr>
          <p:spPr>
            <a:xfrm>
              <a:off x="755576" y="6030761"/>
              <a:ext cx="920579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Main questions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A812F44-48C3-4836-8B15-84564C6EEF69}"/>
                </a:ext>
              </a:extLst>
            </p:cNvPr>
            <p:cNvSpPr txBox="1"/>
            <p:nvPr/>
          </p:nvSpPr>
          <p:spPr>
            <a:xfrm>
              <a:off x="1619672" y="6030762"/>
              <a:ext cx="920579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Fabrication technique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7B84265-103B-43FD-936F-F54076F5A376}"/>
                </a:ext>
              </a:extLst>
            </p:cNvPr>
            <p:cNvSpPr txBox="1"/>
            <p:nvPr/>
          </p:nvSpPr>
          <p:spPr>
            <a:xfrm>
              <a:off x="6171564" y="6007214"/>
              <a:ext cx="1352764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000000"/>
                  </a:solidFill>
                  <a:latin typeface="Calibri"/>
                </a:rPr>
                <a:t>Synopsis of  technical parameters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8F72C7A-6A76-4279-9E3C-18EEF4E91CF7}"/>
                </a:ext>
              </a:extLst>
            </p:cNvPr>
            <p:cNvSpPr txBox="1"/>
            <p:nvPr/>
          </p:nvSpPr>
          <p:spPr>
            <a:xfrm>
              <a:off x="8283154" y="6033636"/>
              <a:ext cx="920579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Further Resources</a:t>
              </a:r>
            </a:p>
          </p:txBody>
        </p:sp>
        <p:cxnSp>
          <p:nvCxnSpPr>
            <p:cNvPr id="82" name="Straight Arrow Connector 3">
              <a:extLst>
                <a:ext uri="{FF2B5EF4-FFF2-40B4-BE49-F238E27FC236}">
                  <a16:creationId xmlns:a16="http://schemas.microsoft.com/office/drawing/2014/main" id="{EBD51A64-4A10-43E4-8910-046164B5FE51}"/>
                </a:ext>
              </a:extLst>
            </p:cNvPr>
            <p:cNvCxnSpPr/>
            <p:nvPr/>
          </p:nvCxnSpPr>
          <p:spPr>
            <a:xfrm>
              <a:off x="4166351" y="6407324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26">
              <a:extLst>
                <a:ext uri="{FF2B5EF4-FFF2-40B4-BE49-F238E27FC236}">
                  <a16:creationId xmlns:a16="http://schemas.microsoft.com/office/drawing/2014/main" id="{DF02092F-E285-4893-AF06-72293FB37267}"/>
                </a:ext>
              </a:extLst>
            </p:cNvPr>
            <p:cNvSpPr txBox="1"/>
            <p:nvPr/>
          </p:nvSpPr>
          <p:spPr>
            <a:xfrm>
              <a:off x="2807804" y="5984274"/>
              <a:ext cx="792087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Cold working</a:t>
              </a:r>
            </a:p>
          </p:txBody>
        </p:sp>
        <p:sp>
          <p:nvSpPr>
            <p:cNvPr id="84" name="TextBox 27">
              <a:extLst>
                <a:ext uri="{FF2B5EF4-FFF2-40B4-BE49-F238E27FC236}">
                  <a16:creationId xmlns:a16="http://schemas.microsoft.com/office/drawing/2014/main" id="{B739E091-FF93-4DFA-B077-E475244DC4B5}"/>
                </a:ext>
              </a:extLst>
            </p:cNvPr>
            <p:cNvSpPr txBox="1"/>
            <p:nvPr/>
          </p:nvSpPr>
          <p:spPr>
            <a:xfrm>
              <a:off x="3404347" y="6019888"/>
              <a:ext cx="1241617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Calibri"/>
                </a:rPr>
                <a:t>Consecration deposit</a:t>
              </a:r>
            </a:p>
          </p:txBody>
        </p:sp>
        <p:sp>
          <p:nvSpPr>
            <p:cNvPr id="85" name="TextBox 26">
              <a:extLst>
                <a:ext uri="{FF2B5EF4-FFF2-40B4-BE49-F238E27FC236}">
                  <a16:creationId xmlns:a16="http://schemas.microsoft.com/office/drawing/2014/main" id="{5FFDB542-931C-43FD-BED9-86C841DF87DF}"/>
                </a:ext>
              </a:extLst>
            </p:cNvPr>
            <p:cNvSpPr txBox="1"/>
            <p:nvPr/>
          </p:nvSpPr>
          <p:spPr>
            <a:xfrm>
              <a:off x="4735829" y="6030761"/>
              <a:ext cx="931519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Metal composition</a:t>
              </a:r>
            </a:p>
          </p:txBody>
        </p:sp>
        <p:sp>
          <p:nvSpPr>
            <p:cNvPr id="86" name="TextBox 28">
              <a:extLst>
                <a:ext uri="{FF2B5EF4-FFF2-40B4-BE49-F238E27FC236}">
                  <a16:creationId xmlns:a16="http://schemas.microsoft.com/office/drawing/2014/main" id="{35763101-3B89-4F57-9B53-D242A110CA3B}"/>
                </a:ext>
              </a:extLst>
            </p:cNvPr>
            <p:cNvSpPr txBox="1"/>
            <p:nvPr/>
          </p:nvSpPr>
          <p:spPr>
            <a:xfrm>
              <a:off x="5350993" y="6032456"/>
              <a:ext cx="1233801" cy="400110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Calibri"/>
                </a:rPr>
                <a:t>Summary of findings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B41AE4A-5057-4C14-9467-94EEA0294834}"/>
                </a:ext>
              </a:extLst>
            </p:cNvPr>
            <p:cNvCxnSpPr/>
            <p:nvPr/>
          </p:nvCxnSpPr>
          <p:spPr>
            <a:xfrm>
              <a:off x="6794172" y="6445034"/>
              <a:ext cx="3090" cy="35834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2110EC0-16D4-416C-A29A-2FB1B7136213}"/>
                </a:ext>
              </a:extLst>
            </p:cNvPr>
            <p:cNvSpPr txBox="1"/>
            <p:nvPr/>
          </p:nvSpPr>
          <p:spPr>
            <a:xfrm>
              <a:off x="7421508" y="6026043"/>
              <a:ext cx="920579" cy="400110"/>
            </a:xfrm>
            <a:prstGeom prst="rect">
              <a:avLst/>
            </a:prstGeom>
          </p:spPr>
          <p:txBody>
            <a:bodyPr rtlCol="0">
              <a:spAutoFit/>
            </a:bodyPr>
            <a:lstStyle/>
            <a:p>
              <a:pPr algn="ctr"/>
              <a:r>
                <a:rPr lang="en-US" sz="1000" dirty="0"/>
                <a:t>Further Questions</a:t>
              </a:r>
            </a:p>
          </p:txBody>
        </p:sp>
      </p:grpSp>
      <p:sp>
        <p:nvSpPr>
          <p:cNvPr id="27" name="ZoneTexte 26"/>
          <p:cNvSpPr txBox="1"/>
          <p:nvPr/>
        </p:nvSpPr>
        <p:spPr>
          <a:xfrm>
            <a:off x="4067944" y="1844824"/>
            <a:ext cx="1152128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solidFill>
                  <a:srgbClr val="34D834"/>
                </a:solidFill>
              </a:rPr>
              <a:t>FIG 445</a:t>
            </a:r>
          </a:p>
        </p:txBody>
      </p:sp>
    </p:spTree>
    <p:extLst>
      <p:ext uri="{BB962C8B-B14F-4D97-AF65-F5344CB8AC3E}">
        <p14:creationId xmlns:p14="http://schemas.microsoft.com/office/powerpoint/2010/main" val="28768171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8868</TotalTime>
  <Words>1090</Words>
  <Application>Microsoft Office PowerPoint</Application>
  <PresentationFormat>On-screen Show (4:3)</PresentationFormat>
  <Paragraphs>378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david</dc:creator>
  <cp:lastModifiedBy>Bewer, Francesca</cp:lastModifiedBy>
  <cp:revision>331</cp:revision>
  <dcterms:created xsi:type="dcterms:W3CDTF">2017-03-06T21:23:42Z</dcterms:created>
  <dcterms:modified xsi:type="dcterms:W3CDTF">2019-08-22T10:48:10Z</dcterms:modified>
</cp:coreProperties>
</file>