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56"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wer, Francesca" initials="BF" lastIdx="1" clrIdx="0">
    <p:extLst>
      <p:ext uri="{19B8F6BF-5375-455C-9EA6-DF929625EA0E}">
        <p15:presenceInfo xmlns:p15="http://schemas.microsoft.com/office/powerpoint/2012/main" userId="S::Francesca_Bewer@harvard.edu::ac1c63f7-ecfe-43e7-b863-d509a4a1b62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4" autoAdjust="0"/>
    <p:restoredTop sz="94660"/>
  </p:normalViewPr>
  <p:slideViewPr>
    <p:cSldViewPr snapToGrid="0">
      <p:cViewPr varScale="1">
        <p:scale>
          <a:sx n="36" d="100"/>
          <a:sy n="36" d="100"/>
        </p:scale>
        <p:origin x="52"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8-22T12:41:02.792" idx="1">
    <p:pos x="587" y="603"/>
    <p:text>This "Case Study" does not readily allow for the same format of presentation as the others, so this PPT file will serve as a slide show of the images that occur in the interview. Final design to be discussed further along.</p:text>
    <p:extLst mod="1">
      <p:ext uri="{C676402C-5697-4E1C-873F-D02D1690AC5C}">
        <p15:threadingInfo xmlns:p15="http://schemas.microsoft.com/office/powerpoint/2012/main" timeZoneBias="24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3EB4-F31E-4850-B472-11369ED6E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87A1D3-DDD4-4CD6-95A6-FDA42AC4FE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E8825C-19DF-4507-A458-6919B6E78257}"/>
              </a:ext>
            </a:extLst>
          </p:cNvPr>
          <p:cNvSpPr>
            <a:spLocks noGrp="1"/>
          </p:cNvSpPr>
          <p:nvPr>
            <p:ph type="dt" sz="half" idx="10"/>
          </p:nvPr>
        </p:nvSpPr>
        <p:spPr/>
        <p:txBody>
          <a:bodyPr/>
          <a:lstStyle/>
          <a:p>
            <a:fld id="{F9C8B0A1-C68D-4323-B42B-A10CB541FDB6}" type="datetimeFigureOut">
              <a:rPr lang="en-US" smtClean="0"/>
              <a:t>8/22/2019</a:t>
            </a:fld>
            <a:endParaRPr lang="en-US"/>
          </a:p>
        </p:txBody>
      </p:sp>
      <p:sp>
        <p:nvSpPr>
          <p:cNvPr id="5" name="Footer Placeholder 4">
            <a:extLst>
              <a:ext uri="{FF2B5EF4-FFF2-40B4-BE49-F238E27FC236}">
                <a16:creationId xmlns:a16="http://schemas.microsoft.com/office/drawing/2014/main" id="{192FE298-E769-47EF-944E-66CA0EA38B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37CE2D-0D90-4080-B373-5AA4CFA29415}"/>
              </a:ext>
            </a:extLst>
          </p:cNvPr>
          <p:cNvSpPr>
            <a:spLocks noGrp="1"/>
          </p:cNvSpPr>
          <p:nvPr>
            <p:ph type="sldNum" sz="quarter" idx="12"/>
          </p:nvPr>
        </p:nvSpPr>
        <p:spPr/>
        <p:txBody>
          <a:bodyPr/>
          <a:lstStyle/>
          <a:p>
            <a:fld id="{6230B8F2-8694-47E3-8E3F-E55B92BC390B}" type="slidenum">
              <a:rPr lang="en-US" smtClean="0"/>
              <a:t>‹#›</a:t>
            </a:fld>
            <a:endParaRPr lang="en-US"/>
          </a:p>
        </p:txBody>
      </p:sp>
    </p:spTree>
    <p:extLst>
      <p:ext uri="{BB962C8B-B14F-4D97-AF65-F5344CB8AC3E}">
        <p14:creationId xmlns:p14="http://schemas.microsoft.com/office/powerpoint/2010/main" val="2810994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0B566-7F5B-4EEB-AA14-6C06FA1F9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AFCE6F-220C-4B17-BEEB-127C7F480F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C46CF-5274-40A4-BA1C-8D2A2B430622}"/>
              </a:ext>
            </a:extLst>
          </p:cNvPr>
          <p:cNvSpPr>
            <a:spLocks noGrp="1"/>
          </p:cNvSpPr>
          <p:nvPr>
            <p:ph type="dt" sz="half" idx="10"/>
          </p:nvPr>
        </p:nvSpPr>
        <p:spPr/>
        <p:txBody>
          <a:bodyPr/>
          <a:lstStyle/>
          <a:p>
            <a:fld id="{F9C8B0A1-C68D-4323-B42B-A10CB541FDB6}" type="datetimeFigureOut">
              <a:rPr lang="en-US" smtClean="0"/>
              <a:t>8/22/2019</a:t>
            </a:fld>
            <a:endParaRPr lang="en-US"/>
          </a:p>
        </p:txBody>
      </p:sp>
      <p:sp>
        <p:nvSpPr>
          <p:cNvPr id="5" name="Footer Placeholder 4">
            <a:extLst>
              <a:ext uri="{FF2B5EF4-FFF2-40B4-BE49-F238E27FC236}">
                <a16:creationId xmlns:a16="http://schemas.microsoft.com/office/drawing/2014/main" id="{0FA838F7-8ABA-4CC3-B439-91DC44C67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9BD75-BBA1-47F0-AA6B-417E755C7B83}"/>
              </a:ext>
            </a:extLst>
          </p:cNvPr>
          <p:cNvSpPr>
            <a:spLocks noGrp="1"/>
          </p:cNvSpPr>
          <p:nvPr>
            <p:ph type="sldNum" sz="quarter" idx="12"/>
          </p:nvPr>
        </p:nvSpPr>
        <p:spPr/>
        <p:txBody>
          <a:bodyPr/>
          <a:lstStyle/>
          <a:p>
            <a:fld id="{6230B8F2-8694-47E3-8E3F-E55B92BC390B}" type="slidenum">
              <a:rPr lang="en-US" smtClean="0"/>
              <a:t>‹#›</a:t>
            </a:fld>
            <a:endParaRPr lang="en-US"/>
          </a:p>
        </p:txBody>
      </p:sp>
    </p:spTree>
    <p:extLst>
      <p:ext uri="{BB962C8B-B14F-4D97-AF65-F5344CB8AC3E}">
        <p14:creationId xmlns:p14="http://schemas.microsoft.com/office/powerpoint/2010/main" val="908487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32510E-D725-4697-A576-C56273C83F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786BCE-5EB7-4201-9227-D7F1AAE508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5233D8-5399-4D39-B04A-7733827E64C0}"/>
              </a:ext>
            </a:extLst>
          </p:cNvPr>
          <p:cNvSpPr>
            <a:spLocks noGrp="1"/>
          </p:cNvSpPr>
          <p:nvPr>
            <p:ph type="dt" sz="half" idx="10"/>
          </p:nvPr>
        </p:nvSpPr>
        <p:spPr/>
        <p:txBody>
          <a:bodyPr/>
          <a:lstStyle/>
          <a:p>
            <a:fld id="{F9C8B0A1-C68D-4323-B42B-A10CB541FDB6}" type="datetimeFigureOut">
              <a:rPr lang="en-US" smtClean="0"/>
              <a:t>8/22/2019</a:t>
            </a:fld>
            <a:endParaRPr lang="en-US"/>
          </a:p>
        </p:txBody>
      </p:sp>
      <p:sp>
        <p:nvSpPr>
          <p:cNvPr id="5" name="Footer Placeholder 4">
            <a:extLst>
              <a:ext uri="{FF2B5EF4-FFF2-40B4-BE49-F238E27FC236}">
                <a16:creationId xmlns:a16="http://schemas.microsoft.com/office/drawing/2014/main" id="{CFCE326E-07E3-434E-B0CF-7C93C44567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42496A-785D-4798-9D87-09893119FB4A}"/>
              </a:ext>
            </a:extLst>
          </p:cNvPr>
          <p:cNvSpPr>
            <a:spLocks noGrp="1"/>
          </p:cNvSpPr>
          <p:nvPr>
            <p:ph type="sldNum" sz="quarter" idx="12"/>
          </p:nvPr>
        </p:nvSpPr>
        <p:spPr/>
        <p:txBody>
          <a:bodyPr/>
          <a:lstStyle/>
          <a:p>
            <a:fld id="{6230B8F2-8694-47E3-8E3F-E55B92BC390B}" type="slidenum">
              <a:rPr lang="en-US" smtClean="0"/>
              <a:t>‹#›</a:t>
            </a:fld>
            <a:endParaRPr lang="en-US"/>
          </a:p>
        </p:txBody>
      </p:sp>
    </p:spTree>
    <p:extLst>
      <p:ext uri="{BB962C8B-B14F-4D97-AF65-F5344CB8AC3E}">
        <p14:creationId xmlns:p14="http://schemas.microsoft.com/office/powerpoint/2010/main" val="419313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567B4-6924-49E5-8125-C01F155C6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6519C0-61B7-44C5-AF5C-28A811149D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016383-1FA9-4FEC-9D80-CD29EB040110}"/>
              </a:ext>
            </a:extLst>
          </p:cNvPr>
          <p:cNvSpPr>
            <a:spLocks noGrp="1"/>
          </p:cNvSpPr>
          <p:nvPr>
            <p:ph type="dt" sz="half" idx="10"/>
          </p:nvPr>
        </p:nvSpPr>
        <p:spPr/>
        <p:txBody>
          <a:bodyPr/>
          <a:lstStyle/>
          <a:p>
            <a:fld id="{F9C8B0A1-C68D-4323-B42B-A10CB541FDB6}" type="datetimeFigureOut">
              <a:rPr lang="en-US" smtClean="0"/>
              <a:t>8/22/2019</a:t>
            </a:fld>
            <a:endParaRPr lang="en-US"/>
          </a:p>
        </p:txBody>
      </p:sp>
      <p:sp>
        <p:nvSpPr>
          <p:cNvPr id="5" name="Footer Placeholder 4">
            <a:extLst>
              <a:ext uri="{FF2B5EF4-FFF2-40B4-BE49-F238E27FC236}">
                <a16:creationId xmlns:a16="http://schemas.microsoft.com/office/drawing/2014/main" id="{2213C200-AA9D-4B5E-8D64-78EB7ACC1F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0459D-46C3-4E93-A94A-8648BBFA49C9}"/>
              </a:ext>
            </a:extLst>
          </p:cNvPr>
          <p:cNvSpPr>
            <a:spLocks noGrp="1"/>
          </p:cNvSpPr>
          <p:nvPr>
            <p:ph type="sldNum" sz="quarter" idx="12"/>
          </p:nvPr>
        </p:nvSpPr>
        <p:spPr/>
        <p:txBody>
          <a:bodyPr/>
          <a:lstStyle/>
          <a:p>
            <a:fld id="{6230B8F2-8694-47E3-8E3F-E55B92BC390B}" type="slidenum">
              <a:rPr lang="en-US" smtClean="0"/>
              <a:t>‹#›</a:t>
            </a:fld>
            <a:endParaRPr lang="en-US"/>
          </a:p>
        </p:txBody>
      </p:sp>
    </p:spTree>
    <p:extLst>
      <p:ext uri="{BB962C8B-B14F-4D97-AF65-F5344CB8AC3E}">
        <p14:creationId xmlns:p14="http://schemas.microsoft.com/office/powerpoint/2010/main" val="2445641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38451-6BB4-430E-B183-EC59C33C25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2F7FA9-1E6E-41E5-A095-A3029A11DB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A9E13C-674E-45A6-96B2-EF0C817289E4}"/>
              </a:ext>
            </a:extLst>
          </p:cNvPr>
          <p:cNvSpPr>
            <a:spLocks noGrp="1"/>
          </p:cNvSpPr>
          <p:nvPr>
            <p:ph type="dt" sz="half" idx="10"/>
          </p:nvPr>
        </p:nvSpPr>
        <p:spPr/>
        <p:txBody>
          <a:bodyPr/>
          <a:lstStyle/>
          <a:p>
            <a:fld id="{F9C8B0A1-C68D-4323-B42B-A10CB541FDB6}" type="datetimeFigureOut">
              <a:rPr lang="en-US" smtClean="0"/>
              <a:t>8/22/2019</a:t>
            </a:fld>
            <a:endParaRPr lang="en-US"/>
          </a:p>
        </p:txBody>
      </p:sp>
      <p:sp>
        <p:nvSpPr>
          <p:cNvPr id="5" name="Footer Placeholder 4">
            <a:extLst>
              <a:ext uri="{FF2B5EF4-FFF2-40B4-BE49-F238E27FC236}">
                <a16:creationId xmlns:a16="http://schemas.microsoft.com/office/drawing/2014/main" id="{A14BD4B4-C7BD-4220-874C-BACE441E3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0DC10E-E7D2-4FD0-BFAB-F8772B996C0D}"/>
              </a:ext>
            </a:extLst>
          </p:cNvPr>
          <p:cNvSpPr>
            <a:spLocks noGrp="1"/>
          </p:cNvSpPr>
          <p:nvPr>
            <p:ph type="sldNum" sz="quarter" idx="12"/>
          </p:nvPr>
        </p:nvSpPr>
        <p:spPr/>
        <p:txBody>
          <a:bodyPr/>
          <a:lstStyle/>
          <a:p>
            <a:fld id="{6230B8F2-8694-47E3-8E3F-E55B92BC390B}" type="slidenum">
              <a:rPr lang="en-US" smtClean="0"/>
              <a:t>‹#›</a:t>
            </a:fld>
            <a:endParaRPr lang="en-US"/>
          </a:p>
        </p:txBody>
      </p:sp>
    </p:spTree>
    <p:extLst>
      <p:ext uri="{BB962C8B-B14F-4D97-AF65-F5344CB8AC3E}">
        <p14:creationId xmlns:p14="http://schemas.microsoft.com/office/powerpoint/2010/main" val="3075084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3069-65B2-4908-8CE2-8DF625B54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410FFD-D29D-43F0-858A-11E2E9534D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FD9CB2-2B3F-4B5B-9013-B607DDF254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403313-A389-4896-86BB-EE758C91E497}"/>
              </a:ext>
            </a:extLst>
          </p:cNvPr>
          <p:cNvSpPr>
            <a:spLocks noGrp="1"/>
          </p:cNvSpPr>
          <p:nvPr>
            <p:ph type="dt" sz="half" idx="10"/>
          </p:nvPr>
        </p:nvSpPr>
        <p:spPr/>
        <p:txBody>
          <a:bodyPr/>
          <a:lstStyle/>
          <a:p>
            <a:fld id="{F9C8B0A1-C68D-4323-B42B-A10CB541FDB6}" type="datetimeFigureOut">
              <a:rPr lang="en-US" smtClean="0"/>
              <a:t>8/22/2019</a:t>
            </a:fld>
            <a:endParaRPr lang="en-US"/>
          </a:p>
        </p:txBody>
      </p:sp>
      <p:sp>
        <p:nvSpPr>
          <p:cNvPr id="6" name="Footer Placeholder 5">
            <a:extLst>
              <a:ext uri="{FF2B5EF4-FFF2-40B4-BE49-F238E27FC236}">
                <a16:creationId xmlns:a16="http://schemas.microsoft.com/office/drawing/2014/main" id="{80B0E97A-4E1B-457B-81FA-D5AA6B885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B8AA84-B3C8-4A48-A244-C79E746B059B}"/>
              </a:ext>
            </a:extLst>
          </p:cNvPr>
          <p:cNvSpPr>
            <a:spLocks noGrp="1"/>
          </p:cNvSpPr>
          <p:nvPr>
            <p:ph type="sldNum" sz="quarter" idx="12"/>
          </p:nvPr>
        </p:nvSpPr>
        <p:spPr/>
        <p:txBody>
          <a:bodyPr/>
          <a:lstStyle/>
          <a:p>
            <a:fld id="{6230B8F2-8694-47E3-8E3F-E55B92BC390B}" type="slidenum">
              <a:rPr lang="en-US" smtClean="0"/>
              <a:t>‹#›</a:t>
            </a:fld>
            <a:endParaRPr lang="en-US"/>
          </a:p>
        </p:txBody>
      </p:sp>
    </p:spTree>
    <p:extLst>
      <p:ext uri="{BB962C8B-B14F-4D97-AF65-F5344CB8AC3E}">
        <p14:creationId xmlns:p14="http://schemas.microsoft.com/office/powerpoint/2010/main" val="404536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96D18-2E3E-429D-920C-6F0031A4F4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12D2DDB-660B-4CFE-B324-C5B7D6E53C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EC9E84-8AB0-4FCE-B535-47F5BAB1B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6EA681-FC5C-451B-BE1B-D290541659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9CA459-AA29-4B64-B191-25FB21A8F0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AB088-AA5F-492C-B21F-E417A2BAF12B}"/>
              </a:ext>
            </a:extLst>
          </p:cNvPr>
          <p:cNvSpPr>
            <a:spLocks noGrp="1"/>
          </p:cNvSpPr>
          <p:nvPr>
            <p:ph type="dt" sz="half" idx="10"/>
          </p:nvPr>
        </p:nvSpPr>
        <p:spPr/>
        <p:txBody>
          <a:bodyPr/>
          <a:lstStyle/>
          <a:p>
            <a:fld id="{F9C8B0A1-C68D-4323-B42B-A10CB541FDB6}" type="datetimeFigureOut">
              <a:rPr lang="en-US" smtClean="0"/>
              <a:t>8/22/2019</a:t>
            </a:fld>
            <a:endParaRPr lang="en-US"/>
          </a:p>
        </p:txBody>
      </p:sp>
      <p:sp>
        <p:nvSpPr>
          <p:cNvPr id="8" name="Footer Placeholder 7">
            <a:extLst>
              <a:ext uri="{FF2B5EF4-FFF2-40B4-BE49-F238E27FC236}">
                <a16:creationId xmlns:a16="http://schemas.microsoft.com/office/drawing/2014/main" id="{D504FE29-F4C2-4E4C-BCD2-FBD7C557EB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5038F5-A5E0-4151-99D4-162C96646A2E}"/>
              </a:ext>
            </a:extLst>
          </p:cNvPr>
          <p:cNvSpPr>
            <a:spLocks noGrp="1"/>
          </p:cNvSpPr>
          <p:nvPr>
            <p:ph type="sldNum" sz="quarter" idx="12"/>
          </p:nvPr>
        </p:nvSpPr>
        <p:spPr/>
        <p:txBody>
          <a:bodyPr/>
          <a:lstStyle/>
          <a:p>
            <a:fld id="{6230B8F2-8694-47E3-8E3F-E55B92BC390B}" type="slidenum">
              <a:rPr lang="en-US" smtClean="0"/>
              <a:t>‹#›</a:t>
            </a:fld>
            <a:endParaRPr lang="en-US"/>
          </a:p>
        </p:txBody>
      </p:sp>
    </p:spTree>
    <p:extLst>
      <p:ext uri="{BB962C8B-B14F-4D97-AF65-F5344CB8AC3E}">
        <p14:creationId xmlns:p14="http://schemas.microsoft.com/office/powerpoint/2010/main" val="3938413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33CE5-5C4B-4BCD-8239-7CCD92E1B1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4CB2E7-B92C-4A82-9383-9C3F8649E199}"/>
              </a:ext>
            </a:extLst>
          </p:cNvPr>
          <p:cNvSpPr>
            <a:spLocks noGrp="1"/>
          </p:cNvSpPr>
          <p:nvPr>
            <p:ph type="dt" sz="half" idx="10"/>
          </p:nvPr>
        </p:nvSpPr>
        <p:spPr/>
        <p:txBody>
          <a:bodyPr/>
          <a:lstStyle/>
          <a:p>
            <a:fld id="{F9C8B0A1-C68D-4323-B42B-A10CB541FDB6}" type="datetimeFigureOut">
              <a:rPr lang="en-US" smtClean="0"/>
              <a:t>8/22/2019</a:t>
            </a:fld>
            <a:endParaRPr lang="en-US"/>
          </a:p>
        </p:txBody>
      </p:sp>
      <p:sp>
        <p:nvSpPr>
          <p:cNvPr id="4" name="Footer Placeholder 3">
            <a:extLst>
              <a:ext uri="{FF2B5EF4-FFF2-40B4-BE49-F238E27FC236}">
                <a16:creationId xmlns:a16="http://schemas.microsoft.com/office/drawing/2014/main" id="{602D80B9-01AD-4459-A16D-E9066224A0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3D231A-33C6-4BF0-9DC8-61CCBD33A834}"/>
              </a:ext>
            </a:extLst>
          </p:cNvPr>
          <p:cNvSpPr>
            <a:spLocks noGrp="1"/>
          </p:cNvSpPr>
          <p:nvPr>
            <p:ph type="sldNum" sz="quarter" idx="12"/>
          </p:nvPr>
        </p:nvSpPr>
        <p:spPr/>
        <p:txBody>
          <a:bodyPr/>
          <a:lstStyle/>
          <a:p>
            <a:fld id="{6230B8F2-8694-47E3-8E3F-E55B92BC390B}" type="slidenum">
              <a:rPr lang="en-US" smtClean="0"/>
              <a:t>‹#›</a:t>
            </a:fld>
            <a:endParaRPr lang="en-US"/>
          </a:p>
        </p:txBody>
      </p:sp>
    </p:spTree>
    <p:extLst>
      <p:ext uri="{BB962C8B-B14F-4D97-AF65-F5344CB8AC3E}">
        <p14:creationId xmlns:p14="http://schemas.microsoft.com/office/powerpoint/2010/main" val="3921215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7BA3EE-2A58-4AF5-8B3E-C47CEEA307AF}"/>
              </a:ext>
            </a:extLst>
          </p:cNvPr>
          <p:cNvSpPr>
            <a:spLocks noGrp="1"/>
          </p:cNvSpPr>
          <p:nvPr>
            <p:ph type="dt" sz="half" idx="10"/>
          </p:nvPr>
        </p:nvSpPr>
        <p:spPr/>
        <p:txBody>
          <a:bodyPr/>
          <a:lstStyle/>
          <a:p>
            <a:fld id="{F9C8B0A1-C68D-4323-B42B-A10CB541FDB6}" type="datetimeFigureOut">
              <a:rPr lang="en-US" smtClean="0"/>
              <a:t>8/22/2019</a:t>
            </a:fld>
            <a:endParaRPr lang="en-US"/>
          </a:p>
        </p:txBody>
      </p:sp>
      <p:sp>
        <p:nvSpPr>
          <p:cNvPr id="3" name="Footer Placeholder 2">
            <a:extLst>
              <a:ext uri="{FF2B5EF4-FFF2-40B4-BE49-F238E27FC236}">
                <a16:creationId xmlns:a16="http://schemas.microsoft.com/office/drawing/2014/main" id="{5B955CBA-94FB-48D4-B325-E345E3FAB7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9A54DD-ABC7-427B-9045-AC0F5C4C398E}"/>
              </a:ext>
            </a:extLst>
          </p:cNvPr>
          <p:cNvSpPr>
            <a:spLocks noGrp="1"/>
          </p:cNvSpPr>
          <p:nvPr>
            <p:ph type="sldNum" sz="quarter" idx="12"/>
          </p:nvPr>
        </p:nvSpPr>
        <p:spPr/>
        <p:txBody>
          <a:bodyPr/>
          <a:lstStyle/>
          <a:p>
            <a:fld id="{6230B8F2-8694-47E3-8E3F-E55B92BC390B}" type="slidenum">
              <a:rPr lang="en-US" smtClean="0"/>
              <a:t>‹#›</a:t>
            </a:fld>
            <a:endParaRPr lang="en-US"/>
          </a:p>
        </p:txBody>
      </p:sp>
    </p:spTree>
    <p:extLst>
      <p:ext uri="{BB962C8B-B14F-4D97-AF65-F5344CB8AC3E}">
        <p14:creationId xmlns:p14="http://schemas.microsoft.com/office/powerpoint/2010/main" val="1668657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73A3-112F-4647-B285-BEE095A32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9B1F11-1A7F-4001-BFAF-2BB8DEA81E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A6910E-904B-4C73-8BAB-A797C9D6D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195633-38B6-42E6-9742-4EB3CBEC323E}"/>
              </a:ext>
            </a:extLst>
          </p:cNvPr>
          <p:cNvSpPr>
            <a:spLocks noGrp="1"/>
          </p:cNvSpPr>
          <p:nvPr>
            <p:ph type="dt" sz="half" idx="10"/>
          </p:nvPr>
        </p:nvSpPr>
        <p:spPr/>
        <p:txBody>
          <a:bodyPr/>
          <a:lstStyle/>
          <a:p>
            <a:fld id="{F9C8B0A1-C68D-4323-B42B-A10CB541FDB6}" type="datetimeFigureOut">
              <a:rPr lang="en-US" smtClean="0"/>
              <a:t>8/22/2019</a:t>
            </a:fld>
            <a:endParaRPr lang="en-US"/>
          </a:p>
        </p:txBody>
      </p:sp>
      <p:sp>
        <p:nvSpPr>
          <p:cNvPr id="6" name="Footer Placeholder 5">
            <a:extLst>
              <a:ext uri="{FF2B5EF4-FFF2-40B4-BE49-F238E27FC236}">
                <a16:creationId xmlns:a16="http://schemas.microsoft.com/office/drawing/2014/main" id="{86627A4B-B99B-467D-A052-510E49F86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3FCE74-88AF-4385-B54A-71B8F662526E}"/>
              </a:ext>
            </a:extLst>
          </p:cNvPr>
          <p:cNvSpPr>
            <a:spLocks noGrp="1"/>
          </p:cNvSpPr>
          <p:nvPr>
            <p:ph type="sldNum" sz="quarter" idx="12"/>
          </p:nvPr>
        </p:nvSpPr>
        <p:spPr/>
        <p:txBody>
          <a:bodyPr/>
          <a:lstStyle/>
          <a:p>
            <a:fld id="{6230B8F2-8694-47E3-8E3F-E55B92BC390B}" type="slidenum">
              <a:rPr lang="en-US" smtClean="0"/>
              <a:t>‹#›</a:t>
            </a:fld>
            <a:endParaRPr lang="en-US"/>
          </a:p>
        </p:txBody>
      </p:sp>
    </p:spTree>
    <p:extLst>
      <p:ext uri="{BB962C8B-B14F-4D97-AF65-F5344CB8AC3E}">
        <p14:creationId xmlns:p14="http://schemas.microsoft.com/office/powerpoint/2010/main" val="331863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3F946-6067-48AD-AF89-38AFC5E9D1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786D34-635B-40C5-8823-CB8D4345C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F1AA8C-AF67-4AA3-8EC0-60FA491CE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573E5B-4AB6-4C67-869D-3EE3D2BFE95C}"/>
              </a:ext>
            </a:extLst>
          </p:cNvPr>
          <p:cNvSpPr>
            <a:spLocks noGrp="1"/>
          </p:cNvSpPr>
          <p:nvPr>
            <p:ph type="dt" sz="half" idx="10"/>
          </p:nvPr>
        </p:nvSpPr>
        <p:spPr/>
        <p:txBody>
          <a:bodyPr/>
          <a:lstStyle/>
          <a:p>
            <a:fld id="{F9C8B0A1-C68D-4323-B42B-A10CB541FDB6}" type="datetimeFigureOut">
              <a:rPr lang="en-US" smtClean="0"/>
              <a:t>8/22/2019</a:t>
            </a:fld>
            <a:endParaRPr lang="en-US"/>
          </a:p>
        </p:txBody>
      </p:sp>
      <p:sp>
        <p:nvSpPr>
          <p:cNvPr id="6" name="Footer Placeholder 5">
            <a:extLst>
              <a:ext uri="{FF2B5EF4-FFF2-40B4-BE49-F238E27FC236}">
                <a16:creationId xmlns:a16="http://schemas.microsoft.com/office/drawing/2014/main" id="{994EABDF-3966-4FF1-AA1E-E756AA22BC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600B81-8E91-41D0-A269-CEDA38B7F0B8}"/>
              </a:ext>
            </a:extLst>
          </p:cNvPr>
          <p:cNvSpPr>
            <a:spLocks noGrp="1"/>
          </p:cNvSpPr>
          <p:nvPr>
            <p:ph type="sldNum" sz="quarter" idx="12"/>
          </p:nvPr>
        </p:nvSpPr>
        <p:spPr/>
        <p:txBody>
          <a:bodyPr/>
          <a:lstStyle/>
          <a:p>
            <a:fld id="{6230B8F2-8694-47E3-8E3F-E55B92BC390B}" type="slidenum">
              <a:rPr lang="en-US" smtClean="0"/>
              <a:t>‹#›</a:t>
            </a:fld>
            <a:endParaRPr lang="en-US"/>
          </a:p>
        </p:txBody>
      </p:sp>
    </p:spTree>
    <p:extLst>
      <p:ext uri="{BB962C8B-B14F-4D97-AF65-F5344CB8AC3E}">
        <p14:creationId xmlns:p14="http://schemas.microsoft.com/office/powerpoint/2010/main" val="3092232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B11B89-1484-4BDA-B4C6-30BFC238AC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8A267-230D-463C-B5DE-9A8F8B8437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8460B-988A-42EC-8C28-93403090ED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C8B0A1-C68D-4323-B42B-A10CB541FDB6}" type="datetimeFigureOut">
              <a:rPr lang="en-US" smtClean="0"/>
              <a:t>8/22/2019</a:t>
            </a:fld>
            <a:endParaRPr lang="en-US"/>
          </a:p>
        </p:txBody>
      </p:sp>
      <p:sp>
        <p:nvSpPr>
          <p:cNvPr id="5" name="Footer Placeholder 4">
            <a:extLst>
              <a:ext uri="{FF2B5EF4-FFF2-40B4-BE49-F238E27FC236}">
                <a16:creationId xmlns:a16="http://schemas.microsoft.com/office/drawing/2014/main" id="{170B0B7B-3A6A-41F7-BA73-8BE9DD89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995DC4-70BE-4C94-921A-7FD3BA54DD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0B8F2-8694-47E3-8E3F-E55B92BC390B}" type="slidenum">
              <a:rPr lang="en-US" smtClean="0"/>
              <a:t>‹#›</a:t>
            </a:fld>
            <a:endParaRPr lang="en-US"/>
          </a:p>
        </p:txBody>
      </p:sp>
    </p:spTree>
    <p:extLst>
      <p:ext uri="{BB962C8B-B14F-4D97-AF65-F5344CB8AC3E}">
        <p14:creationId xmlns:p14="http://schemas.microsoft.com/office/powerpoint/2010/main" val="30476452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xml"/><Relationship Id="rId4" Type="http://schemas.openxmlformats.org/officeDocument/2006/relationships/image" Target="../media/image24.jpg"/></Relationships>
</file>

<file path=ppt/slides/_rels/slide1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1.xml"/><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xml"/><Relationship Id="rId4" Type="http://schemas.openxmlformats.org/officeDocument/2006/relationships/image" Target="../media/image30.jpg"/></Relationships>
</file>

<file path=ppt/slides/_rels/slide1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2.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1.xml"/><Relationship Id="rId4" Type="http://schemas.openxmlformats.org/officeDocument/2006/relationships/image" Target="../media/image36.jpg"/></Relationships>
</file>

<file path=ppt/slides/_rels/slide16.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1.xml"/><Relationship Id="rId4" Type="http://schemas.openxmlformats.org/officeDocument/2006/relationships/image" Target="../media/image39.jpg"/></Relationships>
</file>

<file path=ppt/slides/_rels/slide17.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1.xml"/><Relationship Id="rId4" Type="http://schemas.openxmlformats.org/officeDocument/2006/relationships/image" Target="../media/image42.jpg"/></Relationships>
</file>

<file path=ppt/slides/_rels/slide18.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1.xml"/><Relationship Id="rId6" Type="http://schemas.openxmlformats.org/officeDocument/2006/relationships/image" Target="../media/image47.jpg"/><Relationship Id="rId5" Type="http://schemas.openxmlformats.org/officeDocument/2006/relationships/image" Target="../media/image46.jpg"/><Relationship Id="rId4" Type="http://schemas.openxmlformats.org/officeDocument/2006/relationships/image" Target="../media/image4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508105"/>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01  image 687</a:t>
            </a:r>
            <a:endParaRPr lang="en-US" dirty="0"/>
          </a:p>
        </p:txBody>
      </p:sp>
      <p:pic>
        <p:nvPicPr>
          <p:cNvPr id="3" name="Picture 2">
            <a:extLst>
              <a:ext uri="{FF2B5EF4-FFF2-40B4-BE49-F238E27FC236}">
                <a16:creationId xmlns:a16="http://schemas.microsoft.com/office/drawing/2014/main" id="{DEB5848B-52E4-4420-8CB2-00DA7D8883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58988" y="2103385"/>
            <a:ext cx="5074023" cy="3381856"/>
          </a:xfrm>
          <a:prstGeom prst="rect">
            <a:avLst/>
          </a:prstGeom>
        </p:spPr>
      </p:pic>
      <p:sp>
        <p:nvSpPr>
          <p:cNvPr id="2" name="Rectangle 1">
            <a:extLst>
              <a:ext uri="{FF2B5EF4-FFF2-40B4-BE49-F238E27FC236}">
                <a16:creationId xmlns:a16="http://schemas.microsoft.com/office/drawing/2014/main" id="{A5A29AB4-0CE7-454A-9385-9B2B04A8439E}"/>
              </a:ext>
            </a:extLst>
          </p:cNvPr>
          <p:cNvSpPr/>
          <p:nvPr/>
        </p:nvSpPr>
        <p:spPr>
          <a:xfrm>
            <a:off x="2375647" y="5759824"/>
            <a:ext cx="7440706" cy="369332"/>
          </a:xfrm>
          <a:prstGeom prst="rect">
            <a:avLst/>
          </a:prstGeom>
        </p:spPr>
        <p:txBody>
          <a:bodyPr wrap="square">
            <a:spAutoFit/>
          </a:bodyPr>
          <a:lstStyle/>
          <a:p>
            <a:r>
              <a:rPr lang="en-GB" dirty="0">
                <a:latin typeface="Times New Roman" panose="02020603050405020304" pitchFamily="18" charset="0"/>
                <a:ea typeface="MS Mincho" panose="02020609040205080304" pitchFamily="49" charset="-128"/>
              </a:rPr>
              <a:t>Andrew Lacey beginning the modelling process over a metal armature.</a:t>
            </a:r>
            <a:endParaRPr lang="en-US" dirty="0"/>
          </a:p>
        </p:txBody>
      </p:sp>
    </p:spTree>
    <p:extLst>
      <p:ext uri="{BB962C8B-B14F-4D97-AF65-F5344CB8AC3E}">
        <p14:creationId xmlns:p14="http://schemas.microsoft.com/office/powerpoint/2010/main" val="924045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22  image 717  			Fig. 23  image 718  				Fig. 24  image 742  </a:t>
            </a:r>
            <a:endParaRPr lang="en-US" dirty="0"/>
          </a:p>
          <a:p>
            <a:endParaRPr lang="fr-FR" dirty="0"/>
          </a:p>
        </p:txBody>
      </p:sp>
      <p:sp>
        <p:nvSpPr>
          <p:cNvPr id="2" name="Rectangle 1">
            <a:extLst>
              <a:ext uri="{FF2B5EF4-FFF2-40B4-BE49-F238E27FC236}">
                <a16:creationId xmlns:a16="http://schemas.microsoft.com/office/drawing/2014/main" id="{14E71E24-DFF3-45DE-8F25-DBC5D063ABC0}"/>
              </a:ext>
            </a:extLst>
          </p:cNvPr>
          <p:cNvSpPr/>
          <p:nvPr/>
        </p:nvSpPr>
        <p:spPr>
          <a:xfrm>
            <a:off x="520390" y="5682972"/>
            <a:ext cx="3586163" cy="646331"/>
          </a:xfrm>
          <a:prstGeom prst="rect">
            <a:avLst/>
          </a:prstGeom>
        </p:spPr>
        <p:txBody>
          <a:bodyPr wrap="square">
            <a:spAutoFit/>
          </a:bodyPr>
          <a:lstStyle/>
          <a:p>
            <a:r>
              <a:rPr lang="en-GB" dirty="0"/>
              <a:t>Cast wax model of the neck section with its sprue system attached.</a:t>
            </a:r>
            <a:endParaRPr lang="en-US" dirty="0"/>
          </a:p>
        </p:txBody>
      </p:sp>
      <p:sp>
        <p:nvSpPr>
          <p:cNvPr id="3" name="Rectangle 2">
            <a:extLst>
              <a:ext uri="{FF2B5EF4-FFF2-40B4-BE49-F238E27FC236}">
                <a16:creationId xmlns:a16="http://schemas.microsoft.com/office/drawing/2014/main" id="{B5B06993-0450-4224-BF4C-0CAF902227A6}"/>
              </a:ext>
            </a:extLst>
          </p:cNvPr>
          <p:cNvSpPr/>
          <p:nvPr/>
        </p:nvSpPr>
        <p:spPr>
          <a:xfrm>
            <a:off x="4303217" y="5752957"/>
            <a:ext cx="3325584" cy="653198"/>
          </a:xfrm>
          <a:prstGeom prst="rect">
            <a:avLst/>
          </a:prstGeom>
        </p:spPr>
        <p:txBody>
          <a:bodyPr wrap="square">
            <a:spAutoFit/>
          </a:bodyPr>
          <a:lstStyle/>
          <a:p>
            <a:r>
              <a:rPr lang="en-GB" dirty="0"/>
              <a:t>Cast wax model of the head with its sprue system.</a:t>
            </a:r>
            <a:endParaRPr lang="en-US" dirty="0"/>
          </a:p>
        </p:txBody>
      </p:sp>
      <p:sp>
        <p:nvSpPr>
          <p:cNvPr id="5" name="Rectangle 4">
            <a:extLst>
              <a:ext uri="{FF2B5EF4-FFF2-40B4-BE49-F238E27FC236}">
                <a16:creationId xmlns:a16="http://schemas.microsoft.com/office/drawing/2014/main" id="{A5F5FFAE-00E3-4F08-A6D3-5C6670E0A1D2}"/>
              </a:ext>
            </a:extLst>
          </p:cNvPr>
          <p:cNvSpPr/>
          <p:nvPr/>
        </p:nvSpPr>
        <p:spPr>
          <a:xfrm>
            <a:off x="7888784" y="5736109"/>
            <a:ext cx="3782826" cy="923330"/>
          </a:xfrm>
          <a:prstGeom prst="rect">
            <a:avLst/>
          </a:prstGeom>
        </p:spPr>
        <p:txBody>
          <a:bodyPr wrap="square">
            <a:spAutoFit/>
          </a:bodyPr>
          <a:lstStyle/>
          <a:p>
            <a:r>
              <a:rPr lang="en-GB" dirty="0"/>
              <a:t>Tide lines from the flow of the liquid wax are captured on the inner surface of the bronze. </a:t>
            </a:r>
            <a:endParaRPr lang="en-US" dirty="0"/>
          </a:p>
        </p:txBody>
      </p:sp>
      <p:pic>
        <p:nvPicPr>
          <p:cNvPr id="7" name="Picture 6">
            <a:extLst>
              <a:ext uri="{FF2B5EF4-FFF2-40B4-BE49-F238E27FC236}">
                <a16:creationId xmlns:a16="http://schemas.microsoft.com/office/drawing/2014/main" id="{C6548EA1-19F9-455F-95BA-7B718F944A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6153" y="2671481"/>
            <a:ext cx="3762652" cy="2504515"/>
          </a:xfrm>
          <a:prstGeom prst="rect">
            <a:avLst/>
          </a:prstGeom>
        </p:spPr>
      </p:pic>
      <p:pic>
        <p:nvPicPr>
          <p:cNvPr id="9" name="Picture 8">
            <a:extLst>
              <a:ext uri="{FF2B5EF4-FFF2-40B4-BE49-F238E27FC236}">
                <a16:creationId xmlns:a16="http://schemas.microsoft.com/office/drawing/2014/main" id="{99B3E73E-54F0-4952-9B32-E71DD74FB5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53" y="2671481"/>
            <a:ext cx="3762652" cy="2504515"/>
          </a:xfrm>
          <a:prstGeom prst="rect">
            <a:avLst/>
          </a:prstGeom>
        </p:spPr>
      </p:pic>
      <p:pic>
        <p:nvPicPr>
          <p:cNvPr id="11" name="Picture 10">
            <a:extLst>
              <a:ext uri="{FF2B5EF4-FFF2-40B4-BE49-F238E27FC236}">
                <a16:creationId xmlns:a16="http://schemas.microsoft.com/office/drawing/2014/main" id="{BFC8854C-1D2D-431B-BB17-24F759C442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2153" y="2671481"/>
            <a:ext cx="3762652" cy="2504515"/>
          </a:xfrm>
          <a:prstGeom prst="rect">
            <a:avLst/>
          </a:prstGeom>
        </p:spPr>
      </p:pic>
    </p:spTree>
    <p:extLst>
      <p:ext uri="{BB962C8B-B14F-4D97-AF65-F5344CB8AC3E}">
        <p14:creationId xmlns:p14="http://schemas.microsoft.com/office/powerpoint/2010/main" val="2960939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25  image 715 			Fig. 26  image 743  				Fig. 27  image 741  </a:t>
            </a:r>
            <a:endParaRPr lang="en-US" dirty="0"/>
          </a:p>
          <a:p>
            <a:endParaRPr lang="fr-FR" dirty="0"/>
          </a:p>
        </p:txBody>
      </p:sp>
      <p:sp>
        <p:nvSpPr>
          <p:cNvPr id="2" name="Rectangle 1">
            <a:extLst>
              <a:ext uri="{FF2B5EF4-FFF2-40B4-BE49-F238E27FC236}">
                <a16:creationId xmlns:a16="http://schemas.microsoft.com/office/drawing/2014/main" id="{874443A7-2ACB-443B-B00F-C26108F63D67}"/>
              </a:ext>
            </a:extLst>
          </p:cNvPr>
          <p:cNvSpPr/>
          <p:nvPr/>
        </p:nvSpPr>
        <p:spPr>
          <a:xfrm>
            <a:off x="136953" y="5482825"/>
            <a:ext cx="3819471" cy="646331"/>
          </a:xfrm>
          <a:prstGeom prst="rect">
            <a:avLst/>
          </a:prstGeom>
        </p:spPr>
        <p:txBody>
          <a:bodyPr wrap="square">
            <a:spAutoFit/>
          </a:bodyPr>
          <a:lstStyle/>
          <a:p>
            <a:r>
              <a:rPr lang="en-GB" dirty="0"/>
              <a:t>Core pin being pierced through the wax cast.</a:t>
            </a:r>
            <a:endParaRPr lang="en-US" dirty="0"/>
          </a:p>
        </p:txBody>
      </p:sp>
      <p:sp>
        <p:nvSpPr>
          <p:cNvPr id="3" name="Rectangle 2">
            <a:extLst>
              <a:ext uri="{FF2B5EF4-FFF2-40B4-BE49-F238E27FC236}">
                <a16:creationId xmlns:a16="http://schemas.microsoft.com/office/drawing/2014/main" id="{5A00467F-DFC6-4E91-A9CD-4DC47E3F6B07}"/>
              </a:ext>
            </a:extLst>
          </p:cNvPr>
          <p:cNvSpPr/>
          <p:nvPr/>
        </p:nvSpPr>
        <p:spPr>
          <a:xfrm>
            <a:off x="4230840" y="5482825"/>
            <a:ext cx="3604313" cy="646331"/>
          </a:xfrm>
          <a:prstGeom prst="rect">
            <a:avLst/>
          </a:prstGeom>
        </p:spPr>
        <p:txBody>
          <a:bodyPr wrap="square">
            <a:spAutoFit/>
          </a:bodyPr>
          <a:lstStyle/>
          <a:p>
            <a:r>
              <a:rPr lang="en-GB" dirty="0"/>
              <a:t>Point of the core pin protruding on the inside of the casting.</a:t>
            </a:r>
            <a:endParaRPr lang="en-US" dirty="0"/>
          </a:p>
        </p:txBody>
      </p:sp>
      <p:sp>
        <p:nvSpPr>
          <p:cNvPr id="5" name="Rectangle 4">
            <a:extLst>
              <a:ext uri="{FF2B5EF4-FFF2-40B4-BE49-F238E27FC236}">
                <a16:creationId xmlns:a16="http://schemas.microsoft.com/office/drawing/2014/main" id="{CB5AC3C2-D8E0-4A4F-866D-AD9A9B902D7B}"/>
              </a:ext>
            </a:extLst>
          </p:cNvPr>
          <p:cNvSpPr/>
          <p:nvPr/>
        </p:nvSpPr>
        <p:spPr>
          <a:xfrm>
            <a:off x="8274620" y="5482825"/>
            <a:ext cx="3917380" cy="1200329"/>
          </a:xfrm>
          <a:prstGeom prst="rect">
            <a:avLst/>
          </a:prstGeom>
        </p:spPr>
        <p:txBody>
          <a:bodyPr wrap="square">
            <a:spAutoFit/>
          </a:bodyPr>
          <a:lstStyle/>
          <a:p>
            <a:r>
              <a:rPr lang="en-GB" dirty="0"/>
              <a:t>Inside of the head revealing the flashing at the juncture between the clay/plaster and ceramic cores, and remains of the core material. </a:t>
            </a:r>
            <a:endParaRPr lang="en-US" dirty="0"/>
          </a:p>
        </p:txBody>
      </p:sp>
      <p:pic>
        <p:nvPicPr>
          <p:cNvPr id="7" name="Picture 6">
            <a:extLst>
              <a:ext uri="{FF2B5EF4-FFF2-40B4-BE49-F238E27FC236}">
                <a16:creationId xmlns:a16="http://schemas.microsoft.com/office/drawing/2014/main" id="{EF233F66-267A-44D6-9CD4-420E762EF2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838" y="2545976"/>
            <a:ext cx="3789587" cy="2522444"/>
          </a:xfrm>
          <a:prstGeom prst="rect">
            <a:avLst/>
          </a:prstGeom>
        </p:spPr>
      </p:pic>
      <p:pic>
        <p:nvPicPr>
          <p:cNvPr id="9" name="Picture 8">
            <a:extLst>
              <a:ext uri="{FF2B5EF4-FFF2-40B4-BE49-F238E27FC236}">
                <a16:creationId xmlns:a16="http://schemas.microsoft.com/office/drawing/2014/main" id="{6ED5108E-AAA1-4CEC-BC03-6D315C84D8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0840" y="2545976"/>
            <a:ext cx="3789587" cy="2522444"/>
          </a:xfrm>
          <a:prstGeom prst="rect">
            <a:avLst/>
          </a:prstGeom>
        </p:spPr>
      </p:pic>
      <p:pic>
        <p:nvPicPr>
          <p:cNvPr id="11" name="Picture 10">
            <a:extLst>
              <a:ext uri="{FF2B5EF4-FFF2-40B4-BE49-F238E27FC236}">
                <a16:creationId xmlns:a16="http://schemas.microsoft.com/office/drawing/2014/main" id="{08C25462-59C5-4C26-A612-2D2C5998B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74620" y="2545976"/>
            <a:ext cx="3789587" cy="2522444"/>
          </a:xfrm>
          <a:prstGeom prst="rect">
            <a:avLst/>
          </a:prstGeom>
        </p:spPr>
      </p:pic>
    </p:spTree>
    <p:extLst>
      <p:ext uri="{BB962C8B-B14F-4D97-AF65-F5344CB8AC3E}">
        <p14:creationId xmlns:p14="http://schemas.microsoft.com/office/powerpoint/2010/main" val="2629906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231106"/>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r>
              <a:rPr lang="en-GB" dirty="0"/>
              <a:t>Fig. 28  image 719  </a:t>
            </a:r>
            <a:r>
              <a:rPr lang="en-US" dirty="0"/>
              <a:t>			</a:t>
            </a:r>
            <a:r>
              <a:rPr lang="en-GB" dirty="0"/>
              <a:t>Fig. 29  image 720   			</a:t>
            </a:r>
            <a:r>
              <a:rPr lang="en-US" dirty="0"/>
              <a:t>F</a:t>
            </a:r>
            <a:r>
              <a:rPr lang="en-GB" dirty="0" err="1"/>
              <a:t>ig</a:t>
            </a:r>
            <a:r>
              <a:rPr lang="en-GB" dirty="0"/>
              <a:t>. 30  image 790  </a:t>
            </a:r>
            <a:endParaRPr lang="fr-FR" dirty="0"/>
          </a:p>
        </p:txBody>
      </p:sp>
      <p:sp>
        <p:nvSpPr>
          <p:cNvPr id="2" name="Rectangle 1">
            <a:extLst>
              <a:ext uri="{FF2B5EF4-FFF2-40B4-BE49-F238E27FC236}">
                <a16:creationId xmlns:a16="http://schemas.microsoft.com/office/drawing/2014/main" id="{8430F395-F090-43A1-950E-FB85B688DDE5}"/>
              </a:ext>
            </a:extLst>
          </p:cNvPr>
          <p:cNvSpPr/>
          <p:nvPr/>
        </p:nvSpPr>
        <p:spPr>
          <a:xfrm>
            <a:off x="160151" y="5205826"/>
            <a:ext cx="3800196" cy="923330"/>
          </a:xfrm>
          <a:prstGeom prst="rect">
            <a:avLst/>
          </a:prstGeom>
        </p:spPr>
        <p:txBody>
          <a:bodyPr wrap="square">
            <a:spAutoFit/>
          </a:bodyPr>
          <a:lstStyle/>
          <a:p>
            <a:r>
              <a:rPr lang="en-GB" dirty="0"/>
              <a:t>Careful application to the surface of the wax of the fine, first layer of clay-based investment. </a:t>
            </a:r>
            <a:endParaRPr lang="en-US" dirty="0"/>
          </a:p>
        </p:txBody>
      </p:sp>
      <p:sp>
        <p:nvSpPr>
          <p:cNvPr id="3" name="Rectangle 2">
            <a:extLst>
              <a:ext uri="{FF2B5EF4-FFF2-40B4-BE49-F238E27FC236}">
                <a16:creationId xmlns:a16="http://schemas.microsoft.com/office/drawing/2014/main" id="{014DE759-F409-452A-80D2-F6961ABDE040}"/>
              </a:ext>
            </a:extLst>
          </p:cNvPr>
          <p:cNvSpPr/>
          <p:nvPr/>
        </p:nvSpPr>
        <p:spPr>
          <a:xfrm>
            <a:off x="4052047" y="5205826"/>
            <a:ext cx="3948464" cy="923330"/>
          </a:xfrm>
          <a:prstGeom prst="rect">
            <a:avLst/>
          </a:prstGeom>
        </p:spPr>
        <p:txBody>
          <a:bodyPr wrap="square">
            <a:spAutoFit/>
          </a:bodyPr>
          <a:lstStyle/>
          <a:p>
            <a:r>
              <a:rPr lang="en-GB" dirty="0"/>
              <a:t>The head and neck segments </a:t>
            </a:r>
            <a:r>
              <a:rPr lang="en-GB" dirty="0" err="1"/>
              <a:t>sprued</a:t>
            </a:r>
            <a:r>
              <a:rPr lang="en-GB" dirty="0"/>
              <a:t> and invested in clay/ceramic shell </a:t>
            </a:r>
            <a:r>
              <a:rPr lang="en-GB" dirty="0" err="1"/>
              <a:t>molds</a:t>
            </a:r>
            <a:r>
              <a:rPr lang="en-GB" dirty="0"/>
              <a:t> in the kiln awaiting firing.</a:t>
            </a:r>
            <a:endParaRPr lang="en-US" dirty="0"/>
          </a:p>
        </p:txBody>
      </p:sp>
      <p:sp>
        <p:nvSpPr>
          <p:cNvPr id="5" name="Rectangle 4">
            <a:extLst>
              <a:ext uri="{FF2B5EF4-FFF2-40B4-BE49-F238E27FC236}">
                <a16:creationId xmlns:a16="http://schemas.microsoft.com/office/drawing/2014/main" id="{0733C62A-1595-4BD8-A968-CF41AE87D4BA}"/>
              </a:ext>
            </a:extLst>
          </p:cNvPr>
          <p:cNvSpPr/>
          <p:nvPr/>
        </p:nvSpPr>
        <p:spPr>
          <a:xfrm>
            <a:off x="8231653" y="5205826"/>
            <a:ext cx="3800196" cy="923330"/>
          </a:xfrm>
          <a:prstGeom prst="rect">
            <a:avLst/>
          </a:prstGeom>
        </p:spPr>
        <p:txBody>
          <a:bodyPr wrap="square">
            <a:spAutoFit/>
          </a:bodyPr>
          <a:lstStyle/>
          <a:p>
            <a:r>
              <a:rPr lang="en-GB" dirty="0"/>
              <a:t>Dipping of the </a:t>
            </a:r>
            <a:r>
              <a:rPr lang="en-GB" dirty="0" err="1"/>
              <a:t>sprued</a:t>
            </a:r>
            <a:r>
              <a:rPr lang="en-GB" dirty="0"/>
              <a:t> wax of the horse’s neck into ceramic shell slurry.</a:t>
            </a:r>
            <a:endParaRPr lang="en-US" dirty="0"/>
          </a:p>
          <a:p>
            <a:r>
              <a:rPr lang="en-GB" dirty="0"/>
              <a:t> </a:t>
            </a:r>
            <a:endParaRPr lang="en-US" dirty="0"/>
          </a:p>
        </p:txBody>
      </p:sp>
      <p:pic>
        <p:nvPicPr>
          <p:cNvPr id="7" name="Picture 6">
            <a:extLst>
              <a:ext uri="{FF2B5EF4-FFF2-40B4-BE49-F238E27FC236}">
                <a16:creationId xmlns:a16="http://schemas.microsoft.com/office/drawing/2014/main" id="{D455CFFC-4064-4CE9-82C8-A08FAC21C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290" y="2296038"/>
            <a:ext cx="3757221" cy="2500900"/>
          </a:xfrm>
          <a:prstGeom prst="rect">
            <a:avLst/>
          </a:prstGeom>
        </p:spPr>
      </p:pic>
      <p:pic>
        <p:nvPicPr>
          <p:cNvPr id="9" name="Picture 8">
            <a:extLst>
              <a:ext uri="{FF2B5EF4-FFF2-40B4-BE49-F238E27FC236}">
                <a16:creationId xmlns:a16="http://schemas.microsoft.com/office/drawing/2014/main" id="{B0E29E0C-3A20-4B6E-BA6E-ABFE34FC2A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290" y="2280650"/>
            <a:ext cx="3757221" cy="2500900"/>
          </a:xfrm>
          <a:prstGeom prst="rect">
            <a:avLst/>
          </a:prstGeom>
        </p:spPr>
      </p:pic>
      <p:pic>
        <p:nvPicPr>
          <p:cNvPr id="11" name="Picture 10">
            <a:extLst>
              <a:ext uri="{FF2B5EF4-FFF2-40B4-BE49-F238E27FC236}">
                <a16:creationId xmlns:a16="http://schemas.microsoft.com/office/drawing/2014/main" id="{46E3FEA6-EFBE-48D4-AA06-97A91DE03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7290" y="2312894"/>
            <a:ext cx="3757221" cy="2500900"/>
          </a:xfrm>
          <a:prstGeom prst="rect">
            <a:avLst/>
          </a:prstGeom>
        </p:spPr>
      </p:pic>
    </p:spTree>
    <p:extLst>
      <p:ext uri="{BB962C8B-B14F-4D97-AF65-F5344CB8AC3E}">
        <p14:creationId xmlns:p14="http://schemas.microsoft.com/office/powerpoint/2010/main" val="12907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508105"/>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pPr algn="ctr"/>
            <a:r>
              <a:rPr lang="en-GB" dirty="0"/>
              <a:t>Fig. 31  image 732  </a:t>
            </a:r>
            <a:endParaRPr lang="fr-FR" dirty="0"/>
          </a:p>
        </p:txBody>
      </p:sp>
      <p:sp>
        <p:nvSpPr>
          <p:cNvPr id="2" name="Rectangle 1">
            <a:extLst>
              <a:ext uri="{FF2B5EF4-FFF2-40B4-BE49-F238E27FC236}">
                <a16:creationId xmlns:a16="http://schemas.microsoft.com/office/drawing/2014/main" id="{FC4F5B6D-DA27-4E50-ADBC-2F3F6ABFD83F}"/>
              </a:ext>
            </a:extLst>
          </p:cNvPr>
          <p:cNvSpPr/>
          <p:nvPr/>
        </p:nvSpPr>
        <p:spPr>
          <a:xfrm>
            <a:off x="3685256" y="6036823"/>
            <a:ext cx="4388381" cy="369332"/>
          </a:xfrm>
          <a:prstGeom prst="rect">
            <a:avLst/>
          </a:prstGeom>
        </p:spPr>
        <p:txBody>
          <a:bodyPr wrap="none">
            <a:spAutoFit/>
          </a:bodyPr>
          <a:lstStyle/>
          <a:p>
            <a:r>
              <a:rPr lang="en-GB" dirty="0"/>
              <a:t>Head, neck and ingot cast from a single pour.</a:t>
            </a:r>
            <a:endParaRPr lang="en-US" dirty="0"/>
          </a:p>
        </p:txBody>
      </p:sp>
      <p:pic>
        <p:nvPicPr>
          <p:cNvPr id="5" name="Picture 4">
            <a:extLst>
              <a:ext uri="{FF2B5EF4-FFF2-40B4-BE49-F238E27FC236}">
                <a16:creationId xmlns:a16="http://schemas.microsoft.com/office/drawing/2014/main" id="{B502E33D-7930-4B6F-BA3F-F7D2D45C2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513" y="2065456"/>
            <a:ext cx="5807866" cy="3865861"/>
          </a:xfrm>
          <a:prstGeom prst="rect">
            <a:avLst/>
          </a:prstGeom>
        </p:spPr>
      </p:pic>
    </p:spTree>
    <p:extLst>
      <p:ext uri="{BB962C8B-B14F-4D97-AF65-F5344CB8AC3E}">
        <p14:creationId xmlns:p14="http://schemas.microsoft.com/office/powerpoint/2010/main" val="1352930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508105"/>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		Fig. 32  image 744 				Fig. 33  image 745  </a:t>
            </a:r>
            <a:endParaRPr lang="fr-FR" dirty="0"/>
          </a:p>
        </p:txBody>
      </p:sp>
      <p:sp>
        <p:nvSpPr>
          <p:cNvPr id="2" name="Rectangle 1">
            <a:extLst>
              <a:ext uri="{FF2B5EF4-FFF2-40B4-BE49-F238E27FC236}">
                <a16:creationId xmlns:a16="http://schemas.microsoft.com/office/drawing/2014/main" id="{B937AE77-0C7A-45AC-A555-4A1FF2C51D17}"/>
              </a:ext>
            </a:extLst>
          </p:cNvPr>
          <p:cNvSpPr/>
          <p:nvPr/>
        </p:nvSpPr>
        <p:spPr>
          <a:xfrm>
            <a:off x="926540" y="5467661"/>
            <a:ext cx="4912472" cy="646331"/>
          </a:xfrm>
          <a:prstGeom prst="rect">
            <a:avLst/>
          </a:prstGeom>
        </p:spPr>
        <p:txBody>
          <a:bodyPr wrap="square">
            <a:spAutoFit/>
          </a:bodyPr>
          <a:lstStyle/>
          <a:p>
            <a:r>
              <a:rPr lang="en-GB" dirty="0"/>
              <a:t>Bronze sections of the head and neck positioned for welding.</a:t>
            </a:r>
            <a:endParaRPr lang="en-US" dirty="0"/>
          </a:p>
        </p:txBody>
      </p:sp>
      <p:sp>
        <p:nvSpPr>
          <p:cNvPr id="3" name="Rectangle 2">
            <a:extLst>
              <a:ext uri="{FF2B5EF4-FFF2-40B4-BE49-F238E27FC236}">
                <a16:creationId xmlns:a16="http://schemas.microsoft.com/office/drawing/2014/main" id="{E138B078-6EE1-43B1-9740-E004ED09021E}"/>
              </a:ext>
            </a:extLst>
          </p:cNvPr>
          <p:cNvSpPr/>
          <p:nvPr/>
        </p:nvSpPr>
        <p:spPr>
          <a:xfrm>
            <a:off x="6305166" y="5467661"/>
            <a:ext cx="4733925" cy="646331"/>
          </a:xfrm>
          <a:prstGeom prst="rect">
            <a:avLst/>
          </a:prstGeom>
        </p:spPr>
        <p:txBody>
          <a:bodyPr wrap="square">
            <a:spAutoFit/>
          </a:bodyPr>
          <a:lstStyle/>
          <a:p>
            <a:r>
              <a:rPr lang="en-GB" dirty="0"/>
              <a:t>Bright arc of the </a:t>
            </a:r>
            <a:r>
              <a:rPr lang="en-GB" dirty="0" err="1"/>
              <a:t>Tig</a:t>
            </a:r>
            <a:r>
              <a:rPr lang="en-GB" dirty="0"/>
              <a:t> welder during joining of the two sections of bronze.</a:t>
            </a:r>
            <a:endParaRPr lang="en-US" dirty="0"/>
          </a:p>
        </p:txBody>
      </p:sp>
      <p:pic>
        <p:nvPicPr>
          <p:cNvPr id="6" name="Picture 5">
            <a:extLst>
              <a:ext uri="{FF2B5EF4-FFF2-40B4-BE49-F238E27FC236}">
                <a16:creationId xmlns:a16="http://schemas.microsoft.com/office/drawing/2014/main" id="{24E87D21-77D8-46D2-AAD5-7745ED399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540" y="2335697"/>
            <a:ext cx="4577976" cy="3047216"/>
          </a:xfrm>
          <a:prstGeom prst="rect">
            <a:avLst/>
          </a:prstGeom>
        </p:spPr>
      </p:pic>
      <p:pic>
        <p:nvPicPr>
          <p:cNvPr id="8" name="Picture 7">
            <a:extLst>
              <a:ext uri="{FF2B5EF4-FFF2-40B4-BE49-F238E27FC236}">
                <a16:creationId xmlns:a16="http://schemas.microsoft.com/office/drawing/2014/main" id="{C385AB95-B512-45ED-8522-CFB31BAF85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166" y="2335697"/>
            <a:ext cx="4577976" cy="3047216"/>
          </a:xfrm>
          <a:prstGeom prst="rect">
            <a:avLst/>
          </a:prstGeom>
        </p:spPr>
      </p:pic>
    </p:spTree>
    <p:extLst>
      <p:ext uri="{BB962C8B-B14F-4D97-AF65-F5344CB8AC3E}">
        <p14:creationId xmlns:p14="http://schemas.microsoft.com/office/powerpoint/2010/main" val="762142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508105"/>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34  image 736  . </a:t>
            </a:r>
            <a:r>
              <a:rPr lang="en-US" dirty="0"/>
              <a:t>		</a:t>
            </a:r>
            <a:r>
              <a:rPr lang="en-GB" dirty="0"/>
              <a:t>Fig. 35  image 737  </a:t>
            </a:r>
            <a:r>
              <a:rPr lang="en-US" dirty="0"/>
              <a:t>				</a:t>
            </a:r>
            <a:r>
              <a:rPr lang="en-GB" dirty="0"/>
              <a:t>Fig. 36  image 738  </a:t>
            </a:r>
            <a:endParaRPr lang="fr-FR" dirty="0"/>
          </a:p>
        </p:txBody>
      </p:sp>
      <p:sp>
        <p:nvSpPr>
          <p:cNvPr id="5" name="Rectangle 4">
            <a:extLst>
              <a:ext uri="{FF2B5EF4-FFF2-40B4-BE49-F238E27FC236}">
                <a16:creationId xmlns:a16="http://schemas.microsoft.com/office/drawing/2014/main" id="{E2825D6F-11BF-47F5-A114-02FBA069AE99}"/>
              </a:ext>
            </a:extLst>
          </p:cNvPr>
          <p:cNvSpPr/>
          <p:nvPr/>
        </p:nvSpPr>
        <p:spPr>
          <a:xfrm>
            <a:off x="101418" y="5366954"/>
            <a:ext cx="3903828" cy="923330"/>
          </a:xfrm>
          <a:prstGeom prst="rect">
            <a:avLst/>
          </a:prstGeom>
        </p:spPr>
        <p:txBody>
          <a:bodyPr wrap="square">
            <a:spAutoFit/>
          </a:bodyPr>
          <a:lstStyle/>
          <a:p>
            <a:r>
              <a:rPr lang="en-GB" dirty="0"/>
              <a:t>First stages of the chasing after the sprues and most core pins have been removed during fettling</a:t>
            </a:r>
            <a:endParaRPr lang="en-US" dirty="0"/>
          </a:p>
        </p:txBody>
      </p:sp>
      <p:sp>
        <p:nvSpPr>
          <p:cNvPr id="6" name="Rectangle 5">
            <a:extLst>
              <a:ext uri="{FF2B5EF4-FFF2-40B4-BE49-F238E27FC236}">
                <a16:creationId xmlns:a16="http://schemas.microsoft.com/office/drawing/2014/main" id="{1D7045B3-790D-4A28-AD37-CD777CBE1547}"/>
              </a:ext>
            </a:extLst>
          </p:cNvPr>
          <p:cNvSpPr/>
          <p:nvPr/>
        </p:nvSpPr>
        <p:spPr>
          <a:xfrm>
            <a:off x="3980814" y="5367643"/>
            <a:ext cx="4016283" cy="646331"/>
          </a:xfrm>
          <a:prstGeom prst="rect">
            <a:avLst/>
          </a:prstGeom>
        </p:spPr>
        <p:txBody>
          <a:bodyPr wrap="square">
            <a:spAutoFit/>
          </a:bodyPr>
          <a:lstStyle/>
          <a:p>
            <a:r>
              <a:rPr lang="en-GB" dirty="0"/>
              <a:t>Removal of flashing on the neck using a fine chisel (and hammer).</a:t>
            </a:r>
            <a:endParaRPr lang="en-US" dirty="0"/>
          </a:p>
        </p:txBody>
      </p:sp>
      <p:sp>
        <p:nvSpPr>
          <p:cNvPr id="7" name="Rectangle 6">
            <a:extLst>
              <a:ext uri="{FF2B5EF4-FFF2-40B4-BE49-F238E27FC236}">
                <a16:creationId xmlns:a16="http://schemas.microsoft.com/office/drawing/2014/main" id="{5CEBB804-D165-421E-B2E2-0FB99140EA14}"/>
              </a:ext>
            </a:extLst>
          </p:cNvPr>
          <p:cNvSpPr/>
          <p:nvPr/>
        </p:nvSpPr>
        <p:spPr>
          <a:xfrm>
            <a:off x="8186755" y="5366954"/>
            <a:ext cx="3879742" cy="646331"/>
          </a:xfrm>
          <a:prstGeom prst="rect">
            <a:avLst/>
          </a:prstGeom>
        </p:spPr>
        <p:txBody>
          <a:bodyPr wrap="square">
            <a:spAutoFit/>
          </a:bodyPr>
          <a:lstStyle/>
          <a:p>
            <a:r>
              <a:rPr lang="en-GB" dirty="0"/>
              <a:t>Remaining surface of flashing is taken down with a file.</a:t>
            </a:r>
            <a:endParaRPr lang="en-US" dirty="0"/>
          </a:p>
        </p:txBody>
      </p:sp>
      <p:pic>
        <p:nvPicPr>
          <p:cNvPr id="9" name="Picture 8">
            <a:extLst>
              <a:ext uri="{FF2B5EF4-FFF2-40B4-BE49-F238E27FC236}">
                <a16:creationId xmlns:a16="http://schemas.microsoft.com/office/drawing/2014/main" id="{4FD43DA3-E5AB-40AE-88DB-A27AE3404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72" y="2525882"/>
            <a:ext cx="3879742" cy="2582453"/>
          </a:xfrm>
          <a:prstGeom prst="rect">
            <a:avLst/>
          </a:prstGeom>
        </p:spPr>
      </p:pic>
      <p:pic>
        <p:nvPicPr>
          <p:cNvPr id="11" name="Picture 10">
            <a:extLst>
              <a:ext uri="{FF2B5EF4-FFF2-40B4-BE49-F238E27FC236}">
                <a16:creationId xmlns:a16="http://schemas.microsoft.com/office/drawing/2014/main" id="{EAC01001-4172-45F2-B70F-37E708E2E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6007" y="2525882"/>
            <a:ext cx="3879742" cy="2582453"/>
          </a:xfrm>
          <a:prstGeom prst="rect">
            <a:avLst/>
          </a:prstGeom>
        </p:spPr>
      </p:pic>
      <p:pic>
        <p:nvPicPr>
          <p:cNvPr id="13" name="Picture 12">
            <a:extLst>
              <a:ext uri="{FF2B5EF4-FFF2-40B4-BE49-F238E27FC236}">
                <a16:creationId xmlns:a16="http://schemas.microsoft.com/office/drawing/2014/main" id="{6BEA37BB-F958-430C-8795-EC27FE0D45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6755" y="2498425"/>
            <a:ext cx="3879742" cy="2582453"/>
          </a:xfrm>
          <a:prstGeom prst="rect">
            <a:avLst/>
          </a:prstGeom>
        </p:spPr>
      </p:pic>
    </p:spTree>
    <p:extLst>
      <p:ext uri="{BB962C8B-B14F-4D97-AF65-F5344CB8AC3E}">
        <p14:creationId xmlns:p14="http://schemas.microsoft.com/office/powerpoint/2010/main" val="965488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37  image 747  				Fig. 38  image 734  			Fig. 39  image 735  </a:t>
            </a:r>
            <a:endParaRPr lang="en-US" dirty="0"/>
          </a:p>
          <a:p>
            <a:endParaRPr lang="fr-FR" dirty="0"/>
          </a:p>
        </p:txBody>
      </p:sp>
      <p:pic>
        <p:nvPicPr>
          <p:cNvPr id="3" name="Picture 2">
            <a:extLst>
              <a:ext uri="{FF2B5EF4-FFF2-40B4-BE49-F238E27FC236}">
                <a16:creationId xmlns:a16="http://schemas.microsoft.com/office/drawing/2014/main" id="{9220C29D-BA79-4BEE-9127-A0E42498D6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963" y="2814917"/>
            <a:ext cx="3729675" cy="2482565"/>
          </a:xfrm>
          <a:prstGeom prst="rect">
            <a:avLst/>
          </a:prstGeom>
        </p:spPr>
      </p:pic>
      <p:sp>
        <p:nvSpPr>
          <p:cNvPr id="5" name="Rectangle 4">
            <a:extLst>
              <a:ext uri="{FF2B5EF4-FFF2-40B4-BE49-F238E27FC236}">
                <a16:creationId xmlns:a16="http://schemas.microsoft.com/office/drawing/2014/main" id="{954C7E11-1926-4BAA-9600-D8AAFE22A094}"/>
              </a:ext>
            </a:extLst>
          </p:cNvPr>
          <p:cNvSpPr/>
          <p:nvPr/>
        </p:nvSpPr>
        <p:spPr>
          <a:xfrm>
            <a:off x="0" y="5682348"/>
            <a:ext cx="3902638" cy="646331"/>
          </a:xfrm>
          <a:prstGeom prst="rect">
            <a:avLst/>
          </a:prstGeom>
        </p:spPr>
        <p:txBody>
          <a:bodyPr wrap="square">
            <a:spAutoFit/>
          </a:bodyPr>
          <a:lstStyle/>
          <a:p>
            <a:r>
              <a:rPr lang="en-GB" dirty="0"/>
              <a:t>A tungsten burr on an electric pendent drill is used to hollow out the eye.</a:t>
            </a:r>
            <a:endParaRPr lang="en-US" dirty="0"/>
          </a:p>
        </p:txBody>
      </p:sp>
      <p:sp>
        <p:nvSpPr>
          <p:cNvPr id="6" name="Rectangle 5">
            <a:extLst>
              <a:ext uri="{FF2B5EF4-FFF2-40B4-BE49-F238E27FC236}">
                <a16:creationId xmlns:a16="http://schemas.microsoft.com/office/drawing/2014/main" id="{4B7CF998-2091-4A8C-AB08-C2BD5895BE80}"/>
              </a:ext>
            </a:extLst>
          </p:cNvPr>
          <p:cNvSpPr/>
          <p:nvPr/>
        </p:nvSpPr>
        <p:spPr>
          <a:xfrm>
            <a:off x="4201108" y="5682348"/>
            <a:ext cx="3902638" cy="646331"/>
          </a:xfrm>
          <a:prstGeom prst="rect">
            <a:avLst/>
          </a:prstGeom>
        </p:spPr>
        <p:txBody>
          <a:bodyPr wrap="square">
            <a:spAutoFit/>
          </a:bodyPr>
          <a:lstStyle/>
          <a:p>
            <a:r>
              <a:rPr lang="en-GB" dirty="0"/>
              <a:t>Andrew’s collection of tools for chasing the bronze.</a:t>
            </a:r>
            <a:endParaRPr lang="en-US" dirty="0"/>
          </a:p>
        </p:txBody>
      </p:sp>
      <p:sp>
        <p:nvSpPr>
          <p:cNvPr id="7" name="Rectangle 6">
            <a:extLst>
              <a:ext uri="{FF2B5EF4-FFF2-40B4-BE49-F238E27FC236}">
                <a16:creationId xmlns:a16="http://schemas.microsoft.com/office/drawing/2014/main" id="{BD6B70D2-AD96-40EC-A717-4E7899FEE3F6}"/>
              </a:ext>
            </a:extLst>
          </p:cNvPr>
          <p:cNvSpPr/>
          <p:nvPr/>
        </p:nvSpPr>
        <p:spPr>
          <a:xfrm>
            <a:off x="8289365" y="5667632"/>
            <a:ext cx="3232820" cy="646331"/>
          </a:xfrm>
          <a:prstGeom prst="rect">
            <a:avLst/>
          </a:prstGeom>
        </p:spPr>
        <p:txBody>
          <a:bodyPr wrap="square">
            <a:spAutoFit/>
          </a:bodyPr>
          <a:lstStyle/>
          <a:p>
            <a:r>
              <a:rPr lang="en-GB" dirty="0"/>
              <a:t>Punches used for refining the surface of the casting.</a:t>
            </a:r>
            <a:endParaRPr lang="en-US" dirty="0"/>
          </a:p>
        </p:txBody>
      </p:sp>
      <p:pic>
        <p:nvPicPr>
          <p:cNvPr id="9" name="Picture 8">
            <a:extLst>
              <a:ext uri="{FF2B5EF4-FFF2-40B4-BE49-F238E27FC236}">
                <a16:creationId xmlns:a16="http://schemas.microsoft.com/office/drawing/2014/main" id="{26294806-ECB4-4515-98FC-CB7BBD5F5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965" y="2814917"/>
            <a:ext cx="3729675" cy="2482565"/>
          </a:xfrm>
          <a:prstGeom prst="rect">
            <a:avLst/>
          </a:prstGeom>
        </p:spPr>
      </p:pic>
      <p:pic>
        <p:nvPicPr>
          <p:cNvPr id="11" name="Picture 10">
            <a:extLst>
              <a:ext uri="{FF2B5EF4-FFF2-40B4-BE49-F238E27FC236}">
                <a16:creationId xmlns:a16="http://schemas.microsoft.com/office/drawing/2014/main" id="{417EC35D-8F0C-4BD9-9F91-77AF791290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8888" y="2814917"/>
            <a:ext cx="3729675" cy="2482565"/>
          </a:xfrm>
          <a:prstGeom prst="rect">
            <a:avLst/>
          </a:prstGeom>
        </p:spPr>
      </p:pic>
    </p:spTree>
    <p:extLst>
      <p:ext uri="{BB962C8B-B14F-4D97-AF65-F5344CB8AC3E}">
        <p14:creationId xmlns:p14="http://schemas.microsoft.com/office/powerpoint/2010/main" val="1142400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508105"/>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40  image 746  			Fig. 41  image 748  				Fig. 42  image 749  </a:t>
            </a:r>
            <a:endParaRPr lang="fr-FR" dirty="0"/>
          </a:p>
        </p:txBody>
      </p:sp>
      <p:sp>
        <p:nvSpPr>
          <p:cNvPr id="2" name="Rectangle 1">
            <a:extLst>
              <a:ext uri="{FF2B5EF4-FFF2-40B4-BE49-F238E27FC236}">
                <a16:creationId xmlns:a16="http://schemas.microsoft.com/office/drawing/2014/main" id="{17F77E18-5FAF-472A-97E5-4820927E69E2}"/>
              </a:ext>
            </a:extLst>
          </p:cNvPr>
          <p:cNvSpPr/>
          <p:nvPr/>
        </p:nvSpPr>
        <p:spPr>
          <a:xfrm>
            <a:off x="154612" y="5480376"/>
            <a:ext cx="3795645" cy="646329"/>
          </a:xfrm>
          <a:prstGeom prst="rect">
            <a:avLst/>
          </a:prstGeom>
        </p:spPr>
        <p:txBody>
          <a:bodyPr wrap="square">
            <a:spAutoFit/>
          </a:bodyPr>
          <a:lstStyle/>
          <a:p>
            <a:r>
              <a:rPr lang="en-GB" dirty="0"/>
              <a:t>Refining the shape of the eye using a fine punch.</a:t>
            </a:r>
            <a:endParaRPr lang="en-US" dirty="0"/>
          </a:p>
        </p:txBody>
      </p:sp>
      <p:sp>
        <p:nvSpPr>
          <p:cNvPr id="3" name="Rectangle 2">
            <a:extLst>
              <a:ext uri="{FF2B5EF4-FFF2-40B4-BE49-F238E27FC236}">
                <a16:creationId xmlns:a16="http://schemas.microsoft.com/office/drawing/2014/main" id="{9D2B74A8-9548-4E51-B181-F98C8E8EE9F8}"/>
              </a:ext>
            </a:extLst>
          </p:cNvPr>
          <p:cNvSpPr/>
          <p:nvPr/>
        </p:nvSpPr>
        <p:spPr>
          <a:xfrm>
            <a:off x="4117012" y="5480376"/>
            <a:ext cx="3897245" cy="646327"/>
          </a:xfrm>
          <a:prstGeom prst="rect">
            <a:avLst/>
          </a:prstGeom>
        </p:spPr>
        <p:txBody>
          <a:bodyPr wrap="square">
            <a:spAutoFit/>
          </a:bodyPr>
          <a:lstStyle/>
          <a:p>
            <a:r>
              <a:rPr lang="en-GB" dirty="0"/>
              <a:t>Hollowing a section around the eye using a fine punch.</a:t>
            </a:r>
          </a:p>
        </p:txBody>
      </p:sp>
      <p:sp>
        <p:nvSpPr>
          <p:cNvPr id="5" name="Rectangle 4">
            <a:extLst>
              <a:ext uri="{FF2B5EF4-FFF2-40B4-BE49-F238E27FC236}">
                <a16:creationId xmlns:a16="http://schemas.microsoft.com/office/drawing/2014/main" id="{CB1FF277-E945-4AD9-8E26-2711549BFDDC}"/>
              </a:ext>
            </a:extLst>
          </p:cNvPr>
          <p:cNvSpPr/>
          <p:nvPr/>
        </p:nvSpPr>
        <p:spPr>
          <a:xfrm>
            <a:off x="8241741" y="5480374"/>
            <a:ext cx="3795645" cy="646329"/>
          </a:xfrm>
          <a:prstGeom prst="rect">
            <a:avLst/>
          </a:prstGeom>
        </p:spPr>
        <p:txBody>
          <a:bodyPr wrap="square">
            <a:spAutoFit/>
          </a:bodyPr>
          <a:lstStyle/>
          <a:p>
            <a:r>
              <a:rPr lang="en-GB" dirty="0"/>
              <a:t>Bronze head and neck upon completion of chasing.</a:t>
            </a:r>
            <a:endParaRPr lang="en-US" dirty="0"/>
          </a:p>
        </p:txBody>
      </p:sp>
      <p:pic>
        <p:nvPicPr>
          <p:cNvPr id="7" name="Picture 6">
            <a:extLst>
              <a:ext uri="{FF2B5EF4-FFF2-40B4-BE49-F238E27FC236}">
                <a16:creationId xmlns:a16="http://schemas.microsoft.com/office/drawing/2014/main" id="{80AE3EE1-26D5-498D-8365-7B6F2BCE2B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99" y="2671483"/>
            <a:ext cx="3843458" cy="2558302"/>
          </a:xfrm>
          <a:prstGeom prst="rect">
            <a:avLst/>
          </a:prstGeom>
        </p:spPr>
      </p:pic>
      <p:pic>
        <p:nvPicPr>
          <p:cNvPr id="9" name="Picture 8">
            <a:extLst>
              <a:ext uri="{FF2B5EF4-FFF2-40B4-BE49-F238E27FC236}">
                <a16:creationId xmlns:a16="http://schemas.microsoft.com/office/drawing/2014/main" id="{3366C0A6-9494-4DB9-B73C-77780EBEC4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799" y="2671483"/>
            <a:ext cx="3843458" cy="2558302"/>
          </a:xfrm>
          <a:prstGeom prst="rect">
            <a:avLst/>
          </a:prstGeom>
        </p:spPr>
      </p:pic>
      <p:pic>
        <p:nvPicPr>
          <p:cNvPr id="11" name="Picture 10">
            <a:extLst>
              <a:ext uri="{FF2B5EF4-FFF2-40B4-BE49-F238E27FC236}">
                <a16:creationId xmlns:a16="http://schemas.microsoft.com/office/drawing/2014/main" id="{4AD69785-F768-4035-87BE-4970FBC26B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4799" y="2671482"/>
            <a:ext cx="3843458" cy="2558302"/>
          </a:xfrm>
          <a:prstGeom prst="rect">
            <a:avLst/>
          </a:prstGeom>
        </p:spPr>
      </p:pic>
    </p:spTree>
    <p:extLst>
      <p:ext uri="{BB962C8B-B14F-4D97-AF65-F5344CB8AC3E}">
        <p14:creationId xmlns:p14="http://schemas.microsoft.com/office/powerpoint/2010/main" val="39941039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268941" y="451845"/>
            <a:ext cx="11923059" cy="1508105"/>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43  image 750  </a:t>
            </a:r>
            <a:r>
              <a:rPr lang="en-US" dirty="0"/>
              <a:t>	              </a:t>
            </a:r>
            <a:r>
              <a:rPr lang="en-GB" dirty="0"/>
              <a:t>Fig. 44  image 751 	        Fig. 45  image 752  	Fig. 46  image 753  	         Fig. 47  image 754 </a:t>
            </a:r>
            <a:endParaRPr lang="en-US" dirty="0"/>
          </a:p>
        </p:txBody>
      </p:sp>
      <p:sp>
        <p:nvSpPr>
          <p:cNvPr id="2" name="Rectangle 1">
            <a:extLst>
              <a:ext uri="{FF2B5EF4-FFF2-40B4-BE49-F238E27FC236}">
                <a16:creationId xmlns:a16="http://schemas.microsoft.com/office/drawing/2014/main" id="{BD53792D-A8C2-4CD8-A455-DA420AA877AF}"/>
              </a:ext>
            </a:extLst>
          </p:cNvPr>
          <p:cNvSpPr/>
          <p:nvPr/>
        </p:nvSpPr>
        <p:spPr>
          <a:xfrm>
            <a:off x="58373" y="5314583"/>
            <a:ext cx="2200802" cy="1477328"/>
          </a:xfrm>
          <a:prstGeom prst="rect">
            <a:avLst/>
          </a:prstGeom>
        </p:spPr>
        <p:txBody>
          <a:bodyPr wrap="square">
            <a:spAutoFit/>
          </a:bodyPr>
          <a:lstStyle/>
          <a:p>
            <a:r>
              <a:rPr lang="en-GB" dirty="0"/>
              <a:t>Head and neck after first phase of patination process using potassium polysulphide.</a:t>
            </a:r>
            <a:endParaRPr lang="en-US" dirty="0"/>
          </a:p>
        </p:txBody>
      </p:sp>
      <p:sp>
        <p:nvSpPr>
          <p:cNvPr id="3" name="Rectangle 2">
            <a:extLst>
              <a:ext uri="{FF2B5EF4-FFF2-40B4-BE49-F238E27FC236}">
                <a16:creationId xmlns:a16="http://schemas.microsoft.com/office/drawing/2014/main" id="{BFC5F389-3356-4B6E-8703-5867BEC1F68C}"/>
              </a:ext>
            </a:extLst>
          </p:cNvPr>
          <p:cNvSpPr/>
          <p:nvPr/>
        </p:nvSpPr>
        <p:spPr>
          <a:xfrm>
            <a:off x="2652747" y="5314583"/>
            <a:ext cx="2200802" cy="923330"/>
          </a:xfrm>
          <a:prstGeom prst="rect">
            <a:avLst/>
          </a:prstGeom>
        </p:spPr>
        <p:txBody>
          <a:bodyPr wrap="square">
            <a:spAutoFit/>
          </a:bodyPr>
          <a:lstStyle/>
          <a:p>
            <a:r>
              <a:rPr lang="en-GB" dirty="0"/>
              <a:t>After second phase of patination using ferric nitrate.</a:t>
            </a:r>
            <a:endParaRPr lang="en-US" dirty="0"/>
          </a:p>
        </p:txBody>
      </p:sp>
      <p:sp>
        <p:nvSpPr>
          <p:cNvPr id="5" name="Rectangle 4">
            <a:extLst>
              <a:ext uri="{FF2B5EF4-FFF2-40B4-BE49-F238E27FC236}">
                <a16:creationId xmlns:a16="http://schemas.microsoft.com/office/drawing/2014/main" id="{1DCD52E2-2725-47BD-A6B7-B6A0A08B964E}"/>
              </a:ext>
            </a:extLst>
          </p:cNvPr>
          <p:cNvSpPr/>
          <p:nvPr/>
        </p:nvSpPr>
        <p:spPr>
          <a:xfrm>
            <a:off x="5014365" y="5314583"/>
            <a:ext cx="2200802" cy="646331"/>
          </a:xfrm>
          <a:prstGeom prst="rect">
            <a:avLst/>
          </a:prstGeom>
        </p:spPr>
        <p:txBody>
          <a:bodyPr wrap="square">
            <a:spAutoFit/>
          </a:bodyPr>
          <a:lstStyle/>
          <a:p>
            <a:r>
              <a:rPr lang="en-GB" dirty="0"/>
              <a:t>After third phase using olive oil.</a:t>
            </a:r>
            <a:endParaRPr lang="en-US" dirty="0"/>
          </a:p>
        </p:txBody>
      </p:sp>
      <p:sp>
        <p:nvSpPr>
          <p:cNvPr id="6" name="Rectangle 5">
            <a:extLst>
              <a:ext uri="{FF2B5EF4-FFF2-40B4-BE49-F238E27FC236}">
                <a16:creationId xmlns:a16="http://schemas.microsoft.com/office/drawing/2014/main" id="{911A0512-AACF-477D-93DE-5D93D709D773}"/>
              </a:ext>
            </a:extLst>
          </p:cNvPr>
          <p:cNvSpPr/>
          <p:nvPr/>
        </p:nvSpPr>
        <p:spPr>
          <a:xfrm>
            <a:off x="7409884" y="5314583"/>
            <a:ext cx="2347877" cy="1200329"/>
          </a:xfrm>
          <a:prstGeom prst="rect">
            <a:avLst/>
          </a:prstGeom>
        </p:spPr>
        <p:txBody>
          <a:bodyPr wrap="square">
            <a:spAutoFit/>
          </a:bodyPr>
          <a:lstStyle/>
          <a:p>
            <a:r>
              <a:rPr lang="en-GB" dirty="0"/>
              <a:t>After fourth phase using titanium dioxide and potassium polysulphide.</a:t>
            </a:r>
            <a:endParaRPr lang="en-US" dirty="0"/>
          </a:p>
        </p:txBody>
      </p:sp>
      <p:sp>
        <p:nvSpPr>
          <p:cNvPr id="7" name="Rectangle 6">
            <a:extLst>
              <a:ext uri="{FF2B5EF4-FFF2-40B4-BE49-F238E27FC236}">
                <a16:creationId xmlns:a16="http://schemas.microsoft.com/office/drawing/2014/main" id="{B4CB7E1E-18C4-441B-8235-4E369BDF67E1}"/>
              </a:ext>
            </a:extLst>
          </p:cNvPr>
          <p:cNvSpPr/>
          <p:nvPr/>
        </p:nvSpPr>
        <p:spPr>
          <a:xfrm>
            <a:off x="9952478" y="5314583"/>
            <a:ext cx="2155355" cy="646331"/>
          </a:xfrm>
          <a:prstGeom prst="rect">
            <a:avLst/>
          </a:prstGeom>
        </p:spPr>
        <p:txBody>
          <a:bodyPr wrap="square">
            <a:spAutoFit/>
          </a:bodyPr>
          <a:lstStyle/>
          <a:p>
            <a:r>
              <a:rPr lang="en-GB" dirty="0"/>
              <a:t>After fifth  phase using ash.</a:t>
            </a:r>
            <a:endParaRPr lang="en-US" dirty="0"/>
          </a:p>
        </p:txBody>
      </p:sp>
      <p:pic>
        <p:nvPicPr>
          <p:cNvPr id="9" name="Picture 8">
            <a:extLst>
              <a:ext uri="{FF2B5EF4-FFF2-40B4-BE49-F238E27FC236}">
                <a16:creationId xmlns:a16="http://schemas.microsoft.com/office/drawing/2014/main" id="{809D31B7-64FD-4B0C-AFBA-21470744F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58" y="3429000"/>
            <a:ext cx="2350071" cy="1564266"/>
          </a:xfrm>
          <a:prstGeom prst="rect">
            <a:avLst/>
          </a:prstGeom>
        </p:spPr>
      </p:pic>
      <p:pic>
        <p:nvPicPr>
          <p:cNvPr id="11" name="Picture 10">
            <a:extLst>
              <a:ext uri="{FF2B5EF4-FFF2-40B4-BE49-F238E27FC236}">
                <a16:creationId xmlns:a16="http://schemas.microsoft.com/office/drawing/2014/main" id="{AA08FEFA-39B7-4C32-AF96-7A1B657CE2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1403" y="3429000"/>
            <a:ext cx="2350071" cy="1564266"/>
          </a:xfrm>
          <a:prstGeom prst="rect">
            <a:avLst/>
          </a:prstGeom>
        </p:spPr>
      </p:pic>
      <p:pic>
        <p:nvPicPr>
          <p:cNvPr id="13" name="Picture 12">
            <a:extLst>
              <a:ext uri="{FF2B5EF4-FFF2-40B4-BE49-F238E27FC236}">
                <a16:creationId xmlns:a16="http://schemas.microsoft.com/office/drawing/2014/main" id="{428E1C24-0638-4DB5-90E2-A89D8A1C36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3265" y="3429000"/>
            <a:ext cx="2350071" cy="1564266"/>
          </a:xfrm>
          <a:prstGeom prst="rect">
            <a:avLst/>
          </a:prstGeom>
        </p:spPr>
      </p:pic>
      <p:pic>
        <p:nvPicPr>
          <p:cNvPr id="15" name="Picture 14">
            <a:extLst>
              <a:ext uri="{FF2B5EF4-FFF2-40B4-BE49-F238E27FC236}">
                <a16:creationId xmlns:a16="http://schemas.microsoft.com/office/drawing/2014/main" id="{12970211-D975-4F82-B71B-C18179E3F4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4668" y="3429000"/>
            <a:ext cx="2350071" cy="1564266"/>
          </a:xfrm>
          <a:prstGeom prst="rect">
            <a:avLst/>
          </a:prstGeom>
        </p:spPr>
      </p:pic>
      <p:pic>
        <p:nvPicPr>
          <p:cNvPr id="17" name="Picture 16">
            <a:extLst>
              <a:ext uri="{FF2B5EF4-FFF2-40B4-BE49-F238E27FC236}">
                <a16:creationId xmlns:a16="http://schemas.microsoft.com/office/drawing/2014/main" id="{14DDABC8-CECE-4647-925E-2DF9D370A2E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57762" y="3429000"/>
            <a:ext cx="2350071" cy="1564266"/>
          </a:xfrm>
          <a:prstGeom prst="rect">
            <a:avLst/>
          </a:prstGeom>
        </p:spPr>
      </p:pic>
    </p:spTree>
    <p:extLst>
      <p:ext uri="{BB962C8B-B14F-4D97-AF65-F5344CB8AC3E}">
        <p14:creationId xmlns:p14="http://schemas.microsoft.com/office/powerpoint/2010/main" val="4100116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a:t>
            </a:r>
            <a:endParaRPr lang="en-US" dirty="0"/>
          </a:p>
          <a:p>
            <a:endParaRPr lang="fr-FR" dirty="0"/>
          </a:p>
        </p:txBody>
      </p:sp>
    </p:spTree>
    <p:extLst>
      <p:ext uri="{BB962C8B-B14F-4D97-AF65-F5344CB8AC3E}">
        <p14:creationId xmlns:p14="http://schemas.microsoft.com/office/powerpoint/2010/main" val="58405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02  image 688</a:t>
            </a:r>
            <a:r>
              <a:rPr lang="en-US" dirty="0"/>
              <a:t>			</a:t>
            </a:r>
            <a:r>
              <a:rPr lang="en-GB" dirty="0"/>
              <a:t>Fig. 03  image 689  				Fig. 04  image 691</a:t>
            </a:r>
            <a:endParaRPr lang="en-US" dirty="0"/>
          </a:p>
          <a:p>
            <a:endParaRPr lang="fr-FR" dirty="0"/>
          </a:p>
        </p:txBody>
      </p:sp>
      <p:pic>
        <p:nvPicPr>
          <p:cNvPr id="5" name="Picture 4">
            <a:extLst>
              <a:ext uri="{FF2B5EF4-FFF2-40B4-BE49-F238E27FC236}">
                <a16:creationId xmlns:a16="http://schemas.microsoft.com/office/drawing/2014/main" id="{3E20B971-A385-466F-95BC-C82CE8FE4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396" y="2458544"/>
            <a:ext cx="3045048" cy="2283786"/>
          </a:xfrm>
          <a:prstGeom prst="rect">
            <a:avLst/>
          </a:prstGeom>
        </p:spPr>
      </p:pic>
      <p:pic>
        <p:nvPicPr>
          <p:cNvPr id="7" name="Picture 6">
            <a:extLst>
              <a:ext uri="{FF2B5EF4-FFF2-40B4-BE49-F238E27FC236}">
                <a16:creationId xmlns:a16="http://schemas.microsoft.com/office/drawing/2014/main" id="{B6DD5AB8-DF75-4A8F-B367-5F8780B00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7905" y="2458544"/>
            <a:ext cx="3045047" cy="2283785"/>
          </a:xfrm>
          <a:prstGeom prst="rect">
            <a:avLst/>
          </a:prstGeom>
        </p:spPr>
      </p:pic>
      <p:pic>
        <p:nvPicPr>
          <p:cNvPr id="9" name="Picture 8">
            <a:extLst>
              <a:ext uri="{FF2B5EF4-FFF2-40B4-BE49-F238E27FC236}">
                <a16:creationId xmlns:a16="http://schemas.microsoft.com/office/drawing/2014/main" id="{9CD995A4-4BC9-4174-8966-B8159BDE41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33256" y="2458544"/>
            <a:ext cx="3431038" cy="2283785"/>
          </a:xfrm>
          <a:prstGeom prst="rect">
            <a:avLst/>
          </a:prstGeom>
        </p:spPr>
      </p:pic>
      <p:sp>
        <p:nvSpPr>
          <p:cNvPr id="10" name="Rectangle 9">
            <a:extLst>
              <a:ext uri="{FF2B5EF4-FFF2-40B4-BE49-F238E27FC236}">
                <a16:creationId xmlns:a16="http://schemas.microsoft.com/office/drawing/2014/main" id="{05D28EAB-D19C-4A55-B5DB-02B636B26587}"/>
              </a:ext>
            </a:extLst>
          </p:cNvPr>
          <p:cNvSpPr/>
          <p:nvPr/>
        </p:nvSpPr>
        <p:spPr>
          <a:xfrm>
            <a:off x="227397" y="5162781"/>
            <a:ext cx="3045048" cy="646331"/>
          </a:xfrm>
          <a:prstGeom prst="rect">
            <a:avLst/>
          </a:prstGeom>
        </p:spPr>
        <p:txBody>
          <a:bodyPr wrap="square">
            <a:spAutoFit/>
          </a:bodyPr>
          <a:lstStyle/>
          <a:p>
            <a:r>
              <a:rPr lang="en-GB" dirty="0">
                <a:latin typeface="Times New Roman" panose="02020603050405020304" pitchFamily="18" charset="0"/>
                <a:ea typeface="MS Mincho" panose="02020609040205080304" pitchFamily="49" charset="-128"/>
              </a:rPr>
              <a:t>Clay model partially formed over armature.</a:t>
            </a:r>
            <a:endParaRPr lang="en-US" dirty="0"/>
          </a:p>
        </p:txBody>
      </p:sp>
      <p:sp>
        <p:nvSpPr>
          <p:cNvPr id="11" name="Rectangle 10">
            <a:extLst>
              <a:ext uri="{FF2B5EF4-FFF2-40B4-BE49-F238E27FC236}">
                <a16:creationId xmlns:a16="http://schemas.microsoft.com/office/drawing/2014/main" id="{731B147D-3192-4635-8181-86C3ECD8ADBE}"/>
              </a:ext>
            </a:extLst>
          </p:cNvPr>
          <p:cNvSpPr/>
          <p:nvPr/>
        </p:nvSpPr>
        <p:spPr>
          <a:xfrm>
            <a:off x="4006681" y="5162781"/>
            <a:ext cx="3126271" cy="646330"/>
          </a:xfrm>
          <a:prstGeom prst="rect">
            <a:avLst/>
          </a:prstGeom>
        </p:spPr>
        <p:txBody>
          <a:bodyPr wrap="square">
            <a:spAutoFit/>
          </a:bodyPr>
          <a:lstStyle/>
          <a:p>
            <a:r>
              <a:rPr lang="en-GB" dirty="0">
                <a:latin typeface="Times New Roman" panose="02020603050405020304" pitchFamily="18" charset="0"/>
                <a:ea typeface="MS Mincho" panose="02020609040205080304" pitchFamily="49" charset="-128"/>
              </a:rPr>
              <a:t>Build-up of clay model with front leg raised.</a:t>
            </a:r>
            <a:endParaRPr lang="en-US" dirty="0"/>
          </a:p>
        </p:txBody>
      </p:sp>
      <p:sp>
        <p:nvSpPr>
          <p:cNvPr id="12" name="Rectangle 11">
            <a:extLst>
              <a:ext uri="{FF2B5EF4-FFF2-40B4-BE49-F238E27FC236}">
                <a16:creationId xmlns:a16="http://schemas.microsoft.com/office/drawing/2014/main" id="{F9273B9B-80B5-4B3F-A21C-F457BE0F2D52}"/>
              </a:ext>
            </a:extLst>
          </p:cNvPr>
          <p:cNvSpPr/>
          <p:nvPr/>
        </p:nvSpPr>
        <p:spPr>
          <a:xfrm>
            <a:off x="7933257" y="5162782"/>
            <a:ext cx="3431038" cy="646330"/>
          </a:xfrm>
          <a:prstGeom prst="rect">
            <a:avLst/>
          </a:prstGeom>
        </p:spPr>
        <p:txBody>
          <a:bodyPr wrap="square">
            <a:spAutoFit/>
          </a:bodyPr>
          <a:lstStyle/>
          <a:p>
            <a:r>
              <a:rPr lang="en-GB" dirty="0">
                <a:latin typeface="Times New Roman" panose="02020603050405020304" pitchFamily="18" charset="0"/>
                <a:ea typeface="MS Mincho" panose="02020609040205080304" pitchFamily="49" charset="-128"/>
              </a:rPr>
              <a:t>Finished clay model, altered with both front legs on the ground.</a:t>
            </a:r>
            <a:endParaRPr lang="en-US" dirty="0"/>
          </a:p>
        </p:txBody>
      </p:sp>
    </p:spTree>
    <p:extLst>
      <p:ext uri="{BB962C8B-B14F-4D97-AF65-F5344CB8AC3E}">
        <p14:creationId xmlns:p14="http://schemas.microsoft.com/office/powerpoint/2010/main" val="3741613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a:t>
            </a:r>
            <a:endParaRPr lang="en-US" dirty="0"/>
          </a:p>
          <a:p>
            <a:endParaRPr lang="fr-FR" dirty="0"/>
          </a:p>
        </p:txBody>
      </p:sp>
    </p:spTree>
    <p:extLst>
      <p:ext uri="{BB962C8B-B14F-4D97-AF65-F5344CB8AC3E}">
        <p14:creationId xmlns:p14="http://schemas.microsoft.com/office/powerpoint/2010/main" val="1991008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a:t>
            </a:r>
            <a:endParaRPr lang="en-US" dirty="0"/>
          </a:p>
          <a:p>
            <a:endParaRPr lang="fr-FR" dirty="0"/>
          </a:p>
        </p:txBody>
      </p:sp>
    </p:spTree>
    <p:extLst>
      <p:ext uri="{BB962C8B-B14F-4D97-AF65-F5344CB8AC3E}">
        <p14:creationId xmlns:p14="http://schemas.microsoft.com/office/powerpoint/2010/main" val="2433367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a:t>
            </a:r>
            <a:endParaRPr lang="en-US" dirty="0"/>
          </a:p>
          <a:p>
            <a:endParaRPr lang="fr-FR" dirty="0"/>
          </a:p>
        </p:txBody>
      </p:sp>
    </p:spTree>
    <p:extLst>
      <p:ext uri="{BB962C8B-B14F-4D97-AF65-F5344CB8AC3E}">
        <p14:creationId xmlns:p14="http://schemas.microsoft.com/office/powerpoint/2010/main" val="882825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a:t>
            </a:r>
            <a:endParaRPr lang="en-US" dirty="0"/>
          </a:p>
          <a:p>
            <a:endParaRPr lang="fr-FR" dirty="0"/>
          </a:p>
        </p:txBody>
      </p:sp>
    </p:spTree>
    <p:extLst>
      <p:ext uri="{BB962C8B-B14F-4D97-AF65-F5344CB8AC3E}">
        <p14:creationId xmlns:p14="http://schemas.microsoft.com/office/powerpoint/2010/main" val="3422957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a:t>
            </a:r>
            <a:endParaRPr lang="en-US" dirty="0"/>
          </a:p>
          <a:p>
            <a:endParaRPr lang="fr-FR" dirty="0"/>
          </a:p>
        </p:txBody>
      </p:sp>
    </p:spTree>
    <p:extLst>
      <p:ext uri="{BB962C8B-B14F-4D97-AF65-F5344CB8AC3E}">
        <p14:creationId xmlns:p14="http://schemas.microsoft.com/office/powerpoint/2010/main" val="561999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a:t>
            </a:r>
            <a:endParaRPr lang="en-US" dirty="0"/>
          </a:p>
          <a:p>
            <a:endParaRPr lang="fr-FR" dirty="0"/>
          </a:p>
        </p:txBody>
      </p:sp>
    </p:spTree>
    <p:extLst>
      <p:ext uri="{BB962C8B-B14F-4D97-AF65-F5344CB8AC3E}">
        <p14:creationId xmlns:p14="http://schemas.microsoft.com/office/powerpoint/2010/main" val="1508738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05  image 695  				Fig. 06  image 696  				Fig. 07  image 698</a:t>
            </a:r>
            <a:endParaRPr lang="en-US" dirty="0"/>
          </a:p>
          <a:p>
            <a:endParaRPr lang="fr-FR" dirty="0"/>
          </a:p>
        </p:txBody>
      </p:sp>
      <p:pic>
        <p:nvPicPr>
          <p:cNvPr id="3" name="Picture 2">
            <a:extLst>
              <a:ext uri="{FF2B5EF4-FFF2-40B4-BE49-F238E27FC236}">
                <a16:creationId xmlns:a16="http://schemas.microsoft.com/office/drawing/2014/main" id="{1FFBDC1A-0D3A-4A28-B554-151F5A498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503" y="2614107"/>
            <a:ext cx="3848847" cy="2561889"/>
          </a:xfrm>
          <a:prstGeom prst="rect">
            <a:avLst/>
          </a:prstGeom>
        </p:spPr>
      </p:pic>
      <p:pic>
        <p:nvPicPr>
          <p:cNvPr id="6" name="Picture 5">
            <a:extLst>
              <a:ext uri="{FF2B5EF4-FFF2-40B4-BE49-F238E27FC236}">
                <a16:creationId xmlns:a16="http://schemas.microsoft.com/office/drawing/2014/main" id="{EAA8A839-4BE7-4636-8091-4A286691C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9503" y="2614107"/>
            <a:ext cx="3848847" cy="2561889"/>
          </a:xfrm>
          <a:prstGeom prst="rect">
            <a:avLst/>
          </a:prstGeom>
        </p:spPr>
      </p:pic>
      <p:pic>
        <p:nvPicPr>
          <p:cNvPr id="8" name="Picture 7">
            <a:extLst>
              <a:ext uri="{FF2B5EF4-FFF2-40B4-BE49-F238E27FC236}">
                <a16:creationId xmlns:a16="http://schemas.microsoft.com/office/drawing/2014/main" id="{2818749E-A552-45D3-B8C9-DED0498DC7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503" y="2614107"/>
            <a:ext cx="3848847" cy="2561889"/>
          </a:xfrm>
          <a:prstGeom prst="rect">
            <a:avLst/>
          </a:prstGeom>
        </p:spPr>
      </p:pic>
      <p:sp>
        <p:nvSpPr>
          <p:cNvPr id="9" name="Rectangle 8">
            <a:extLst>
              <a:ext uri="{FF2B5EF4-FFF2-40B4-BE49-F238E27FC236}">
                <a16:creationId xmlns:a16="http://schemas.microsoft.com/office/drawing/2014/main" id="{E5E62705-37DC-4ACE-BC7E-CB4629ACDAD0}"/>
              </a:ext>
            </a:extLst>
          </p:cNvPr>
          <p:cNvSpPr/>
          <p:nvPr/>
        </p:nvSpPr>
        <p:spPr>
          <a:xfrm>
            <a:off x="125503" y="5553154"/>
            <a:ext cx="3848847" cy="923330"/>
          </a:xfrm>
          <a:prstGeom prst="rect">
            <a:avLst/>
          </a:prstGeom>
        </p:spPr>
        <p:txBody>
          <a:bodyPr wrap="square">
            <a:spAutoFit/>
          </a:bodyPr>
          <a:lstStyle/>
          <a:p>
            <a:r>
              <a:rPr lang="en-GB" dirty="0">
                <a:latin typeface="Times New Roman" panose="02020603050405020304" pitchFamily="18" charset="0"/>
                <a:ea typeface="MS Mincho" panose="02020609040205080304" pitchFamily="49" charset="-128"/>
              </a:rPr>
              <a:t>Silicone rubber mould being taken from the model. Metal shims form the dividing line of the </a:t>
            </a:r>
            <a:r>
              <a:rPr lang="en-GB" dirty="0" err="1">
                <a:latin typeface="Times New Roman" panose="02020603050405020304" pitchFamily="18" charset="0"/>
                <a:ea typeface="MS Mincho" panose="02020609040205080304" pitchFamily="49" charset="-128"/>
              </a:rPr>
              <a:t>mold</a:t>
            </a:r>
            <a:r>
              <a:rPr lang="en-GB" dirty="0">
                <a:latin typeface="Times New Roman" panose="02020603050405020304" pitchFamily="18" charset="0"/>
                <a:ea typeface="MS Mincho" panose="02020609040205080304" pitchFamily="49" charset="-128"/>
              </a:rPr>
              <a:t>.</a:t>
            </a:r>
            <a:endParaRPr lang="en-US" dirty="0"/>
          </a:p>
        </p:txBody>
      </p:sp>
      <p:sp>
        <p:nvSpPr>
          <p:cNvPr id="10" name="Rectangle 9">
            <a:extLst>
              <a:ext uri="{FF2B5EF4-FFF2-40B4-BE49-F238E27FC236}">
                <a16:creationId xmlns:a16="http://schemas.microsoft.com/office/drawing/2014/main" id="{C548ADF0-962E-4FBD-9229-B21B0809F5E9}"/>
              </a:ext>
            </a:extLst>
          </p:cNvPr>
          <p:cNvSpPr/>
          <p:nvPr/>
        </p:nvSpPr>
        <p:spPr>
          <a:xfrm>
            <a:off x="4190579" y="5553154"/>
            <a:ext cx="3846694" cy="369332"/>
          </a:xfrm>
          <a:prstGeom prst="rect">
            <a:avLst/>
          </a:prstGeom>
        </p:spPr>
        <p:txBody>
          <a:bodyPr wrap="none">
            <a:spAutoFit/>
          </a:bodyPr>
          <a:lstStyle/>
          <a:p>
            <a:r>
              <a:rPr lang="en-GB" dirty="0">
                <a:latin typeface="Times New Roman" panose="02020603050405020304" pitchFamily="18" charset="0"/>
                <a:ea typeface="MS Mincho" panose="02020609040205080304" pitchFamily="49" charset="-128"/>
              </a:rPr>
              <a:t>Wax cast of the horse with gilding wax.</a:t>
            </a:r>
            <a:endParaRPr lang="en-US" dirty="0"/>
          </a:p>
        </p:txBody>
      </p:sp>
      <p:sp>
        <p:nvSpPr>
          <p:cNvPr id="11" name="Rectangle 10">
            <a:extLst>
              <a:ext uri="{FF2B5EF4-FFF2-40B4-BE49-F238E27FC236}">
                <a16:creationId xmlns:a16="http://schemas.microsoft.com/office/drawing/2014/main" id="{6CD54402-9E16-4D9E-9B62-ADEEF0980167}"/>
              </a:ext>
            </a:extLst>
          </p:cNvPr>
          <p:cNvSpPr/>
          <p:nvPr/>
        </p:nvSpPr>
        <p:spPr>
          <a:xfrm>
            <a:off x="8253503" y="5553154"/>
            <a:ext cx="3846694" cy="646331"/>
          </a:xfrm>
          <a:prstGeom prst="rect">
            <a:avLst/>
          </a:prstGeom>
        </p:spPr>
        <p:txBody>
          <a:bodyPr wrap="square">
            <a:spAutoFit/>
          </a:bodyPr>
          <a:lstStyle/>
          <a:p>
            <a:r>
              <a:rPr lang="en-GB" dirty="0">
                <a:latin typeface="Times New Roman" panose="02020603050405020304" pitchFamily="18" charset="0"/>
                <a:ea typeface="MS Mincho" panose="02020609040205080304" pitchFamily="49" charset="-128"/>
              </a:rPr>
              <a:t>Wax model undergoing final adjustments.</a:t>
            </a:r>
            <a:endParaRPr lang="en-US" dirty="0"/>
          </a:p>
        </p:txBody>
      </p:sp>
    </p:spTree>
    <p:extLst>
      <p:ext uri="{BB962C8B-B14F-4D97-AF65-F5344CB8AC3E}">
        <p14:creationId xmlns:p14="http://schemas.microsoft.com/office/powerpoint/2010/main" val="216396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508105"/>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		Fig. 08  image 699.</a:t>
            </a:r>
            <a:r>
              <a:rPr lang="en-US" dirty="0"/>
              <a:t>						</a:t>
            </a:r>
            <a:r>
              <a:rPr lang="en-GB" dirty="0"/>
              <a:t>Fig. 09  image 700 </a:t>
            </a:r>
            <a:endParaRPr lang="fr-FR" dirty="0"/>
          </a:p>
        </p:txBody>
      </p:sp>
      <p:pic>
        <p:nvPicPr>
          <p:cNvPr id="3" name="Picture 2">
            <a:extLst>
              <a:ext uri="{FF2B5EF4-FFF2-40B4-BE49-F238E27FC236}">
                <a16:creationId xmlns:a16="http://schemas.microsoft.com/office/drawing/2014/main" id="{5041403A-3256-440C-9CE5-B7B651179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024" y="2277876"/>
            <a:ext cx="4273176" cy="2844333"/>
          </a:xfrm>
          <a:prstGeom prst="rect">
            <a:avLst/>
          </a:prstGeom>
        </p:spPr>
      </p:pic>
      <p:pic>
        <p:nvPicPr>
          <p:cNvPr id="6" name="Picture 5">
            <a:extLst>
              <a:ext uri="{FF2B5EF4-FFF2-40B4-BE49-F238E27FC236}">
                <a16:creationId xmlns:a16="http://schemas.microsoft.com/office/drawing/2014/main" id="{2AAA159C-7B3F-488D-9C5B-06E8BB00A1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4189" y="2277876"/>
            <a:ext cx="4273176" cy="2844333"/>
          </a:xfrm>
          <a:prstGeom prst="rect">
            <a:avLst/>
          </a:prstGeom>
        </p:spPr>
      </p:pic>
      <p:sp>
        <p:nvSpPr>
          <p:cNvPr id="7" name="Rectangle 6">
            <a:extLst>
              <a:ext uri="{FF2B5EF4-FFF2-40B4-BE49-F238E27FC236}">
                <a16:creationId xmlns:a16="http://schemas.microsoft.com/office/drawing/2014/main" id="{BC38C3B4-7D58-4767-B098-23F4A7CEC646}"/>
              </a:ext>
            </a:extLst>
          </p:cNvPr>
          <p:cNvSpPr/>
          <p:nvPr/>
        </p:nvSpPr>
        <p:spPr>
          <a:xfrm>
            <a:off x="1518024" y="5394702"/>
            <a:ext cx="4434541" cy="646331"/>
          </a:xfrm>
          <a:prstGeom prst="rect">
            <a:avLst/>
          </a:prstGeom>
        </p:spPr>
        <p:txBody>
          <a:bodyPr wrap="square">
            <a:spAutoFit/>
          </a:bodyPr>
          <a:lstStyle/>
          <a:p>
            <a:r>
              <a:rPr lang="en-GB" dirty="0">
                <a:latin typeface="Times New Roman" panose="02020603050405020304" pitchFamily="18" charset="0"/>
                <a:ea typeface="MS Mincho" panose="02020609040205080304" pitchFamily="49" charset="-128"/>
              </a:rPr>
              <a:t>Final model of the horse in wax and coloured pigments</a:t>
            </a:r>
            <a:endParaRPr lang="en-US" dirty="0"/>
          </a:p>
        </p:txBody>
      </p:sp>
      <p:sp>
        <p:nvSpPr>
          <p:cNvPr id="8" name="Rectangle 7">
            <a:extLst>
              <a:ext uri="{FF2B5EF4-FFF2-40B4-BE49-F238E27FC236}">
                <a16:creationId xmlns:a16="http://schemas.microsoft.com/office/drawing/2014/main" id="{A184CF76-82DB-4266-851A-E0ADACBA2903}"/>
              </a:ext>
            </a:extLst>
          </p:cNvPr>
          <p:cNvSpPr/>
          <p:nvPr/>
        </p:nvSpPr>
        <p:spPr>
          <a:xfrm>
            <a:off x="7064189" y="5440134"/>
            <a:ext cx="4273176" cy="646331"/>
          </a:xfrm>
          <a:prstGeom prst="rect">
            <a:avLst/>
          </a:prstGeom>
        </p:spPr>
        <p:txBody>
          <a:bodyPr wrap="square">
            <a:spAutoFit/>
          </a:bodyPr>
          <a:lstStyle/>
          <a:p>
            <a:r>
              <a:rPr lang="en-GB" dirty="0">
                <a:latin typeface="Times New Roman" panose="02020603050405020304" pitchFamily="18" charset="0"/>
                <a:ea typeface="MS Mincho" panose="02020609040205080304" pitchFamily="49" charset="-128"/>
              </a:rPr>
              <a:t>Detail of the model showing surface texture and colour.</a:t>
            </a:r>
            <a:endParaRPr lang="en-US" dirty="0"/>
          </a:p>
        </p:txBody>
      </p:sp>
    </p:spTree>
    <p:extLst>
      <p:ext uri="{BB962C8B-B14F-4D97-AF65-F5344CB8AC3E}">
        <p14:creationId xmlns:p14="http://schemas.microsoft.com/office/powerpoint/2010/main" val="871531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10  image 701  				Fig. 11  image 702  				Fig. 12  image 703</a:t>
            </a:r>
            <a:endParaRPr lang="en-US" dirty="0"/>
          </a:p>
          <a:p>
            <a:endParaRPr lang="fr-FR" dirty="0"/>
          </a:p>
        </p:txBody>
      </p:sp>
      <p:sp>
        <p:nvSpPr>
          <p:cNvPr id="2" name="Rectangle 1">
            <a:extLst>
              <a:ext uri="{FF2B5EF4-FFF2-40B4-BE49-F238E27FC236}">
                <a16:creationId xmlns:a16="http://schemas.microsoft.com/office/drawing/2014/main" id="{941DC78B-D537-4C7E-8F49-3592B9672F73}"/>
              </a:ext>
            </a:extLst>
          </p:cNvPr>
          <p:cNvSpPr/>
          <p:nvPr/>
        </p:nvSpPr>
        <p:spPr>
          <a:xfrm>
            <a:off x="342775" y="5239433"/>
            <a:ext cx="3549585" cy="923330"/>
          </a:xfrm>
          <a:prstGeom prst="rect">
            <a:avLst/>
          </a:prstGeom>
        </p:spPr>
        <p:txBody>
          <a:bodyPr wrap="square">
            <a:spAutoFit/>
          </a:bodyPr>
          <a:lstStyle/>
          <a:p>
            <a:r>
              <a:rPr lang="en-GB" dirty="0"/>
              <a:t>Adam Stringer of Falmouth University taking a 3-D scan of the wax model.</a:t>
            </a:r>
            <a:endParaRPr lang="en-US" dirty="0"/>
          </a:p>
        </p:txBody>
      </p:sp>
      <p:sp>
        <p:nvSpPr>
          <p:cNvPr id="3" name="Rectangle 2">
            <a:extLst>
              <a:ext uri="{FF2B5EF4-FFF2-40B4-BE49-F238E27FC236}">
                <a16:creationId xmlns:a16="http://schemas.microsoft.com/office/drawing/2014/main" id="{B9C91502-495D-438F-8B4B-3BF9B6FB5286}"/>
              </a:ext>
            </a:extLst>
          </p:cNvPr>
          <p:cNvSpPr/>
          <p:nvPr/>
        </p:nvSpPr>
        <p:spPr>
          <a:xfrm>
            <a:off x="4511433" y="5239433"/>
            <a:ext cx="2985313" cy="646331"/>
          </a:xfrm>
          <a:prstGeom prst="rect">
            <a:avLst/>
          </a:prstGeom>
        </p:spPr>
        <p:txBody>
          <a:bodyPr wrap="square">
            <a:spAutoFit/>
          </a:bodyPr>
          <a:lstStyle/>
          <a:p>
            <a:r>
              <a:rPr lang="en-GB" dirty="0"/>
              <a:t>Digital scan appearing on the computer screen.</a:t>
            </a:r>
            <a:endParaRPr lang="en-US" dirty="0"/>
          </a:p>
        </p:txBody>
      </p:sp>
      <p:sp>
        <p:nvSpPr>
          <p:cNvPr id="5" name="Rectangle 4">
            <a:extLst>
              <a:ext uri="{FF2B5EF4-FFF2-40B4-BE49-F238E27FC236}">
                <a16:creationId xmlns:a16="http://schemas.microsoft.com/office/drawing/2014/main" id="{5FA27F5E-B9E5-4D62-9CDD-D42F8F454E5E}"/>
              </a:ext>
            </a:extLst>
          </p:cNvPr>
          <p:cNvSpPr/>
          <p:nvPr/>
        </p:nvSpPr>
        <p:spPr>
          <a:xfrm>
            <a:off x="8420880" y="5239434"/>
            <a:ext cx="2985313" cy="646331"/>
          </a:xfrm>
          <a:prstGeom prst="rect">
            <a:avLst/>
          </a:prstGeom>
        </p:spPr>
        <p:txBody>
          <a:bodyPr wrap="square">
            <a:spAutoFit/>
          </a:bodyPr>
          <a:lstStyle/>
          <a:p>
            <a:r>
              <a:rPr lang="en-GB" dirty="0"/>
              <a:t>Surface of the model during 3-D scanning</a:t>
            </a:r>
            <a:endParaRPr lang="en-US" dirty="0"/>
          </a:p>
        </p:txBody>
      </p:sp>
      <p:pic>
        <p:nvPicPr>
          <p:cNvPr id="7" name="Picture 6">
            <a:extLst>
              <a:ext uri="{FF2B5EF4-FFF2-40B4-BE49-F238E27FC236}">
                <a16:creationId xmlns:a16="http://schemas.microsoft.com/office/drawing/2014/main" id="{1A2A1958-99BF-4275-AF0D-C2EE3B1F55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371" y="2197168"/>
            <a:ext cx="3676989" cy="2447496"/>
          </a:xfrm>
          <a:prstGeom prst="rect">
            <a:avLst/>
          </a:prstGeom>
        </p:spPr>
      </p:pic>
      <p:pic>
        <p:nvPicPr>
          <p:cNvPr id="9" name="Picture 8">
            <a:extLst>
              <a:ext uri="{FF2B5EF4-FFF2-40B4-BE49-F238E27FC236}">
                <a16:creationId xmlns:a16="http://schemas.microsoft.com/office/drawing/2014/main" id="{6D70D0F2-9E87-4EA9-BB94-8AA4EC4209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5596" y="2173556"/>
            <a:ext cx="3676989" cy="2447496"/>
          </a:xfrm>
          <a:prstGeom prst="rect">
            <a:avLst/>
          </a:prstGeom>
        </p:spPr>
      </p:pic>
      <p:pic>
        <p:nvPicPr>
          <p:cNvPr id="11" name="Picture 10">
            <a:extLst>
              <a:ext uri="{FF2B5EF4-FFF2-40B4-BE49-F238E27FC236}">
                <a16:creationId xmlns:a16="http://schemas.microsoft.com/office/drawing/2014/main" id="{73AD6681-54F3-4E1E-90EF-5F3338B740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6164" y="2197168"/>
            <a:ext cx="3676989" cy="2447496"/>
          </a:xfrm>
          <a:prstGeom prst="rect">
            <a:avLst/>
          </a:prstGeom>
        </p:spPr>
      </p:pic>
    </p:spTree>
    <p:extLst>
      <p:ext uri="{BB962C8B-B14F-4D97-AF65-F5344CB8AC3E}">
        <p14:creationId xmlns:p14="http://schemas.microsoft.com/office/powerpoint/2010/main" val="4185581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508105"/>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13  image 705				Fig. 14  image 706</a:t>
            </a:r>
            <a:r>
              <a:rPr lang="en-US" dirty="0"/>
              <a:t>				</a:t>
            </a:r>
            <a:r>
              <a:rPr lang="en-GB" dirty="0"/>
              <a:t>Fig. 15  image 707</a:t>
            </a:r>
            <a:endParaRPr lang="fr-FR" dirty="0"/>
          </a:p>
        </p:txBody>
      </p:sp>
      <p:sp>
        <p:nvSpPr>
          <p:cNvPr id="2" name="Rectangle 1">
            <a:extLst>
              <a:ext uri="{FF2B5EF4-FFF2-40B4-BE49-F238E27FC236}">
                <a16:creationId xmlns:a16="http://schemas.microsoft.com/office/drawing/2014/main" id="{2BD2AD48-D483-4354-BB32-FA1B62AC00C2}"/>
              </a:ext>
            </a:extLst>
          </p:cNvPr>
          <p:cNvSpPr/>
          <p:nvPr/>
        </p:nvSpPr>
        <p:spPr>
          <a:xfrm>
            <a:off x="331956" y="5283787"/>
            <a:ext cx="3756204" cy="646331"/>
          </a:xfrm>
          <a:prstGeom prst="rect">
            <a:avLst/>
          </a:prstGeom>
        </p:spPr>
        <p:txBody>
          <a:bodyPr wrap="square">
            <a:spAutoFit/>
          </a:bodyPr>
          <a:lstStyle/>
          <a:p>
            <a:r>
              <a:rPr lang="en-GB" dirty="0"/>
              <a:t>Reduced-scale, 3-D resin print of the model.</a:t>
            </a:r>
            <a:endParaRPr lang="en-US" dirty="0"/>
          </a:p>
        </p:txBody>
      </p:sp>
      <p:pic>
        <p:nvPicPr>
          <p:cNvPr id="5" name="Picture 4">
            <a:extLst>
              <a:ext uri="{FF2B5EF4-FFF2-40B4-BE49-F238E27FC236}">
                <a16:creationId xmlns:a16="http://schemas.microsoft.com/office/drawing/2014/main" id="{1FC41AE5-0BCA-4DE1-B73A-EA55D0EC9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62" y="2294965"/>
            <a:ext cx="3910739" cy="2603086"/>
          </a:xfrm>
          <a:prstGeom prst="rect">
            <a:avLst/>
          </a:prstGeom>
        </p:spPr>
      </p:pic>
      <p:sp>
        <p:nvSpPr>
          <p:cNvPr id="6" name="Rectangle 5">
            <a:extLst>
              <a:ext uri="{FF2B5EF4-FFF2-40B4-BE49-F238E27FC236}">
                <a16:creationId xmlns:a16="http://schemas.microsoft.com/office/drawing/2014/main" id="{5B8CC318-3CAF-4380-A75D-C1DE0FDA725A}"/>
              </a:ext>
            </a:extLst>
          </p:cNvPr>
          <p:cNvSpPr/>
          <p:nvPr/>
        </p:nvSpPr>
        <p:spPr>
          <a:xfrm>
            <a:off x="4374776" y="5232365"/>
            <a:ext cx="3729066" cy="923330"/>
          </a:xfrm>
          <a:prstGeom prst="rect">
            <a:avLst/>
          </a:prstGeom>
        </p:spPr>
        <p:txBody>
          <a:bodyPr wrap="square">
            <a:spAutoFit/>
          </a:bodyPr>
          <a:lstStyle/>
          <a:p>
            <a:r>
              <a:rPr lang="en-GB" dirty="0"/>
              <a:t>Beginning of careful application of a new silicon rubber to the head of the wax model. </a:t>
            </a:r>
            <a:endParaRPr lang="en-US" dirty="0"/>
          </a:p>
        </p:txBody>
      </p:sp>
      <p:sp>
        <p:nvSpPr>
          <p:cNvPr id="7" name="Rectangle 6">
            <a:extLst>
              <a:ext uri="{FF2B5EF4-FFF2-40B4-BE49-F238E27FC236}">
                <a16:creationId xmlns:a16="http://schemas.microsoft.com/office/drawing/2014/main" id="{727B48A1-78AB-4120-B3B0-9EAB581CF2F8}"/>
              </a:ext>
            </a:extLst>
          </p:cNvPr>
          <p:cNvSpPr/>
          <p:nvPr/>
        </p:nvSpPr>
        <p:spPr>
          <a:xfrm>
            <a:off x="8304370" y="5191454"/>
            <a:ext cx="3729066" cy="1200329"/>
          </a:xfrm>
          <a:prstGeom prst="rect">
            <a:avLst/>
          </a:prstGeom>
        </p:spPr>
        <p:txBody>
          <a:bodyPr wrap="square">
            <a:spAutoFit/>
          </a:bodyPr>
          <a:lstStyle/>
          <a:p>
            <a:r>
              <a:rPr lang="en-GB" dirty="0"/>
              <a:t>Detail showing more extended application of the initial layer of silicone rubber and how it captures the details of the model. </a:t>
            </a:r>
            <a:endParaRPr lang="en-US" dirty="0"/>
          </a:p>
        </p:txBody>
      </p:sp>
      <p:pic>
        <p:nvPicPr>
          <p:cNvPr id="9" name="Picture 8">
            <a:extLst>
              <a:ext uri="{FF2B5EF4-FFF2-40B4-BE49-F238E27FC236}">
                <a16:creationId xmlns:a16="http://schemas.microsoft.com/office/drawing/2014/main" id="{FBA81D52-2F86-4F1E-9F29-BBB752B695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8663" y="2302306"/>
            <a:ext cx="3887629" cy="2587703"/>
          </a:xfrm>
          <a:prstGeom prst="rect">
            <a:avLst/>
          </a:prstGeom>
        </p:spPr>
      </p:pic>
      <p:pic>
        <p:nvPicPr>
          <p:cNvPr id="11" name="Picture 10">
            <a:extLst>
              <a:ext uri="{FF2B5EF4-FFF2-40B4-BE49-F238E27FC236}">
                <a16:creationId xmlns:a16="http://schemas.microsoft.com/office/drawing/2014/main" id="{CEBBB279-70D8-4DDD-BD98-5BB11BEFAF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0583" y="2281850"/>
            <a:ext cx="3887629" cy="2587703"/>
          </a:xfrm>
          <a:prstGeom prst="rect">
            <a:avLst/>
          </a:prstGeom>
        </p:spPr>
      </p:pic>
    </p:spTree>
    <p:extLst>
      <p:ext uri="{BB962C8B-B14F-4D97-AF65-F5344CB8AC3E}">
        <p14:creationId xmlns:p14="http://schemas.microsoft.com/office/powerpoint/2010/main" val="2579216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508105"/>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16  image 930</a:t>
            </a:r>
            <a:endParaRPr lang="fr-FR" dirty="0"/>
          </a:p>
        </p:txBody>
      </p:sp>
      <p:sp>
        <p:nvSpPr>
          <p:cNvPr id="2" name="Rectangle 1">
            <a:extLst>
              <a:ext uri="{FF2B5EF4-FFF2-40B4-BE49-F238E27FC236}">
                <a16:creationId xmlns:a16="http://schemas.microsoft.com/office/drawing/2014/main" id="{386F09BA-B716-4524-9553-0AE4F5B83706}"/>
              </a:ext>
            </a:extLst>
          </p:cNvPr>
          <p:cNvSpPr/>
          <p:nvPr/>
        </p:nvSpPr>
        <p:spPr>
          <a:xfrm>
            <a:off x="161366" y="4826675"/>
            <a:ext cx="12030634" cy="2031325"/>
          </a:xfrm>
          <a:prstGeom prst="rect">
            <a:avLst/>
          </a:prstGeom>
        </p:spPr>
        <p:txBody>
          <a:bodyPr wrap="square">
            <a:spAutoFit/>
          </a:bodyPr>
          <a:lstStyle/>
          <a:p>
            <a:r>
              <a:rPr lang="en-GB" dirty="0"/>
              <a:t>Radiograph of the head showing the weld line (the thin dark line around the neck). The white line half way up the horse’s head is the juncture between the plaster/clay core and the ceramic shell core, clearly a thin line of flashing where the plaster core just slightly shrinks away from the ceramic core. See also the iron wire used to connect both core sections (thin white line that runs up the jaw line of the horse which crosses the core juncture). The larger white patches located on the weld line are the ends of the feeds that were arranged on the inside of the waxes. Two sprue ends overlap at the same place on the x-ray but are opposed sides of the bronze cast. One triangular white patch at the bottom of the weld line is another sprue stub that can be seen tapering off.</a:t>
            </a:r>
            <a:endParaRPr lang="en-US" dirty="0"/>
          </a:p>
        </p:txBody>
      </p:sp>
      <p:pic>
        <p:nvPicPr>
          <p:cNvPr id="5" name="Picture 4">
            <a:extLst>
              <a:ext uri="{FF2B5EF4-FFF2-40B4-BE49-F238E27FC236}">
                <a16:creationId xmlns:a16="http://schemas.microsoft.com/office/drawing/2014/main" id="{929AAA98-F750-410C-8037-F73318234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9447" y="1197235"/>
            <a:ext cx="4406718" cy="3442748"/>
          </a:xfrm>
          <a:prstGeom prst="rect">
            <a:avLst/>
          </a:prstGeom>
        </p:spPr>
      </p:pic>
    </p:spTree>
    <p:extLst>
      <p:ext uri="{BB962C8B-B14F-4D97-AF65-F5344CB8AC3E}">
        <p14:creationId xmlns:p14="http://schemas.microsoft.com/office/powerpoint/2010/main" val="316491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508105"/>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Fig. 17  image 708 </a:t>
            </a:r>
            <a:r>
              <a:rPr lang="en-US" dirty="0"/>
              <a:t>				</a:t>
            </a:r>
            <a:r>
              <a:rPr lang="en-GB" dirty="0"/>
              <a:t>Fig. 18  image 709</a:t>
            </a:r>
            <a:r>
              <a:rPr lang="en-US" dirty="0"/>
              <a:t>			</a:t>
            </a:r>
            <a:r>
              <a:rPr lang="en-GB" dirty="0"/>
              <a:t>Fig. 19  image 710</a:t>
            </a:r>
            <a:endParaRPr lang="fr-FR" dirty="0"/>
          </a:p>
        </p:txBody>
      </p:sp>
      <p:sp>
        <p:nvSpPr>
          <p:cNvPr id="2" name="Rectangle 1">
            <a:extLst>
              <a:ext uri="{FF2B5EF4-FFF2-40B4-BE49-F238E27FC236}">
                <a16:creationId xmlns:a16="http://schemas.microsoft.com/office/drawing/2014/main" id="{53246B51-DBE7-4B15-B5C3-F8D980467B42}"/>
              </a:ext>
            </a:extLst>
          </p:cNvPr>
          <p:cNvSpPr/>
          <p:nvPr/>
        </p:nvSpPr>
        <p:spPr>
          <a:xfrm>
            <a:off x="340659" y="5205826"/>
            <a:ext cx="4195482" cy="1754326"/>
          </a:xfrm>
          <a:prstGeom prst="rect">
            <a:avLst/>
          </a:prstGeom>
        </p:spPr>
        <p:txBody>
          <a:bodyPr wrap="square">
            <a:spAutoFit/>
          </a:bodyPr>
          <a:lstStyle/>
          <a:p>
            <a:r>
              <a:rPr lang="en-GB" dirty="0"/>
              <a:t>Assembled silicone rubber </a:t>
            </a:r>
            <a:r>
              <a:rPr lang="en-GB" dirty="0" err="1"/>
              <a:t>mold</a:t>
            </a:r>
            <a:r>
              <a:rPr lang="en-GB" dirty="0"/>
              <a:t> of the head and neck of the horse awaiting wax application along with bucket of red casting wax, wax sprues, a casting cup freshly formed in its </a:t>
            </a:r>
            <a:r>
              <a:rPr lang="en-GB" dirty="0" err="1"/>
              <a:t>mold</a:t>
            </a:r>
            <a:r>
              <a:rPr lang="en-GB" dirty="0"/>
              <a:t>, and brushes for wax application. </a:t>
            </a:r>
            <a:endParaRPr lang="en-US" dirty="0"/>
          </a:p>
        </p:txBody>
      </p:sp>
      <p:sp>
        <p:nvSpPr>
          <p:cNvPr id="3" name="Rectangle 2">
            <a:extLst>
              <a:ext uri="{FF2B5EF4-FFF2-40B4-BE49-F238E27FC236}">
                <a16:creationId xmlns:a16="http://schemas.microsoft.com/office/drawing/2014/main" id="{0D3D9690-D62B-482E-94C9-FEE3FC469A7B}"/>
              </a:ext>
            </a:extLst>
          </p:cNvPr>
          <p:cNvSpPr/>
          <p:nvPr/>
        </p:nvSpPr>
        <p:spPr>
          <a:xfrm>
            <a:off x="4805083" y="5205826"/>
            <a:ext cx="3316941" cy="1200329"/>
          </a:xfrm>
          <a:prstGeom prst="rect">
            <a:avLst/>
          </a:prstGeom>
        </p:spPr>
        <p:txBody>
          <a:bodyPr wrap="square">
            <a:spAutoFit/>
          </a:bodyPr>
          <a:lstStyle/>
          <a:p>
            <a:r>
              <a:rPr lang="en-GB" dirty="0"/>
              <a:t>Slush casting wax in process. Additional wax is poured into the </a:t>
            </a:r>
            <a:r>
              <a:rPr lang="en-GB" dirty="0" err="1"/>
              <a:t>mold</a:t>
            </a:r>
            <a:r>
              <a:rPr lang="en-GB" dirty="0"/>
              <a:t> that has already been lined with a first layer of wax. </a:t>
            </a:r>
            <a:endParaRPr lang="en-US" dirty="0"/>
          </a:p>
        </p:txBody>
      </p:sp>
      <p:sp>
        <p:nvSpPr>
          <p:cNvPr id="5" name="Rectangle 4">
            <a:extLst>
              <a:ext uri="{FF2B5EF4-FFF2-40B4-BE49-F238E27FC236}">
                <a16:creationId xmlns:a16="http://schemas.microsoft.com/office/drawing/2014/main" id="{949B4F2F-42ED-4C32-B89C-B80871704C4A}"/>
              </a:ext>
            </a:extLst>
          </p:cNvPr>
          <p:cNvSpPr/>
          <p:nvPr/>
        </p:nvSpPr>
        <p:spPr>
          <a:xfrm>
            <a:off x="8373035" y="5210308"/>
            <a:ext cx="3478306" cy="1200329"/>
          </a:xfrm>
          <a:prstGeom prst="rect">
            <a:avLst/>
          </a:prstGeom>
        </p:spPr>
        <p:txBody>
          <a:bodyPr wrap="square">
            <a:spAutoFit/>
          </a:bodyPr>
          <a:lstStyle/>
          <a:p>
            <a:r>
              <a:rPr lang="en-GB" dirty="0"/>
              <a:t>After the </a:t>
            </a:r>
            <a:r>
              <a:rPr lang="en-GB" dirty="0" err="1"/>
              <a:t>mold</a:t>
            </a:r>
            <a:r>
              <a:rPr lang="en-GB" dirty="0"/>
              <a:t> has been rotated to evenly coat the inner surface with molten wax, the excess wax is decanted. </a:t>
            </a:r>
            <a:endParaRPr lang="en-US" dirty="0"/>
          </a:p>
        </p:txBody>
      </p:sp>
      <p:pic>
        <p:nvPicPr>
          <p:cNvPr id="7" name="Picture 6">
            <a:extLst>
              <a:ext uri="{FF2B5EF4-FFF2-40B4-BE49-F238E27FC236}">
                <a16:creationId xmlns:a16="http://schemas.microsoft.com/office/drawing/2014/main" id="{2CC019A3-C9EE-4AFF-B416-AEE355E906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184" y="2348752"/>
            <a:ext cx="3886100" cy="2586685"/>
          </a:xfrm>
          <a:prstGeom prst="rect">
            <a:avLst/>
          </a:prstGeom>
        </p:spPr>
      </p:pic>
      <p:pic>
        <p:nvPicPr>
          <p:cNvPr id="9" name="Picture 8">
            <a:extLst>
              <a:ext uri="{FF2B5EF4-FFF2-40B4-BE49-F238E27FC236}">
                <a16:creationId xmlns:a16="http://schemas.microsoft.com/office/drawing/2014/main" id="{B837123B-F5DE-4DDD-B513-D8D798B242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0184" y="2344230"/>
            <a:ext cx="3886100" cy="2586685"/>
          </a:xfrm>
          <a:prstGeom prst="rect">
            <a:avLst/>
          </a:prstGeom>
        </p:spPr>
      </p:pic>
      <p:pic>
        <p:nvPicPr>
          <p:cNvPr id="11" name="Picture 10">
            <a:extLst>
              <a:ext uri="{FF2B5EF4-FFF2-40B4-BE49-F238E27FC236}">
                <a16:creationId xmlns:a16="http://schemas.microsoft.com/office/drawing/2014/main" id="{A6A69921-3931-4599-A14B-6C40A46BFA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2230" y="2344230"/>
            <a:ext cx="3886100" cy="2586685"/>
          </a:xfrm>
          <a:prstGeom prst="rect">
            <a:avLst/>
          </a:prstGeom>
        </p:spPr>
      </p:pic>
    </p:spTree>
    <p:extLst>
      <p:ext uri="{BB962C8B-B14F-4D97-AF65-F5344CB8AC3E}">
        <p14:creationId xmlns:p14="http://schemas.microsoft.com/office/powerpoint/2010/main" val="3069046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8E1D80C-F807-4B51-91F9-417CA6A893CD}"/>
              </a:ext>
            </a:extLst>
          </p:cNvPr>
          <p:cNvSpPr/>
          <p:nvPr/>
        </p:nvSpPr>
        <p:spPr>
          <a:xfrm>
            <a:off x="520390" y="451845"/>
            <a:ext cx="11151220" cy="1785104"/>
          </a:xfrm>
          <a:prstGeom prst="rect">
            <a:avLst/>
          </a:prstGeom>
        </p:spPr>
        <p:txBody>
          <a:bodyPr wrap="square">
            <a:spAutoFit/>
          </a:bodyPr>
          <a:lstStyle/>
          <a:p>
            <a:pPr algn="ctr"/>
            <a:r>
              <a:rPr lang="en-US" sz="2000" b="1" dirty="0"/>
              <a:t>Case Study 7 - </a:t>
            </a:r>
            <a:r>
              <a:rPr lang="en-GB" sz="2000" b="1" dirty="0"/>
              <a:t>Interview – A contemporary artist-founder on a horse: choices of materials and processes</a:t>
            </a:r>
            <a:endParaRPr lang="en-US" sz="2000" dirty="0"/>
          </a:p>
          <a:p>
            <a:pPr algn="ctr"/>
            <a:r>
              <a:rPr lang="en-GB" dirty="0"/>
              <a:t>Andrew Lacey, interviewed by David Bourgarit</a:t>
            </a:r>
          </a:p>
          <a:p>
            <a:pPr algn="ctr"/>
            <a:endParaRPr lang="en-GB" dirty="0"/>
          </a:p>
          <a:p>
            <a:endParaRPr lang="en-GB" dirty="0"/>
          </a:p>
          <a:p>
            <a:r>
              <a:rPr lang="en-GB" dirty="0"/>
              <a:t>		Fig. 20  image 730				</a:t>
            </a:r>
            <a:r>
              <a:rPr lang="en-US" dirty="0"/>
              <a:t>	</a:t>
            </a:r>
            <a:r>
              <a:rPr lang="en-GB" dirty="0"/>
              <a:t>Fig. 21  image 726</a:t>
            </a:r>
            <a:endParaRPr lang="en-US" dirty="0"/>
          </a:p>
          <a:p>
            <a:endParaRPr lang="fr-FR" dirty="0"/>
          </a:p>
        </p:txBody>
      </p:sp>
      <p:sp>
        <p:nvSpPr>
          <p:cNvPr id="2" name="Rectangle 1">
            <a:extLst>
              <a:ext uri="{FF2B5EF4-FFF2-40B4-BE49-F238E27FC236}">
                <a16:creationId xmlns:a16="http://schemas.microsoft.com/office/drawing/2014/main" id="{DDDA9179-A99C-493D-A423-04DD86B0EC21}"/>
              </a:ext>
            </a:extLst>
          </p:cNvPr>
          <p:cNvSpPr/>
          <p:nvPr/>
        </p:nvSpPr>
        <p:spPr>
          <a:xfrm>
            <a:off x="2339788" y="5185647"/>
            <a:ext cx="3836894" cy="923330"/>
          </a:xfrm>
          <a:prstGeom prst="rect">
            <a:avLst/>
          </a:prstGeom>
        </p:spPr>
        <p:txBody>
          <a:bodyPr wrap="square">
            <a:spAutoFit/>
          </a:bodyPr>
          <a:lstStyle/>
          <a:p>
            <a:r>
              <a:rPr lang="en-GB" dirty="0"/>
              <a:t>Inside of the casting cup coloured in red pigment from the wax and charring from the hot metal. </a:t>
            </a:r>
            <a:endParaRPr lang="en-US" dirty="0"/>
          </a:p>
        </p:txBody>
      </p:sp>
      <p:sp>
        <p:nvSpPr>
          <p:cNvPr id="5" name="Rectangle 4">
            <a:extLst>
              <a:ext uri="{FF2B5EF4-FFF2-40B4-BE49-F238E27FC236}">
                <a16:creationId xmlns:a16="http://schemas.microsoft.com/office/drawing/2014/main" id="{CE173F99-7DE1-49A8-B84B-EF9AF200F0D7}"/>
              </a:ext>
            </a:extLst>
          </p:cNvPr>
          <p:cNvSpPr/>
          <p:nvPr/>
        </p:nvSpPr>
        <p:spPr>
          <a:xfrm>
            <a:off x="7476565" y="5185647"/>
            <a:ext cx="3209364" cy="646331"/>
          </a:xfrm>
          <a:prstGeom prst="rect">
            <a:avLst/>
          </a:prstGeom>
        </p:spPr>
        <p:txBody>
          <a:bodyPr wrap="square">
            <a:spAutoFit/>
          </a:bodyPr>
          <a:lstStyle/>
          <a:p>
            <a:r>
              <a:rPr lang="en-GB" dirty="0"/>
              <a:t>Andrew lifting the hot </a:t>
            </a:r>
            <a:r>
              <a:rPr lang="en-GB" dirty="0" err="1"/>
              <a:t>mold</a:t>
            </a:r>
            <a:r>
              <a:rPr lang="en-GB" dirty="0"/>
              <a:t> out of the casting pit after casting.</a:t>
            </a:r>
            <a:endParaRPr lang="en-US" dirty="0"/>
          </a:p>
        </p:txBody>
      </p:sp>
      <p:pic>
        <p:nvPicPr>
          <p:cNvPr id="7" name="Picture 6">
            <a:extLst>
              <a:ext uri="{FF2B5EF4-FFF2-40B4-BE49-F238E27FC236}">
                <a16:creationId xmlns:a16="http://schemas.microsoft.com/office/drawing/2014/main" id="{6175F7A1-329D-42DB-BFE7-41FE5EE81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9247" y="2236949"/>
            <a:ext cx="4064000" cy="2705100"/>
          </a:xfrm>
          <a:prstGeom prst="rect">
            <a:avLst/>
          </a:prstGeom>
        </p:spPr>
      </p:pic>
      <p:pic>
        <p:nvPicPr>
          <p:cNvPr id="9" name="Picture 8">
            <a:extLst>
              <a:ext uri="{FF2B5EF4-FFF2-40B4-BE49-F238E27FC236}">
                <a16:creationId xmlns:a16="http://schemas.microsoft.com/office/drawing/2014/main" id="{F937F71B-4959-4D94-88EE-FA2C73294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2819" y="2236949"/>
            <a:ext cx="4064000" cy="2705100"/>
          </a:xfrm>
          <a:prstGeom prst="rect">
            <a:avLst/>
          </a:prstGeom>
        </p:spPr>
      </p:pic>
    </p:spTree>
    <p:extLst>
      <p:ext uri="{BB962C8B-B14F-4D97-AF65-F5344CB8AC3E}">
        <p14:creationId xmlns:p14="http://schemas.microsoft.com/office/powerpoint/2010/main" val="25626028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1497</Words>
  <Application>Microsoft Office PowerPoint</Application>
  <PresentationFormat>Widescreen</PresentationFormat>
  <Paragraphs>172</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Bewer, Francesca</dc:creator>
  <cp:lastModifiedBy>Bewer, Francesca</cp:lastModifiedBy>
  <cp:revision>11</cp:revision>
  <dcterms:created xsi:type="dcterms:W3CDTF">2019-08-22T16:39:43Z</dcterms:created>
  <dcterms:modified xsi:type="dcterms:W3CDTF">2019-08-22T17:56:05Z</dcterms:modified>
</cp:coreProperties>
</file>