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54" roundtripDataSignature="AMtx7mgGs21396Knfc7/F01tGEMJR+qG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9a266eafba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g29a266eafba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29a266eafba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9a266eafba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g29a266eafba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29a266eafba_0_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a266eafba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29a266eafba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29a266eafba_0_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a266eafba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29a266eafba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g29a266eafba_0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9a266eafba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29a266eafba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29a266eafba_0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9a266eafba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29a266eafba_0_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g29a266eafba_0_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9a266eafba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29a266eafba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29a266eafba_0_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a5eaeb45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9a5eaeb45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29a5eaeb45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9750dca997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29750dca997_0_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29750dca997_0_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9a266eafba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29a266eafba_0_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29a266eafba_0_9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9a266eafba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29a266eafba_0_1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29a266eafba_0_10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9a266eafba_0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29a266eafba_0_1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g29a266eafba_0_10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9a266eafba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29a266eafba_0_1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g29a266eafba_0_1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9a266eafba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29a266eafba_0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g29a266eafba_0_1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9a266eafba_0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g29a266eafba_0_1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g29a266eafba_0_1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9a266eafba_0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29a266eafba_0_1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g29a266eafba_0_1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9a266eafba_0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29a266eafba_0_1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g29a266eafba_0_1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9a266eafba_0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29a266eafba_0_1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g29a266eafba_0_1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9a266eafba_0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29a266eafba_0_1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g29a266eafba_0_1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9a266eafba_0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29a266eafba_0_1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g29a266eafba_0_1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9a266eafba_0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g29a266eafba_0_1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g29a266eafba_0_1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9a5eaeb45f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9a5eaeb45f_0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g29a5eaeb45f_0_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ea83654414_0_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g1ea83654414_0_2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g1ea83654414_0_2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9a266eafba_0_1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g29a266eafba_0_1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g29a266eafba_0_18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9a266eafba_0_2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g29a266eafba_0_2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g29a266eafba_0_2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9a266eafba_0_2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g29a266eafba_0_2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2" name="Google Shape;332;g29a266eafba_0_2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9a266eafba_0_2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g29a266eafba_0_2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g29a266eafba_0_2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9a266eafba_0_2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g29a266eafba_0_2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8" name="Google Shape;348;g29a266eafba_0_2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9a266eafba_0_2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g29a266eafba_0_2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g29a266eafba_0_2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9a266eafba_0_2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g29a266eafba_0_2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g29a266eafba_0_2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9a266eafba_0_2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g29a266eafba_0_2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2" name="Google Shape;372;g29a266eafba_0_2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9a266eafba_0_3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9" name="Google Shape;379;g29a266eafba_0_3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0" name="Google Shape;380;g29a266eafba_0_3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9a266eafba_0_3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g29a266eafba_0_3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8" name="Google Shape;388;g29a266eafba_0_3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9a266eafba_0_3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g29a266eafba_0_3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g29a266eafba_0_3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9a5eaeb45f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9a5eaeb45f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g29a5eaeb45f_0_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p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0" name="Google Shape;410;p7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6" name="Google Shape;416;p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9a266eafba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29a266eafba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29a266eafba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9a266eafba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29a266eafba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29a266eafba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9a266eafba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g29a266eafba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g29a266eafba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9a266eafba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29a266eafba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29a266eafba_0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cture title" type="title">
  <p:cSld name="TITLE">
    <p:bg>
      <p:bgPr>
        <a:solidFill>
          <a:srgbClr val="3D2683"/>
        </a:solidFill>
      </p:bgPr>
    </p:bg>
    <p:spTree>
      <p:nvGrpSpPr>
        <p:cNvPr id="15" name="Shape 15"/>
        <p:cNvGrpSpPr/>
        <p:nvPr/>
      </p:nvGrpSpPr>
      <p:grpSpPr>
        <a:xfrm>
          <a:off x="0" y="0"/>
          <a:ext cx="0" cy="0"/>
          <a:chOff x="0" y="0"/>
          <a:chExt cx="0" cy="0"/>
        </a:xfrm>
      </p:grpSpPr>
      <p:sp>
        <p:nvSpPr>
          <p:cNvPr id="16" name="Google Shape;16;p8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8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8" name="Google Shape;18;p80"/>
          <p:cNvPicPr preferRelativeResize="0"/>
          <p:nvPr/>
        </p:nvPicPr>
        <p:blipFill rotWithShape="1">
          <a:blip r:embed="rId2">
            <a:alphaModFix/>
          </a:blip>
          <a:srcRect b="0" l="0" r="0" t="0"/>
          <a:stretch/>
        </p:blipFill>
        <p:spPr>
          <a:xfrm>
            <a:off x="10753200" y="5454000"/>
            <a:ext cx="1080000" cy="108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empty">
  <p:cSld name="Chapter slide - empty">
    <p:spTree>
      <p:nvGrpSpPr>
        <p:cNvPr id="65" name="Shape 65"/>
        <p:cNvGrpSpPr/>
        <p:nvPr/>
      </p:nvGrpSpPr>
      <p:grpSpPr>
        <a:xfrm>
          <a:off x="0" y="0"/>
          <a:ext cx="0" cy="0"/>
          <a:chOff x="0" y="0"/>
          <a:chExt cx="0" cy="0"/>
        </a:xfrm>
      </p:grpSpPr>
      <p:sp>
        <p:nvSpPr>
          <p:cNvPr id="66" name="Google Shape;66;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69" name="Google Shape;69;p88"/>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70" name="Google Shape;70;p88"/>
          <p:cNvSpPr txBox="1"/>
          <p:nvPr>
            <p:ph idx="1"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88"/>
          <p:cNvSpPr txBox="1"/>
          <p:nvPr>
            <p:ph idx="2"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type="blank">
  <p:cSld name="BLANK">
    <p:spTree>
      <p:nvGrpSpPr>
        <p:cNvPr id="72" name="Shape 72"/>
        <p:cNvGrpSpPr/>
        <p:nvPr/>
      </p:nvGrpSpPr>
      <p:grpSpPr>
        <a:xfrm>
          <a:off x="0" y="0"/>
          <a:ext cx="0" cy="0"/>
          <a:chOff x="0" y="0"/>
          <a:chExt cx="0" cy="0"/>
        </a:xfrm>
      </p:grpSpPr>
      <p:sp>
        <p:nvSpPr>
          <p:cNvPr id="73" name="Google Shape;73;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76" name="Google Shape;76;p89"/>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p:cSld name="Chapter slide">
    <p:spTree>
      <p:nvGrpSpPr>
        <p:cNvPr id="19" name="Shape 19"/>
        <p:cNvGrpSpPr/>
        <p:nvPr/>
      </p:nvGrpSpPr>
      <p:grpSpPr>
        <a:xfrm>
          <a:off x="0" y="0"/>
          <a:ext cx="0" cy="0"/>
          <a:chOff x="0" y="0"/>
          <a:chExt cx="0" cy="0"/>
        </a:xfrm>
      </p:grpSpPr>
      <p:sp>
        <p:nvSpPr>
          <p:cNvPr id="20" name="Google Shape;20;p81"/>
          <p:cNvSpPr txBox="1"/>
          <p:nvPr>
            <p:ph idx="1" type="body"/>
          </p:nvPr>
        </p:nvSpPr>
        <p:spPr>
          <a:xfrm>
            <a:off x="838200" y="2176669"/>
            <a:ext cx="10515600" cy="40002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24" name="Google Shape;24;p81"/>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25" name="Google Shape;25;p81"/>
          <p:cNvSpPr txBox="1"/>
          <p:nvPr>
            <p:ph idx="2"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81"/>
          <p:cNvSpPr txBox="1"/>
          <p:nvPr>
            <p:ph idx="3"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bg>
      <p:bgPr>
        <a:solidFill>
          <a:srgbClr val="3D2683"/>
        </a:solidFill>
      </p:bgPr>
    </p:bg>
    <p:spTree>
      <p:nvGrpSpPr>
        <p:cNvPr id="27" name="Shape 27"/>
        <p:cNvGrpSpPr/>
        <p:nvPr/>
      </p:nvGrpSpPr>
      <p:grpSpPr>
        <a:xfrm>
          <a:off x="0" y="0"/>
          <a:ext cx="0" cy="0"/>
          <a:chOff x="0" y="0"/>
          <a:chExt cx="0" cy="0"/>
        </a:xfrm>
      </p:grpSpPr>
      <p:pic>
        <p:nvPicPr>
          <p:cNvPr descr="Menu avec un remplissage uni" id="28" name="Google Shape;28;p82"/>
          <p:cNvPicPr preferRelativeResize="0"/>
          <p:nvPr/>
        </p:nvPicPr>
        <p:blipFill rotWithShape="1">
          <a:blip r:embed="rId2">
            <a:alphaModFix/>
          </a:blip>
          <a:srcRect b="0" l="0" r="0" t="0"/>
          <a:stretch/>
        </p:blipFill>
        <p:spPr>
          <a:xfrm>
            <a:off x="10440000" y="5040000"/>
            <a:ext cx="1080000" cy="1080000"/>
          </a:xfrm>
          <a:prstGeom prst="rect">
            <a:avLst/>
          </a:prstGeom>
          <a:noFill/>
          <a:ln>
            <a:noFill/>
          </a:ln>
        </p:spPr>
      </p:pic>
      <p:sp>
        <p:nvSpPr>
          <p:cNvPr id="29" name="Google Shape;29;p82"/>
          <p:cNvSpPr txBox="1"/>
          <p:nvPr>
            <p:ph idx="1" type="body"/>
          </p:nvPr>
        </p:nvSpPr>
        <p:spPr>
          <a:xfrm>
            <a:off x="831850" y="396327"/>
            <a:ext cx="10688150" cy="9144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i="1" sz="3200">
                <a:solidFill>
                  <a:schemeClr val="lt1"/>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82"/>
          <p:cNvSpPr txBox="1"/>
          <p:nvPr>
            <p:ph idx="2" type="body"/>
          </p:nvPr>
        </p:nvSpPr>
        <p:spPr>
          <a:xfrm>
            <a:off x="844550" y="2559496"/>
            <a:ext cx="10688150" cy="3560504"/>
          </a:xfrm>
          <a:prstGeom prst="rect">
            <a:avLst/>
          </a:prstGeom>
          <a:noFill/>
          <a:ln>
            <a:noFill/>
          </a:ln>
        </p:spPr>
        <p:txBody>
          <a:bodyPr anchorCtr="0" anchor="t" bIns="45700" lIns="91425" spcFirstLastPara="1" rIns="91425" wrap="square" tIns="45700">
            <a:normAutofit/>
          </a:bodyPr>
          <a:lstStyle>
            <a:lvl1pPr indent="-457200" lvl="0" marL="457200" algn="l">
              <a:lnSpc>
                <a:spcPct val="90000"/>
              </a:lnSpc>
              <a:spcBef>
                <a:spcPts val="1000"/>
              </a:spcBef>
              <a:spcAft>
                <a:spcPts val="0"/>
              </a:spcAft>
              <a:buClr>
                <a:schemeClr val="lt1"/>
              </a:buClr>
              <a:buSzPts val="3600"/>
              <a:buChar char="•"/>
              <a:defRPr sz="3600">
                <a:solidFill>
                  <a:schemeClr val="lt1"/>
                </a:solidFill>
                <a:latin typeface="Calibri"/>
                <a:ea typeface="Calibri"/>
                <a:cs typeface="Calibri"/>
                <a:sym typeface="Calibri"/>
              </a:defRPr>
            </a:lvl1pPr>
            <a:lvl2pPr indent="-342900" lvl="1" marL="914400" algn="l">
              <a:lnSpc>
                <a:spcPct val="90000"/>
              </a:lnSpc>
              <a:spcBef>
                <a:spcPts val="500"/>
              </a:spcBef>
              <a:spcAft>
                <a:spcPts val="0"/>
              </a:spcAft>
              <a:buClr>
                <a:schemeClr val="lt1"/>
              </a:buClr>
              <a:buSzPts val="1800"/>
              <a:buChar char="•"/>
              <a:defRPr sz="1800">
                <a:solidFill>
                  <a:schemeClr val="lt1"/>
                </a:solidFill>
              </a:defRPr>
            </a:lvl2pPr>
            <a:lvl3pPr indent="-342900" lvl="2" marL="1371600" algn="l">
              <a:lnSpc>
                <a:spcPct val="90000"/>
              </a:lnSpc>
              <a:spcBef>
                <a:spcPts val="500"/>
              </a:spcBef>
              <a:spcAft>
                <a:spcPts val="0"/>
              </a:spcAft>
              <a:buClr>
                <a:schemeClr val="lt1"/>
              </a:buClr>
              <a:buSzPts val="1800"/>
              <a:buChar char="•"/>
              <a:defRPr sz="1800">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p:cSld name="Chapter title">
    <p:bg>
      <p:bgPr>
        <a:solidFill>
          <a:srgbClr val="3D2683"/>
        </a:solidFill>
      </p:bgPr>
    </p:bg>
    <p:spTree>
      <p:nvGrpSpPr>
        <p:cNvPr id="31" name="Shape 31"/>
        <p:cNvGrpSpPr/>
        <p:nvPr/>
      </p:nvGrpSpPr>
      <p:grpSpPr>
        <a:xfrm>
          <a:off x="0" y="0"/>
          <a:ext cx="0" cy="0"/>
          <a:chOff x="0" y="0"/>
          <a:chExt cx="0" cy="0"/>
        </a:xfrm>
      </p:grpSpPr>
      <p:sp>
        <p:nvSpPr>
          <p:cNvPr id="32" name="Google Shape;32;p83"/>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5400"/>
              <a:buNone/>
              <a:defRPr sz="5400">
                <a:solidFill>
                  <a:schemeClr val="lt1"/>
                </a:solidFill>
                <a:latin typeface="Calibri"/>
                <a:ea typeface="Calibri"/>
                <a:cs typeface="Calibri"/>
                <a:sym typeface="Calibri"/>
              </a:defRPr>
            </a:lvl1pPr>
            <a:lvl2pPr indent="-406400" lvl="1" marL="914400" algn="l">
              <a:lnSpc>
                <a:spcPct val="90000"/>
              </a:lnSpc>
              <a:spcBef>
                <a:spcPts val="500"/>
              </a:spcBef>
              <a:spcAft>
                <a:spcPts val="0"/>
              </a:spcAft>
              <a:buClr>
                <a:schemeClr val="lt1"/>
              </a:buClr>
              <a:buSzPts val="2800"/>
              <a:buChar char="•"/>
              <a:defRPr sz="2800">
                <a:solidFill>
                  <a:schemeClr val="lt1"/>
                </a:solidFill>
              </a:defRPr>
            </a:lvl2pPr>
            <a:lvl3pPr indent="-342900" lvl="2" marL="1371600" algn="l">
              <a:lnSpc>
                <a:spcPct val="90000"/>
              </a:lnSpc>
              <a:spcBef>
                <a:spcPts val="500"/>
              </a:spcBef>
              <a:spcAft>
                <a:spcPts val="0"/>
              </a:spcAft>
              <a:buClr>
                <a:schemeClr val="lt1"/>
              </a:buClr>
              <a:buSzPts val="1800"/>
              <a:buChar char="•"/>
              <a:defRPr sz="1800">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questions">
  <p:cSld name="Chapter questions">
    <p:bg>
      <p:bgPr>
        <a:solidFill>
          <a:srgbClr val="3D2683"/>
        </a:solidFill>
      </p:bgPr>
    </p:bg>
    <p:spTree>
      <p:nvGrpSpPr>
        <p:cNvPr id="33" name="Shape 33"/>
        <p:cNvGrpSpPr/>
        <p:nvPr/>
      </p:nvGrpSpPr>
      <p:grpSpPr>
        <a:xfrm>
          <a:off x="0" y="0"/>
          <a:ext cx="0" cy="0"/>
          <a:chOff x="0" y="0"/>
          <a:chExt cx="0" cy="0"/>
        </a:xfrm>
      </p:grpSpPr>
      <p:pic>
        <p:nvPicPr>
          <p:cNvPr descr="Questions avec un remplissage uni" id="34" name="Google Shape;34;p86"/>
          <p:cNvPicPr preferRelativeResize="0"/>
          <p:nvPr/>
        </p:nvPicPr>
        <p:blipFill rotWithShape="1">
          <a:blip r:embed="rId2">
            <a:alphaModFix/>
          </a:blip>
          <a:srcRect b="0" l="0" r="0" t="0"/>
          <a:stretch/>
        </p:blipFill>
        <p:spPr>
          <a:xfrm>
            <a:off x="4656000" y="1989000"/>
            <a:ext cx="2880000" cy="2880000"/>
          </a:xfrm>
          <a:prstGeom prst="rect">
            <a:avLst/>
          </a:prstGeom>
          <a:noFill/>
          <a:ln>
            <a:noFill/>
          </a:ln>
        </p:spPr>
      </p:pic>
      <p:sp>
        <p:nvSpPr>
          <p:cNvPr id="35" name="Google Shape;35;p86"/>
          <p:cNvSpPr txBox="1"/>
          <p:nvPr>
            <p:ph idx="1" type="body"/>
          </p:nvPr>
        </p:nvSpPr>
        <p:spPr>
          <a:xfrm>
            <a:off x="838199" y="365126"/>
            <a:ext cx="10515599" cy="579092"/>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solidFill>
                  <a:schemeClr val="lt1"/>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cture end">
  <p:cSld name="Lecture end">
    <p:bg>
      <p:bgPr>
        <a:solidFill>
          <a:srgbClr val="3D2683"/>
        </a:solidFill>
      </p:bgPr>
    </p:bg>
    <p:spTree>
      <p:nvGrpSpPr>
        <p:cNvPr id="36" name="Shape 36"/>
        <p:cNvGrpSpPr/>
        <p:nvPr/>
      </p:nvGrpSpPr>
      <p:grpSpPr>
        <a:xfrm>
          <a:off x="0" y="0"/>
          <a:ext cx="0" cy="0"/>
          <a:chOff x="0" y="0"/>
          <a:chExt cx="0" cy="0"/>
        </a:xfrm>
      </p:grpSpPr>
      <p:pic>
        <p:nvPicPr>
          <p:cNvPr descr="Drapeau de course avec un remplissage uni" id="37" name="Google Shape;37;p87"/>
          <p:cNvPicPr preferRelativeResize="0"/>
          <p:nvPr/>
        </p:nvPicPr>
        <p:blipFill rotWithShape="1">
          <a:blip r:embed="rId2">
            <a:alphaModFix/>
          </a:blip>
          <a:srcRect b="0" l="0" r="0" t="0"/>
          <a:stretch/>
        </p:blipFill>
        <p:spPr>
          <a:xfrm>
            <a:off x="4656000" y="1989000"/>
            <a:ext cx="2880000" cy="2880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Side image">
  <p:cSld name="Chapter slide - Side image">
    <p:spTree>
      <p:nvGrpSpPr>
        <p:cNvPr id="38" name="Shape 38"/>
        <p:cNvGrpSpPr/>
        <p:nvPr/>
      </p:nvGrpSpPr>
      <p:grpSpPr>
        <a:xfrm>
          <a:off x="0" y="0"/>
          <a:ext cx="0" cy="0"/>
          <a:chOff x="0" y="0"/>
          <a:chExt cx="0" cy="0"/>
        </a:xfrm>
      </p:grpSpPr>
      <p:sp>
        <p:nvSpPr>
          <p:cNvPr id="39" name="Google Shape;39;p90"/>
          <p:cNvSpPr/>
          <p:nvPr>
            <p:ph idx="2" type="pic"/>
          </p:nvPr>
        </p:nvSpPr>
        <p:spPr>
          <a:xfrm>
            <a:off x="5183188" y="987425"/>
            <a:ext cx="6172200" cy="4873625"/>
          </a:xfrm>
          <a:prstGeom prst="rect">
            <a:avLst/>
          </a:prstGeom>
          <a:noFill/>
          <a:ln>
            <a:noFill/>
          </a:ln>
        </p:spPr>
      </p:sp>
      <p:sp>
        <p:nvSpPr>
          <p:cNvPr id="40" name="Google Shape;40;p9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1" name="Google Shape;41;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44" name="Google Shape;44;p90"/>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45" name="Google Shape;45;p90"/>
          <p:cNvSpPr txBox="1"/>
          <p:nvPr>
            <p:ph idx="3" type="body"/>
          </p:nvPr>
        </p:nvSpPr>
        <p:spPr>
          <a:xfrm>
            <a:off x="838200" y="384352"/>
            <a:ext cx="3957611"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90"/>
          <p:cNvSpPr txBox="1"/>
          <p:nvPr>
            <p:ph idx="4" type="body"/>
          </p:nvPr>
        </p:nvSpPr>
        <p:spPr>
          <a:xfrm>
            <a:off x="838200" y="1352782"/>
            <a:ext cx="393223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two columns">
  <p:cSld name="Chapter slide - two columns">
    <p:spTree>
      <p:nvGrpSpPr>
        <p:cNvPr id="47" name="Shape 47"/>
        <p:cNvGrpSpPr/>
        <p:nvPr/>
      </p:nvGrpSpPr>
      <p:grpSpPr>
        <a:xfrm>
          <a:off x="0" y="0"/>
          <a:ext cx="0" cy="0"/>
          <a:chOff x="0" y="0"/>
          <a:chExt cx="0" cy="0"/>
        </a:xfrm>
      </p:grpSpPr>
      <p:sp>
        <p:nvSpPr>
          <p:cNvPr id="48" name="Google Shape;48;p84"/>
          <p:cNvSpPr txBox="1"/>
          <p:nvPr>
            <p:ph idx="1" type="body"/>
          </p:nvPr>
        </p:nvSpPr>
        <p:spPr>
          <a:xfrm>
            <a:off x="838200" y="2176669"/>
            <a:ext cx="5181600" cy="400029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84"/>
          <p:cNvSpPr txBox="1"/>
          <p:nvPr>
            <p:ph idx="2" type="body"/>
          </p:nvPr>
        </p:nvSpPr>
        <p:spPr>
          <a:xfrm>
            <a:off x="6172200" y="2176667"/>
            <a:ext cx="5181600" cy="40002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53" name="Google Shape;53;p84"/>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54" name="Google Shape;54;p84"/>
          <p:cNvSpPr txBox="1"/>
          <p:nvPr>
            <p:ph idx="3"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4"/>
          <p:cNvSpPr txBox="1"/>
          <p:nvPr>
            <p:ph idx="4"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Side contents">
  <p:cSld name="Chapter slide - Side contents">
    <p:spTree>
      <p:nvGrpSpPr>
        <p:cNvPr id="56" name="Shape 56"/>
        <p:cNvGrpSpPr/>
        <p:nvPr/>
      </p:nvGrpSpPr>
      <p:grpSpPr>
        <a:xfrm>
          <a:off x="0" y="0"/>
          <a:ext cx="0" cy="0"/>
          <a:chOff x="0" y="0"/>
          <a:chExt cx="0" cy="0"/>
        </a:xfrm>
      </p:grpSpPr>
      <p:sp>
        <p:nvSpPr>
          <p:cNvPr id="57" name="Google Shape;57;p8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8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62" name="Google Shape;62;p85"/>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63" name="Google Shape;63;p85"/>
          <p:cNvSpPr txBox="1"/>
          <p:nvPr>
            <p:ph idx="3" type="body"/>
          </p:nvPr>
        </p:nvSpPr>
        <p:spPr>
          <a:xfrm>
            <a:off x="838200" y="384352"/>
            <a:ext cx="3957611"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85"/>
          <p:cNvSpPr txBox="1"/>
          <p:nvPr>
            <p:ph idx="4" type="body"/>
          </p:nvPr>
        </p:nvSpPr>
        <p:spPr>
          <a:xfrm>
            <a:off x="838200" y="1352782"/>
            <a:ext cx="393223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en-US"/>
              <a:t>State of back end</a:t>
            </a:r>
            <a:endParaRPr/>
          </a:p>
          <a:p>
            <a:pPr indent="0" lvl="0" marL="0" rtl="0" algn="ctr">
              <a:lnSpc>
                <a:spcPct val="90000"/>
              </a:lnSpc>
              <a:spcBef>
                <a:spcPts val="0"/>
              </a:spcBef>
              <a:spcAft>
                <a:spcPts val="0"/>
              </a:spcAft>
              <a:buClr>
                <a:schemeClr val="lt1"/>
              </a:buClr>
              <a:buSzPts val="6000"/>
              <a:buFont typeface="Calibri"/>
              <a:buNone/>
            </a:pPr>
            <a:r>
              <a:rPr lang="en-US"/>
              <a:t>development</a:t>
            </a:r>
            <a:endParaRPr/>
          </a:p>
        </p:txBody>
      </p:sp>
      <p:sp>
        <p:nvSpPr>
          <p:cNvPr id="83" name="Google Shape;83;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rPr lang="en-US"/>
              <a:t>3APIS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9a266eafba_0_25"/>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Over the past decade, Node.js has emerged as a game-changer in the realm of backend development, and its impact extends beyond server-side applications.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One of the key shifts it brought about is the unification of JavaScript across the entire application stack. Traditionally, backend and frontend development involved different languages, creating a siloed development experience. </a:t>
            </a:r>
            <a:endParaRPr/>
          </a:p>
        </p:txBody>
      </p:sp>
      <p:sp>
        <p:nvSpPr>
          <p:cNvPr id="146" name="Google Shape;146;g29a266eafba_0_25"/>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Changes and evolution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9a266eafba_0_31"/>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Node.js changed this by allowing developers to use JavaScript not only on the client side, within browsers, but also on the server side, fostering a more cohesive and streamlined development process.</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2800"/>
              <a:buNone/>
            </a:pPr>
            <a:r>
              <a:rPr lang="en-US"/>
              <a:t>This unification has significant implications for how we build Single Page Applications (SPAs) on the frontend today.</a:t>
            </a:r>
            <a:endParaRPr/>
          </a:p>
        </p:txBody>
      </p:sp>
      <p:sp>
        <p:nvSpPr>
          <p:cNvPr id="153" name="Google Shape;153;g29a266eafba_0_31"/>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Changes and evolution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9a266eafba_0_37"/>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SPAs, characterized by their dynamic and interactive user interfaces, rely heavily on asynchronous operations to provide seamless user experiences.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Node.js, with its event-driven and non-blocking I/O model, aligns perfectly with the needs of SPAs.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Developers can use the same language and leverage the asynchronous capabilities of Node.js to handle real-time updates, manage multiple concurrent connections, and optimize the performance of SPAs.</a:t>
            </a:r>
            <a:endParaRPr/>
          </a:p>
        </p:txBody>
      </p:sp>
      <p:sp>
        <p:nvSpPr>
          <p:cNvPr id="160" name="Google Shape;160;g29a266eafba_0_37"/>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Changes and evolution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9a266eafba_0_43"/>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Moreover, the rise of modern frontend frameworks like React, Angular, and Vue.js has synergized with Node.js to redefine how SPAs are architected.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These frameworks often utilize Node.js for their build processes, package management, and server-side rendering.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The npm (Node Package Manager) ecosystem, a product of Node.js, provides a vast repository of frontend libraries and tools, facilitating the development and maintenance of SPAs.</a:t>
            </a:r>
            <a:endParaRPr/>
          </a:p>
        </p:txBody>
      </p:sp>
      <p:sp>
        <p:nvSpPr>
          <p:cNvPr id="167" name="Google Shape;167;g29a266eafba_0_43"/>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Changes and evolution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9a266eafba_0_49"/>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The use of Node.js in conjunction with frontend frameworks has not only streamlined the development workflow but has also contributed to the rise of isomorphic or universal applications.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With Node.js supporting server-side rendering, SPAs can deliver initial page loads more quickly by rendering content on the server before reaching the client, improving both user experience and search engine optimization.</a:t>
            </a:r>
            <a:endParaRPr/>
          </a:p>
        </p:txBody>
      </p:sp>
      <p:sp>
        <p:nvSpPr>
          <p:cNvPr id="174" name="Google Shape;174;g29a266eafba_0_49"/>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Changes and evolution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9a266eafba_0_73"/>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a:t>
            </a:r>
            <a:r>
              <a:rPr lang="en-US"/>
              <a:t>he last ten years have witnessed a transformative journey in backend development.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From a reliance on traditional languages to the rise of Node.js and the shift towards real-time applications, the landscape has evolved significantly.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The backend is no longer confined to serving static content; it has become the backbone of our interconnected digital experiences, supporting a wide array of use cases and technologies that shape our modern, internet-centric world.</a:t>
            </a:r>
            <a:endParaRPr/>
          </a:p>
        </p:txBody>
      </p:sp>
      <p:sp>
        <p:nvSpPr>
          <p:cNvPr id="181" name="Google Shape;181;g29a266eafba_0_73"/>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Changes and evolution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9a266eafba_0_55"/>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Node.js has become a linchpin in the modern development stack, bridging the gap between backend and frontend technologies.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Its impact on SPAs is evident in the way developers now architect and build interactive user interfaces.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The unification of JavaScript, the asynchronous nature of Node.js, and its seamless integration with modern frontend frameworks collectively contribute to a more efficient and cohesive approach to building applications in the contemporary web development landscape.</a:t>
            </a:r>
            <a:endParaRPr/>
          </a:p>
        </p:txBody>
      </p:sp>
      <p:sp>
        <p:nvSpPr>
          <p:cNvPr id="188" name="Google Shape;188;g29a266eafba_0_55"/>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Changes and evolution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g29a5eaeb45f_0_0"/>
          <p:cNvPicPr preferRelativeResize="0"/>
          <p:nvPr/>
        </p:nvPicPr>
        <p:blipFill>
          <a:blip r:embed="rId3">
            <a:alphaModFix/>
          </a:blip>
          <a:stretch>
            <a:fillRect/>
          </a:stretch>
        </p:blipFill>
        <p:spPr>
          <a:xfrm>
            <a:off x="4882413" y="2215413"/>
            <a:ext cx="2427174" cy="2427174"/>
          </a:xfrm>
          <a:prstGeom prst="rect">
            <a:avLst/>
          </a:prstGeom>
          <a:noFill/>
          <a:ln>
            <a:noFill/>
          </a:ln>
        </p:spPr>
      </p:pic>
      <p:sp>
        <p:nvSpPr>
          <p:cNvPr id="195" name="Google Shape;195;g29a5eaeb45f_0_0"/>
          <p:cNvSpPr txBox="1"/>
          <p:nvPr/>
        </p:nvSpPr>
        <p:spPr>
          <a:xfrm>
            <a:off x="4964200" y="4642575"/>
            <a:ext cx="2454000" cy="45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chemeClr val="lt1"/>
                </a:solidFill>
                <a:latin typeface="Calibri"/>
                <a:ea typeface="Calibri"/>
                <a:cs typeface="Calibri"/>
                <a:sym typeface="Calibri"/>
              </a:rPr>
              <a:t>Exercises</a:t>
            </a:r>
            <a:endParaRPr sz="28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1"/>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None/>
            </a:pPr>
            <a:r>
              <a:rPr lang="en-US"/>
              <a:t>2. </a:t>
            </a:r>
            <a:r>
              <a:rPr lang="en-US"/>
              <a:t>Concepts around APIs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9750dca997_0_91"/>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The advent of smartphones marked a pivotal moment in the evolution of web development, catalyzing a significant shift in the way APIs (Application Programming Interfaces) are designed and utilized.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Traditionally, backend development involved providing HTML documents that were rendered on the server side and delivered to the client, resulting in a more monolithic approach.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However, the rise of smartphones, with their diverse operating systems and screen sizes, prompted a reevaluation of this paradigm.</a:t>
            </a:r>
            <a:endParaRPr/>
          </a:p>
        </p:txBody>
      </p:sp>
      <p:sp>
        <p:nvSpPr>
          <p:cNvPr id="208" name="Google Shape;208;g29750dca997_0_91"/>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a:t>
            </a:r>
            <a:r>
              <a:rPr lang="en-US"/>
              <a:t>Concepts around APIs</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idx="1" type="body"/>
          </p:nvPr>
        </p:nvSpPr>
        <p:spPr>
          <a:xfrm>
            <a:off x="838200" y="2176669"/>
            <a:ext cx="10515600" cy="400029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By the end of the course, students should:</a:t>
            </a:r>
            <a:endParaRPr/>
          </a:p>
          <a:p>
            <a:pPr indent="-342900" lvl="0" marL="457200" rtl="0" algn="l">
              <a:lnSpc>
                <a:spcPct val="90000"/>
              </a:lnSpc>
              <a:spcBef>
                <a:spcPts val="0"/>
              </a:spcBef>
              <a:spcAft>
                <a:spcPts val="0"/>
              </a:spcAft>
              <a:buSzPts val="1800"/>
              <a:buChar char="•"/>
            </a:pPr>
            <a:r>
              <a:rPr lang="en-US"/>
              <a:t>Understand the changes in backend development</a:t>
            </a:r>
            <a:endParaRPr/>
          </a:p>
          <a:p>
            <a:pPr indent="-342900" lvl="0" marL="457200" rtl="0" algn="l">
              <a:lnSpc>
                <a:spcPct val="90000"/>
              </a:lnSpc>
              <a:spcBef>
                <a:spcPts val="0"/>
              </a:spcBef>
              <a:spcAft>
                <a:spcPts val="0"/>
              </a:spcAft>
              <a:buSzPts val="1800"/>
              <a:buChar char="•"/>
            </a:pPr>
            <a:r>
              <a:rPr lang="en-US"/>
              <a:t>Be aware of the size of the ecosystem</a:t>
            </a:r>
            <a:endParaRPr/>
          </a:p>
          <a:p>
            <a:pPr indent="-342900" lvl="0" marL="457200" rtl="0" algn="l">
              <a:lnSpc>
                <a:spcPct val="90000"/>
              </a:lnSpc>
              <a:spcBef>
                <a:spcPts val="0"/>
              </a:spcBef>
              <a:spcAft>
                <a:spcPts val="0"/>
              </a:spcAft>
              <a:buSzPts val="1800"/>
              <a:buChar char="•"/>
            </a:pPr>
            <a:r>
              <a:rPr lang="en-US"/>
              <a:t>Have some insights about APIs and their role</a:t>
            </a:r>
            <a:endParaRPr/>
          </a:p>
          <a:p>
            <a:pPr indent="-342900" lvl="0" marL="457200" rtl="0" algn="l">
              <a:lnSpc>
                <a:spcPct val="90000"/>
              </a:lnSpc>
              <a:spcBef>
                <a:spcPts val="0"/>
              </a:spcBef>
              <a:spcAft>
                <a:spcPts val="0"/>
              </a:spcAft>
              <a:buSzPts val="1800"/>
              <a:buChar char="•"/>
            </a:pPr>
            <a:r>
              <a:rPr lang="en-US"/>
              <a:t>Be aware of the </a:t>
            </a:r>
            <a:r>
              <a:rPr lang="en-US"/>
              <a:t>evolution</a:t>
            </a:r>
            <a:r>
              <a:rPr lang="en-US"/>
              <a:t> during the past decade</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Time: </a:t>
            </a:r>
            <a:endParaRPr/>
          </a:p>
          <a:p>
            <a:pPr indent="-342900" lvl="0" marL="457200" rtl="0" algn="l">
              <a:lnSpc>
                <a:spcPct val="90000"/>
              </a:lnSpc>
              <a:spcBef>
                <a:spcPts val="0"/>
              </a:spcBef>
              <a:spcAft>
                <a:spcPts val="0"/>
              </a:spcAft>
              <a:buSzPts val="1800"/>
              <a:buChar char="-"/>
            </a:pPr>
            <a:r>
              <a:rPr lang="en-US"/>
              <a:t>course: 1h30</a:t>
            </a:r>
            <a:endParaRPr/>
          </a:p>
          <a:p>
            <a:pPr indent="-342900" lvl="0" marL="457200" rtl="0" algn="l">
              <a:lnSpc>
                <a:spcPct val="90000"/>
              </a:lnSpc>
              <a:spcBef>
                <a:spcPts val="0"/>
              </a:spcBef>
              <a:spcAft>
                <a:spcPts val="0"/>
              </a:spcAft>
              <a:buSzPts val="1800"/>
              <a:buChar char="-"/>
            </a:pPr>
            <a:r>
              <a:rPr lang="en-US"/>
              <a:t>exercises: 1h</a:t>
            </a:r>
            <a:endParaRPr/>
          </a:p>
          <a:p>
            <a:pPr indent="0" lvl="0" marL="0" rtl="0" algn="l">
              <a:lnSpc>
                <a:spcPct val="90000"/>
              </a:lnSpc>
              <a:spcBef>
                <a:spcPts val="0"/>
              </a:spcBef>
              <a:spcAft>
                <a:spcPts val="0"/>
              </a:spcAft>
              <a:buSzPts val="1800"/>
              <a:buNone/>
            </a:pPr>
            <a:r>
              <a:t/>
            </a:r>
            <a:endParaRPr/>
          </a:p>
        </p:txBody>
      </p:sp>
      <p:sp>
        <p:nvSpPr>
          <p:cNvPr id="90" name="Google Shape;90;p2"/>
          <p:cNvSpPr txBox="1"/>
          <p:nvPr>
            <p:ph idx="2"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3APIS – State of backend</a:t>
            </a:r>
            <a:endParaRPr/>
          </a:p>
        </p:txBody>
      </p:sp>
      <p:sp>
        <p:nvSpPr>
          <p:cNvPr id="91" name="Google Shape;91;p2"/>
          <p:cNvSpPr txBox="1"/>
          <p:nvPr>
            <p:ph idx="3"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dk1"/>
              </a:buClr>
              <a:buSzPts val="2400"/>
              <a:buNone/>
            </a:pPr>
            <a:r>
              <a:rPr lang="en-US"/>
              <a:t>Course Objectives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9a266eafba_0_9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Smartphones brought forth a new era of lightweight and responsive applications, prompting a move away from server-rendered HTML to a model where the backend primarily serves data in a more consumable format.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This shift is exemplified by the rise of RESTful APIs (Representational State Transfer) as a dominant architectural style.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RESTful APIs facilitate the exchange of data between the client and server, allowing applications to request and receive only the necessary data, rather than entire HTML documents.</a:t>
            </a:r>
            <a:endParaRPr/>
          </a:p>
        </p:txBody>
      </p:sp>
      <p:sp>
        <p:nvSpPr>
          <p:cNvPr id="215" name="Google Shape;215;g29a266eafba_0_9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Concepts around APIs</a:t>
            </a:r>
            <a:endParaRPr/>
          </a:p>
          <a:p>
            <a:pPr indent="0" lvl="0" marL="0" rtl="0" algn="l">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9a266eafba_0_10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The need for efficient data transfer and reduced bandwidth consumption on mobile networks led to the widespread adoption of JSON (JavaScript Object Notation) as the preferred data format for APIs.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JSON's lightweight and human-readable structure make it well-suited for transmitting data between the backend and mobile devices, which marks a change from previous technologies using XML as a way to transmit data between services.</a:t>
            </a:r>
            <a:endParaRPr/>
          </a:p>
        </p:txBody>
      </p:sp>
      <p:sp>
        <p:nvSpPr>
          <p:cNvPr id="222" name="Google Shape;222;g29a266eafba_0_10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Concepts around APIs</a:t>
            </a:r>
            <a:endParaRPr/>
          </a:p>
          <a:p>
            <a:pPr indent="0" lvl="0" marL="0" rtl="0" algn="l">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9a266eafba_0_10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Moreover, the paradigm shift towards frontend frameworks like React, Angular, and Vue.js, which operate on the concept of decoupling the frontend from the backend, further accelerated changes in API design.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With these frameworks, the backend's role evolved into serving as a data provider, delivering data through APIs, while the frontend became responsible for rendering and presenting this data in a user-friendly manner.</a:t>
            </a:r>
            <a:endParaRPr/>
          </a:p>
        </p:txBody>
      </p:sp>
      <p:sp>
        <p:nvSpPr>
          <p:cNvPr id="229" name="Google Shape;229;g29a266eafba_0_10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Concepts around APIs</a:t>
            </a:r>
            <a:endParaRPr/>
          </a:p>
          <a:p>
            <a:pPr indent="0" lvl="0" marL="0" rtl="0" algn="l">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9a266eafba_0_11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The rise of mobile applications also saw the emergence of GraphQL, challenging the traditional RESTful API approach.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GraphQL enables clients to request precisely the data they need, providing a more flexible and efficient alternative to the fixed responses of traditional RESTful endpoints.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This approach aligns well with the requirements of mobile applications, where optimizing data transfer is crucial for performance.</a:t>
            </a:r>
            <a:endParaRPr/>
          </a:p>
        </p:txBody>
      </p:sp>
      <p:sp>
        <p:nvSpPr>
          <p:cNvPr id="236" name="Google Shape;236;g29a266eafba_0_11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Concepts around APIs</a:t>
            </a:r>
            <a:endParaRPr/>
          </a:p>
          <a:p>
            <a:pPr indent="0" lvl="0" marL="0" rtl="0" algn="l">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9a266eafba_0_11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a:t>
            </a:r>
            <a:r>
              <a:rPr lang="en-US"/>
              <a:t>he proliferation of smartphones has fundamentally transformed the landscape of API development.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The shift from server-rendered HTML to lightweight data-centric APIs is a response to the demand for more responsive and adaptable applications.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Whether through RESTful APIs or GraphQL, the emphasis is now on providing a streamlined and efficient exchange of data, reflecting the evolving needs of the mobile-first era. </a:t>
            </a:r>
            <a:endParaRPr/>
          </a:p>
        </p:txBody>
      </p:sp>
      <p:sp>
        <p:nvSpPr>
          <p:cNvPr id="243" name="Google Shape;243;g29a266eafba_0_11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Concepts around APIs</a:t>
            </a:r>
            <a:endParaRPr/>
          </a:p>
          <a:p>
            <a:pPr indent="0" lvl="0" marL="0" rtl="0" algn="l">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9a266eafba_0_12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This change has not only influenced the way we architect APIs but has also paved the way for more dynamic and responsive user experiences on a wide array of devices.</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2800"/>
              <a:buNone/>
            </a:pPr>
            <a:r>
              <a:t/>
            </a:r>
            <a:endParaRPr/>
          </a:p>
        </p:txBody>
      </p:sp>
      <p:sp>
        <p:nvSpPr>
          <p:cNvPr id="250" name="Google Shape;250;g29a266eafba_0_12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Concepts around APIs</a:t>
            </a:r>
            <a:endParaRPr/>
          </a:p>
          <a:p>
            <a:pPr indent="0" lvl="0" marL="0" rtl="0" algn="l">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9a266eafba_0_13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In the realm of social networks, APIs have revolutionized the way users engage with platforms and share content.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The interconnected ecosystems created by social media APIs allow users to seamlessly interact across different platforms without the hassle of managing multiple accounts.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This not only streamlines user experiences but also fosters a more collaborative and connected digital landscape.</a:t>
            </a:r>
            <a:endParaRPr/>
          </a:p>
        </p:txBody>
      </p:sp>
      <p:sp>
        <p:nvSpPr>
          <p:cNvPr id="257" name="Google Shape;257;g29a266eafba_0_13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Concepts around APIs</a:t>
            </a:r>
            <a:endParaRPr/>
          </a:p>
          <a:p>
            <a:pPr indent="0" lvl="0" marL="0" rtl="0" algn="l">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9a266eafba_0_143"/>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The emergence of third-party integrations powered by APIs has been a game-changer in social networking.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Developers can leverage social media APIs to create diverse applications and tools, expanding the functionality and user experience beyond what the core platform offers.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From personalized analytics dashboards to innovative photo-sharing applications, the possibilities are vast, leading to a dynamic and constantly evolving social media landscape.</a:t>
            </a:r>
            <a:endParaRPr/>
          </a:p>
        </p:txBody>
      </p:sp>
      <p:sp>
        <p:nvSpPr>
          <p:cNvPr id="264" name="Google Shape;264;g29a266eafba_0_143"/>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Concepts around APIs</a:t>
            </a:r>
            <a:endParaRPr/>
          </a:p>
          <a:p>
            <a:pPr indent="0" lvl="0" marL="0" rtl="0" algn="l">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9a266eafba_0_149"/>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Real-time updates, made possible by APIs, have become a hallmark of modern social networks.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Users receive instant notifications about likes, comments, and other activities within their network, fostering a sense of immediacy and engagement.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This real-time nature has not only shaped user expectations but has also influenced the design and functionality of social media platforms.</a:t>
            </a:r>
            <a:endParaRPr/>
          </a:p>
        </p:txBody>
      </p:sp>
      <p:sp>
        <p:nvSpPr>
          <p:cNvPr id="271" name="Google Shape;271;g29a266eafba_0_149"/>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Concepts around APIs</a:t>
            </a:r>
            <a:endParaRPr/>
          </a:p>
          <a:p>
            <a:pPr indent="0" lvl="0" marL="0" rtl="0" algn="l">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9a266eafba_0_155"/>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Shifting gears to the financial sector, open banking represents a monumental change in paradigms facilitated by APIs.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Open banking APIs allow financial institutions to share customer data securely with third-party developers, enabling the creation of innovative financial products and services.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This move towards openness and collaboration has disrupted traditional banking models, empowering consumers with more choices and personalized financial solutions.</a:t>
            </a:r>
            <a:endParaRPr/>
          </a:p>
        </p:txBody>
      </p:sp>
      <p:sp>
        <p:nvSpPr>
          <p:cNvPr id="278" name="Google Shape;278;g29a266eafba_0_155"/>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Concepts around APIs</a:t>
            </a:r>
            <a:endParaRPr/>
          </a:p>
          <a:p>
            <a:pPr indent="0" lvl="0" marL="0" rtl="0" algn="l">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7"/>
          <p:cNvSpPr txBox="1"/>
          <p:nvPr>
            <p:ph idx="1" type="body"/>
          </p:nvPr>
        </p:nvSpPr>
        <p:spPr>
          <a:xfrm>
            <a:off x="831850" y="396327"/>
            <a:ext cx="10688150" cy="9144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None/>
            </a:pPr>
            <a:r>
              <a:rPr lang="en-US"/>
              <a:t>Summary</a:t>
            </a:r>
            <a:endParaRPr/>
          </a:p>
        </p:txBody>
      </p:sp>
      <p:sp>
        <p:nvSpPr>
          <p:cNvPr id="98" name="Google Shape;98;p7"/>
          <p:cNvSpPr txBox="1"/>
          <p:nvPr>
            <p:ph idx="2" type="body"/>
          </p:nvPr>
        </p:nvSpPr>
        <p:spPr>
          <a:xfrm>
            <a:off x="844550" y="2559496"/>
            <a:ext cx="10688150" cy="3560504"/>
          </a:xfrm>
          <a:prstGeom prst="rect">
            <a:avLst/>
          </a:prstGeom>
          <a:noFill/>
          <a:ln>
            <a:noFill/>
          </a:ln>
        </p:spPr>
        <p:txBody>
          <a:bodyPr anchorCtr="0" anchor="t" bIns="45700" lIns="91425" spcFirstLastPara="1" rIns="91425" wrap="square" tIns="45700">
            <a:normAutofit/>
          </a:bodyPr>
          <a:lstStyle/>
          <a:p>
            <a:pPr indent="-742950" lvl="0" marL="742950" rtl="0" algn="l">
              <a:lnSpc>
                <a:spcPct val="90000"/>
              </a:lnSpc>
              <a:spcBef>
                <a:spcPts val="0"/>
              </a:spcBef>
              <a:spcAft>
                <a:spcPts val="0"/>
              </a:spcAft>
              <a:buClr>
                <a:schemeClr val="lt1"/>
              </a:buClr>
              <a:buSzPts val="3600"/>
              <a:buFont typeface="Calibri"/>
              <a:buAutoNum type="arabicPeriod"/>
            </a:pPr>
            <a:r>
              <a:rPr lang="en-US"/>
              <a:t>Changes and evolution</a:t>
            </a:r>
            <a:endParaRPr/>
          </a:p>
          <a:p>
            <a:pPr indent="-742950" lvl="0" marL="742950" rtl="0" algn="l">
              <a:lnSpc>
                <a:spcPct val="90000"/>
              </a:lnSpc>
              <a:spcBef>
                <a:spcPts val="0"/>
              </a:spcBef>
              <a:spcAft>
                <a:spcPts val="0"/>
              </a:spcAft>
              <a:buSzPts val="3600"/>
              <a:buAutoNum type="arabicPeriod"/>
            </a:pPr>
            <a:r>
              <a:rPr lang="en-US"/>
              <a:t>Concepts around APIs</a:t>
            </a:r>
            <a:endParaRPr/>
          </a:p>
          <a:p>
            <a:pPr indent="-742950" lvl="0" marL="742950" rtl="0" algn="l">
              <a:lnSpc>
                <a:spcPct val="90000"/>
              </a:lnSpc>
              <a:spcBef>
                <a:spcPts val="0"/>
              </a:spcBef>
              <a:spcAft>
                <a:spcPts val="0"/>
              </a:spcAft>
              <a:buSzPts val="3600"/>
              <a:buAutoNum type="arabicPeriod"/>
            </a:pPr>
            <a:r>
              <a:rPr lang="en-US"/>
              <a:t>Societal impacts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29a266eafba_0_161"/>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Open banking APIs also enhance the speed and efficiency of financial transactions.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By enabling secure data sharing between banks and authorized third-party providers, users can access a consolidated view of their financial information and execute transactions seamlessly.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This not only simplifies financial management but also fosters competition among financial service providers, leading to better services and improved customer experiences.</a:t>
            </a:r>
            <a:endParaRPr/>
          </a:p>
        </p:txBody>
      </p:sp>
      <p:sp>
        <p:nvSpPr>
          <p:cNvPr id="285" name="Google Shape;285;g29a266eafba_0_161"/>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Concepts around APIs</a:t>
            </a:r>
            <a:endParaRPr/>
          </a:p>
          <a:p>
            <a:pPr indent="0" lvl="0" marL="0" rtl="0" algn="l">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29a266eafba_0_17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In both social networking and open banking, APIs serve as the key for innovation and collaboration. They facilitate the creation of interconnected and user-centric ecosystems, empowering developers to build on existing platforms and deliver novel, customized experiences to users.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The shift towards open and collaborative paradigms driven by APIs continues to reshape industries, offering unprecedented opportunities for innovation and efficiency.</a:t>
            </a:r>
            <a:endParaRPr/>
          </a:p>
        </p:txBody>
      </p:sp>
      <p:sp>
        <p:nvSpPr>
          <p:cNvPr id="292" name="Google Shape;292;g29a266eafba_0_17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Concepts around APIs</a:t>
            </a:r>
            <a:endParaRPr/>
          </a:p>
          <a:p>
            <a:pPr indent="0" lvl="0" marL="0" rtl="0" algn="l">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g29a5eaeb45f_0_74"/>
          <p:cNvPicPr preferRelativeResize="0"/>
          <p:nvPr/>
        </p:nvPicPr>
        <p:blipFill>
          <a:blip r:embed="rId3">
            <a:alphaModFix/>
          </a:blip>
          <a:stretch>
            <a:fillRect/>
          </a:stretch>
        </p:blipFill>
        <p:spPr>
          <a:xfrm>
            <a:off x="4882413" y="2215413"/>
            <a:ext cx="2427174" cy="2427174"/>
          </a:xfrm>
          <a:prstGeom prst="rect">
            <a:avLst/>
          </a:prstGeom>
          <a:noFill/>
          <a:ln>
            <a:noFill/>
          </a:ln>
        </p:spPr>
      </p:pic>
      <p:sp>
        <p:nvSpPr>
          <p:cNvPr id="299" name="Google Shape;299;g29a5eaeb45f_0_74"/>
          <p:cNvSpPr txBox="1"/>
          <p:nvPr/>
        </p:nvSpPr>
        <p:spPr>
          <a:xfrm>
            <a:off x="4964200" y="4642575"/>
            <a:ext cx="2454000" cy="45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chemeClr val="lt1"/>
                </a:solidFill>
                <a:latin typeface="Calibri"/>
                <a:ea typeface="Calibri"/>
                <a:cs typeface="Calibri"/>
                <a:sym typeface="Calibri"/>
              </a:rPr>
              <a:t>Exercises</a:t>
            </a:r>
            <a:endParaRPr sz="2800">
              <a:solidFill>
                <a:schemeClr val="l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6"/>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None/>
            </a:pPr>
            <a:r>
              <a:rPr lang="en-US"/>
              <a:t>3. </a:t>
            </a:r>
            <a:r>
              <a:rPr lang="en-US"/>
              <a:t>Societal impacts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1ea83654414_0_281"/>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a:t>Over the past decade, the widespread adoption of APIs (Application Programming Interfaces) has catalyzed significant societal changes, ushering in new use cases and transforming the way individuals, businesses, and communities interact with technology. </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The impact of APIs extends across various sectors, shaping how we access information, communicate, and engage with digital services.</a:t>
            </a:r>
            <a:endParaRPr/>
          </a:p>
        </p:txBody>
      </p:sp>
      <p:sp>
        <p:nvSpPr>
          <p:cNvPr id="312" name="Google Shape;312;g1ea83654414_0_281"/>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a:t>
            </a:r>
            <a:r>
              <a:rPr lang="en-US"/>
              <a:t>Societal impacts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29a266eafba_0_188"/>
          <p:cNvSpPr txBox="1"/>
          <p:nvPr>
            <p:ph idx="1" type="body"/>
          </p:nvPr>
        </p:nvSpPr>
        <p:spPr>
          <a:xfrm>
            <a:off x="838200" y="2176669"/>
            <a:ext cx="10515600" cy="4000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a:t>APIs have become the catalyst for innovation, enabling developers to build upon existing platforms and create new, specialized applications. </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This democratization of technology fosters a vibrant ecosystem of diverse and innovative solutions. </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From healthcare to education, the ability to leverage APIs has spurred the development of applications that address specific societal needs.</a:t>
            </a:r>
            <a:endParaRPr/>
          </a:p>
        </p:txBody>
      </p:sp>
      <p:sp>
        <p:nvSpPr>
          <p:cNvPr id="319" name="Google Shape;319;g29a266eafba_0_18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Societal impacts</a:t>
            </a:r>
            <a:endParaRPr/>
          </a:p>
        </p:txBody>
      </p:sp>
      <p:sp>
        <p:nvSpPr>
          <p:cNvPr id="320" name="Google Shape;320;g29a266eafba_0_188"/>
          <p:cNvSpPr txBox="1"/>
          <p:nvPr>
            <p:ph idx="3" type="body"/>
          </p:nvPr>
        </p:nvSpPr>
        <p:spPr>
          <a:xfrm>
            <a:off x="838200" y="1352782"/>
            <a:ext cx="10441500" cy="424800"/>
          </a:xfrm>
          <a:prstGeom prst="rect">
            <a:avLst/>
          </a:prstGeom>
        </p:spPr>
        <p:txBody>
          <a:bodyPr anchorCtr="0" anchor="t" bIns="45700" lIns="91425" spcFirstLastPara="1" rIns="91425" wrap="square" tIns="45700">
            <a:spAutoFit/>
          </a:bodyPr>
          <a:lstStyle/>
          <a:p>
            <a:pPr indent="0" lvl="0" marL="0" rtl="0" algn="l">
              <a:spcBef>
                <a:spcPts val="1000"/>
              </a:spcBef>
              <a:spcAft>
                <a:spcPts val="0"/>
              </a:spcAft>
              <a:buNone/>
            </a:pPr>
            <a:r>
              <a:rPr lang="en-US"/>
              <a:t>Empowering Innovation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29a266eafba_0_256"/>
          <p:cNvSpPr txBox="1"/>
          <p:nvPr>
            <p:ph idx="1" type="body"/>
          </p:nvPr>
        </p:nvSpPr>
        <p:spPr>
          <a:xfrm>
            <a:off x="838200" y="2176669"/>
            <a:ext cx="10515600" cy="4000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a:t>The seamless connectivity facilitated by APIs has enhanced communication and collaboration on a global scale. </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Social media platforms, messaging apps, and collaboration tools leverage APIs to ensure real-time data exchange, enabling users to connect effortlessly regardless of geographical boundaries. </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This has led to a more interconnected and collaborative global society.</a:t>
            </a:r>
            <a:endParaRPr/>
          </a:p>
        </p:txBody>
      </p:sp>
      <p:sp>
        <p:nvSpPr>
          <p:cNvPr id="327" name="Google Shape;327;g29a266eafba_0_25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Societal impacts</a:t>
            </a:r>
            <a:endParaRPr/>
          </a:p>
        </p:txBody>
      </p:sp>
      <p:sp>
        <p:nvSpPr>
          <p:cNvPr id="328" name="Google Shape;328;g29a266eafba_0_256"/>
          <p:cNvSpPr txBox="1"/>
          <p:nvPr>
            <p:ph idx="3" type="body"/>
          </p:nvPr>
        </p:nvSpPr>
        <p:spPr>
          <a:xfrm>
            <a:off x="838200" y="1352782"/>
            <a:ext cx="10441500" cy="424800"/>
          </a:xfrm>
          <a:prstGeom prst="rect">
            <a:avLst/>
          </a:prstGeom>
        </p:spPr>
        <p:txBody>
          <a:bodyPr anchorCtr="0" anchor="t" bIns="45700" lIns="91425" spcFirstLastPara="1" rIns="91425" wrap="square" tIns="45700">
            <a:spAutoFit/>
          </a:bodyPr>
          <a:lstStyle/>
          <a:p>
            <a:pPr indent="0" lvl="0" marL="0" rtl="0" algn="l">
              <a:spcBef>
                <a:spcPts val="1000"/>
              </a:spcBef>
              <a:spcAft>
                <a:spcPts val="0"/>
              </a:spcAft>
              <a:buNone/>
            </a:pPr>
            <a:r>
              <a:rPr lang="en-US"/>
              <a:t>Seamless Connectivity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29a266eafba_0_263"/>
          <p:cNvSpPr txBox="1"/>
          <p:nvPr>
            <p:ph idx="1" type="body"/>
          </p:nvPr>
        </p:nvSpPr>
        <p:spPr>
          <a:xfrm>
            <a:off x="838200" y="2176669"/>
            <a:ext cx="10515600" cy="4000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a:t>APIs have democratized access to information, making data more accessible to a broader audience. </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Open APIs and data-sharing initiatives in sectors like education and government empower individuals with valuable insights, fostering informed decision-making and increasing transparency. </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This has contributed to a more informed and engaged citizenry.</a:t>
            </a:r>
            <a:endParaRPr/>
          </a:p>
        </p:txBody>
      </p:sp>
      <p:sp>
        <p:nvSpPr>
          <p:cNvPr id="335" name="Google Shape;335;g29a266eafba_0_263"/>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Societal impacts</a:t>
            </a:r>
            <a:endParaRPr/>
          </a:p>
        </p:txBody>
      </p:sp>
      <p:sp>
        <p:nvSpPr>
          <p:cNvPr id="336" name="Google Shape;336;g29a266eafba_0_263"/>
          <p:cNvSpPr txBox="1"/>
          <p:nvPr>
            <p:ph idx="3" type="body"/>
          </p:nvPr>
        </p:nvSpPr>
        <p:spPr>
          <a:xfrm>
            <a:off x="838200" y="1352782"/>
            <a:ext cx="10441500" cy="424800"/>
          </a:xfrm>
          <a:prstGeom prst="rect">
            <a:avLst/>
          </a:prstGeom>
        </p:spPr>
        <p:txBody>
          <a:bodyPr anchorCtr="0" anchor="t" bIns="45700" lIns="91425" spcFirstLastPara="1" rIns="91425" wrap="square" tIns="45700">
            <a:spAutoFit/>
          </a:bodyPr>
          <a:lstStyle/>
          <a:p>
            <a:pPr indent="0" lvl="0" marL="0" rtl="0" algn="l">
              <a:spcBef>
                <a:spcPts val="1000"/>
              </a:spcBef>
              <a:spcAft>
                <a:spcPts val="0"/>
              </a:spcAft>
              <a:buNone/>
            </a:pPr>
            <a:r>
              <a:rPr lang="en-US"/>
              <a:t>Access to Information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29a266eafba_0_270"/>
          <p:cNvSpPr txBox="1"/>
          <p:nvPr>
            <p:ph idx="1" type="body"/>
          </p:nvPr>
        </p:nvSpPr>
        <p:spPr>
          <a:xfrm>
            <a:off x="838200" y="2176669"/>
            <a:ext cx="10515600" cy="4000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a:t>The use of APIs has revolutionized the way businesses and services personalize user experiences. </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From recommendation engines in e-commerce to personalized content on streaming platforms, APIs enable the delivery of tailored services based on individual preferences. </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This personalization has become a hallmark of modern digital experiences.</a:t>
            </a:r>
            <a:endParaRPr/>
          </a:p>
        </p:txBody>
      </p:sp>
      <p:sp>
        <p:nvSpPr>
          <p:cNvPr id="343" name="Google Shape;343;g29a266eafba_0_27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Societal impacts</a:t>
            </a:r>
            <a:endParaRPr/>
          </a:p>
        </p:txBody>
      </p:sp>
      <p:sp>
        <p:nvSpPr>
          <p:cNvPr id="344" name="Google Shape;344;g29a266eafba_0_270"/>
          <p:cNvSpPr txBox="1"/>
          <p:nvPr>
            <p:ph idx="3" type="body"/>
          </p:nvPr>
        </p:nvSpPr>
        <p:spPr>
          <a:xfrm>
            <a:off x="838200" y="1352782"/>
            <a:ext cx="10441500" cy="424800"/>
          </a:xfrm>
          <a:prstGeom prst="rect">
            <a:avLst/>
          </a:prstGeom>
        </p:spPr>
        <p:txBody>
          <a:bodyPr anchorCtr="0" anchor="t" bIns="45700" lIns="91425" spcFirstLastPara="1" rIns="91425" wrap="square" tIns="45700">
            <a:spAutoFit/>
          </a:bodyPr>
          <a:lstStyle/>
          <a:p>
            <a:pPr indent="0" lvl="0" marL="0" rtl="0" algn="l">
              <a:spcBef>
                <a:spcPts val="1000"/>
              </a:spcBef>
              <a:spcAft>
                <a:spcPts val="0"/>
              </a:spcAft>
              <a:buNone/>
            </a:pPr>
            <a:r>
              <a:rPr lang="en-US"/>
              <a:t>Personalized Experiences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29a266eafba_0_277"/>
          <p:cNvSpPr txBox="1"/>
          <p:nvPr>
            <p:ph idx="1" type="body"/>
          </p:nvPr>
        </p:nvSpPr>
        <p:spPr>
          <a:xfrm>
            <a:off x="838200" y="2176669"/>
            <a:ext cx="10515600" cy="4000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a:t>APIs play a pivotal role in advancing financial inclusion. </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Open banking APIs, for example, have paved the way for innovative financial services, providing individuals with access to a broader range of financial products and services. </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This has the potential to reduce economic disparities and empower underserved populations.</a:t>
            </a:r>
            <a:endParaRPr/>
          </a:p>
        </p:txBody>
      </p:sp>
      <p:sp>
        <p:nvSpPr>
          <p:cNvPr id="351" name="Google Shape;351;g29a266eafba_0_277"/>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Societal impacts</a:t>
            </a:r>
            <a:endParaRPr/>
          </a:p>
        </p:txBody>
      </p:sp>
      <p:sp>
        <p:nvSpPr>
          <p:cNvPr id="352" name="Google Shape;352;g29a266eafba_0_277"/>
          <p:cNvSpPr txBox="1"/>
          <p:nvPr>
            <p:ph idx="3" type="body"/>
          </p:nvPr>
        </p:nvSpPr>
        <p:spPr>
          <a:xfrm>
            <a:off x="838200" y="1352782"/>
            <a:ext cx="10441500" cy="424800"/>
          </a:xfrm>
          <a:prstGeom prst="rect">
            <a:avLst/>
          </a:prstGeom>
        </p:spPr>
        <p:txBody>
          <a:bodyPr anchorCtr="0" anchor="t" bIns="45700" lIns="91425" spcFirstLastPara="1" rIns="91425" wrap="square" tIns="45700">
            <a:spAutoFit/>
          </a:bodyPr>
          <a:lstStyle/>
          <a:p>
            <a:pPr indent="0" lvl="0" marL="0" rtl="0" algn="l">
              <a:spcBef>
                <a:spcPts val="1000"/>
              </a:spcBef>
              <a:spcAft>
                <a:spcPts val="0"/>
              </a:spcAft>
              <a:buNone/>
            </a:pPr>
            <a:r>
              <a:rPr lang="en-US"/>
              <a:t>Financial Inclusion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None/>
            </a:pPr>
            <a:r>
              <a:rPr lang="en-US"/>
              <a:t>1. </a:t>
            </a:r>
            <a:r>
              <a:rPr lang="en-US"/>
              <a:t>Changes and evolution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29a266eafba_0_284"/>
          <p:cNvSpPr txBox="1"/>
          <p:nvPr>
            <p:ph idx="1" type="body"/>
          </p:nvPr>
        </p:nvSpPr>
        <p:spPr>
          <a:xfrm>
            <a:off x="838200" y="2176669"/>
            <a:ext cx="10515600" cy="4000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a:t>In the healthcare sector, APIs have driven a HealthTech revolution. </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Interoperability facilitated by healthcare APIs allows for seamless integration of health records, improved patient care coordination, and the development of innovative digital health solutions. </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This has the potential to enhance overall healthcare outcomes and accessibility.</a:t>
            </a:r>
            <a:endParaRPr/>
          </a:p>
        </p:txBody>
      </p:sp>
      <p:sp>
        <p:nvSpPr>
          <p:cNvPr id="359" name="Google Shape;359;g29a266eafba_0_28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Societal impacts</a:t>
            </a:r>
            <a:endParaRPr/>
          </a:p>
        </p:txBody>
      </p:sp>
      <p:sp>
        <p:nvSpPr>
          <p:cNvPr id="360" name="Google Shape;360;g29a266eafba_0_284"/>
          <p:cNvSpPr txBox="1"/>
          <p:nvPr>
            <p:ph idx="3" type="body"/>
          </p:nvPr>
        </p:nvSpPr>
        <p:spPr>
          <a:xfrm>
            <a:off x="838200" y="1352782"/>
            <a:ext cx="10441500" cy="424800"/>
          </a:xfrm>
          <a:prstGeom prst="rect">
            <a:avLst/>
          </a:prstGeom>
        </p:spPr>
        <p:txBody>
          <a:bodyPr anchorCtr="0" anchor="t" bIns="45700" lIns="91425" spcFirstLastPara="1" rIns="91425" wrap="square" tIns="45700">
            <a:spAutoFit/>
          </a:bodyPr>
          <a:lstStyle/>
          <a:p>
            <a:pPr indent="0" lvl="0" marL="0" rtl="0" algn="l">
              <a:spcBef>
                <a:spcPts val="1000"/>
              </a:spcBef>
              <a:spcAft>
                <a:spcPts val="0"/>
              </a:spcAft>
              <a:buNone/>
            </a:pPr>
            <a:r>
              <a:rPr lang="en-US"/>
              <a:t>HealthTech Revolution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29a266eafba_0_291"/>
          <p:cNvSpPr txBox="1"/>
          <p:nvPr>
            <p:ph idx="1" type="body"/>
          </p:nvPr>
        </p:nvSpPr>
        <p:spPr>
          <a:xfrm>
            <a:off x="838200" y="2176669"/>
            <a:ext cx="10515600" cy="4000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00"/>
              <a:buNone/>
            </a:pPr>
            <a:r>
              <a:rPr lang="en-US"/>
              <a:t>The integration of APIs in the development of smart cities and the Internet of Things (IoT) has transformed urban living.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APIs enable the integration of various devices and systems, optimizing city services, energy consumption, and transportation. </a:t>
            </a:r>
            <a:endParaRPr/>
          </a:p>
          <a:p>
            <a:pPr indent="0" lvl="0" marL="0" rtl="0" algn="l">
              <a:spcBef>
                <a:spcPts val="0"/>
              </a:spcBef>
              <a:spcAft>
                <a:spcPts val="0"/>
              </a:spcAft>
              <a:buSzPts val="1100"/>
              <a:buNone/>
            </a:pPr>
            <a:r>
              <a:t/>
            </a:r>
            <a:endParaRPr/>
          </a:p>
          <a:p>
            <a:pPr indent="0" lvl="0" marL="0" rtl="0" algn="l">
              <a:spcBef>
                <a:spcPts val="0"/>
              </a:spcBef>
              <a:spcAft>
                <a:spcPts val="0"/>
              </a:spcAft>
              <a:buClr>
                <a:schemeClr val="dk1"/>
              </a:buClr>
              <a:buSzPts val="1100"/>
              <a:buFont typeface="Arial"/>
              <a:buNone/>
            </a:pPr>
            <a:r>
              <a:rPr lang="en-US"/>
              <a:t>This interconnected infrastructure contributes to more sustainable and efficient urban environments.</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SzPts val="1800"/>
              <a:buNone/>
            </a:pPr>
            <a:r>
              <a:t/>
            </a:r>
            <a:endParaRPr/>
          </a:p>
        </p:txBody>
      </p:sp>
      <p:sp>
        <p:nvSpPr>
          <p:cNvPr id="367" name="Google Shape;367;g29a266eafba_0_291"/>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Societal impacts</a:t>
            </a:r>
            <a:endParaRPr/>
          </a:p>
        </p:txBody>
      </p:sp>
      <p:sp>
        <p:nvSpPr>
          <p:cNvPr id="368" name="Google Shape;368;g29a266eafba_0_291"/>
          <p:cNvSpPr txBox="1"/>
          <p:nvPr>
            <p:ph idx="3" type="body"/>
          </p:nvPr>
        </p:nvSpPr>
        <p:spPr>
          <a:xfrm>
            <a:off x="838200" y="1352782"/>
            <a:ext cx="10441500" cy="424800"/>
          </a:xfrm>
          <a:prstGeom prst="rect">
            <a:avLst/>
          </a:prstGeom>
        </p:spPr>
        <p:txBody>
          <a:bodyPr anchorCtr="0" anchor="t" bIns="45700" lIns="91425" spcFirstLastPara="1" rIns="91425" wrap="square" tIns="45700">
            <a:spAutoFit/>
          </a:bodyPr>
          <a:lstStyle/>
          <a:p>
            <a:pPr indent="0" lvl="0" marL="0" rtl="0" algn="l">
              <a:spcBef>
                <a:spcPts val="1000"/>
              </a:spcBef>
              <a:spcAft>
                <a:spcPts val="0"/>
              </a:spcAft>
              <a:buNone/>
            </a:pPr>
            <a:r>
              <a:rPr lang="en-US"/>
              <a:t>Smart Cities and IoT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29a266eafba_0_298"/>
          <p:cNvSpPr txBox="1"/>
          <p:nvPr>
            <p:ph idx="1" type="body"/>
          </p:nvPr>
        </p:nvSpPr>
        <p:spPr>
          <a:xfrm>
            <a:off x="838200" y="2176669"/>
            <a:ext cx="10515600" cy="4000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a:t>APIs have played a crucial role in enhancing educational accessibility. </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Learning management systems and educational apps leverage APIs to provide seamless access to educational resources, fostering remote learning, and expanding educational opportunities for learners worldwide.</a:t>
            </a:r>
            <a:endParaRPr/>
          </a:p>
        </p:txBody>
      </p:sp>
      <p:sp>
        <p:nvSpPr>
          <p:cNvPr id="375" name="Google Shape;375;g29a266eafba_0_29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Societal impacts</a:t>
            </a:r>
            <a:endParaRPr/>
          </a:p>
        </p:txBody>
      </p:sp>
      <p:sp>
        <p:nvSpPr>
          <p:cNvPr id="376" name="Google Shape;376;g29a266eafba_0_298"/>
          <p:cNvSpPr txBox="1"/>
          <p:nvPr>
            <p:ph idx="3" type="body"/>
          </p:nvPr>
        </p:nvSpPr>
        <p:spPr>
          <a:xfrm>
            <a:off x="838200" y="1352782"/>
            <a:ext cx="10441500" cy="424800"/>
          </a:xfrm>
          <a:prstGeom prst="rect">
            <a:avLst/>
          </a:prstGeom>
        </p:spPr>
        <p:txBody>
          <a:bodyPr anchorCtr="0" anchor="t" bIns="45700" lIns="91425" spcFirstLastPara="1" rIns="91425" wrap="square" tIns="45700">
            <a:spAutoFit/>
          </a:bodyPr>
          <a:lstStyle/>
          <a:p>
            <a:pPr indent="0" lvl="0" marL="0" rtl="0" algn="l">
              <a:spcBef>
                <a:spcPts val="1000"/>
              </a:spcBef>
              <a:spcAft>
                <a:spcPts val="0"/>
              </a:spcAft>
              <a:buNone/>
            </a:pPr>
            <a:r>
              <a:rPr lang="en-US"/>
              <a:t>Educational Accessibility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29a266eafba_0_305"/>
          <p:cNvSpPr txBox="1"/>
          <p:nvPr>
            <p:ph idx="1" type="body"/>
          </p:nvPr>
        </p:nvSpPr>
        <p:spPr>
          <a:xfrm>
            <a:off x="838200" y="2176669"/>
            <a:ext cx="10515600" cy="4000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a:t>APIs are being utilized to address environmental challenges. </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From monitoring air quality to optimizing energy consumption in smart buildings, APIs contribute to the development of sustainable solutions. </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This reflects a growing awareness of the role technology can play in mitigating environmental impact.</a:t>
            </a:r>
            <a:endParaRPr/>
          </a:p>
        </p:txBody>
      </p:sp>
      <p:sp>
        <p:nvSpPr>
          <p:cNvPr id="383" name="Google Shape;383;g29a266eafba_0_305"/>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Societal impacts</a:t>
            </a:r>
            <a:endParaRPr/>
          </a:p>
        </p:txBody>
      </p:sp>
      <p:sp>
        <p:nvSpPr>
          <p:cNvPr id="384" name="Google Shape;384;g29a266eafba_0_305"/>
          <p:cNvSpPr txBox="1"/>
          <p:nvPr>
            <p:ph idx="3" type="body"/>
          </p:nvPr>
        </p:nvSpPr>
        <p:spPr>
          <a:xfrm>
            <a:off x="838200" y="1352782"/>
            <a:ext cx="10441500" cy="424800"/>
          </a:xfrm>
          <a:prstGeom prst="rect">
            <a:avLst/>
          </a:prstGeom>
        </p:spPr>
        <p:txBody>
          <a:bodyPr anchorCtr="0" anchor="t" bIns="45700" lIns="91425" spcFirstLastPara="1" rIns="91425" wrap="square" tIns="45700">
            <a:spAutoFit/>
          </a:bodyPr>
          <a:lstStyle/>
          <a:p>
            <a:pPr indent="0" lvl="0" marL="0" rtl="0" algn="l">
              <a:spcBef>
                <a:spcPts val="1000"/>
              </a:spcBef>
              <a:spcAft>
                <a:spcPts val="0"/>
              </a:spcAft>
              <a:buNone/>
            </a:pPr>
            <a:r>
              <a:rPr lang="en-US"/>
              <a:t>Environmental Sustainability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29a266eafba_0_328"/>
          <p:cNvSpPr txBox="1"/>
          <p:nvPr>
            <p:ph idx="1" type="body"/>
          </p:nvPr>
        </p:nvSpPr>
        <p:spPr>
          <a:xfrm>
            <a:off x="838200" y="2176669"/>
            <a:ext cx="10515600" cy="4000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a:t>APIs have democratized access to a wide array of services. </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From fintech platforms offering financial services to grassroots organizations developing community-centric applications, APIs enable a democratization of services, allowing diverse entities to participate in the digital ecosystem.</a:t>
            </a:r>
            <a:endParaRPr/>
          </a:p>
        </p:txBody>
      </p:sp>
      <p:sp>
        <p:nvSpPr>
          <p:cNvPr id="391" name="Google Shape;391;g29a266eafba_0_32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Societal impacts</a:t>
            </a:r>
            <a:endParaRPr/>
          </a:p>
        </p:txBody>
      </p:sp>
      <p:sp>
        <p:nvSpPr>
          <p:cNvPr id="392" name="Google Shape;392;g29a266eafba_0_328"/>
          <p:cNvSpPr txBox="1"/>
          <p:nvPr>
            <p:ph idx="3" type="body"/>
          </p:nvPr>
        </p:nvSpPr>
        <p:spPr>
          <a:xfrm>
            <a:off x="838200" y="1352782"/>
            <a:ext cx="10441500" cy="424800"/>
          </a:xfrm>
          <a:prstGeom prst="rect">
            <a:avLst/>
          </a:prstGeom>
        </p:spPr>
        <p:txBody>
          <a:bodyPr anchorCtr="0" anchor="t" bIns="45700" lIns="91425" spcFirstLastPara="1" rIns="91425" wrap="square" tIns="45700">
            <a:spAutoFit/>
          </a:bodyPr>
          <a:lstStyle/>
          <a:p>
            <a:pPr indent="0" lvl="0" marL="0" rtl="0" algn="l">
              <a:spcBef>
                <a:spcPts val="1000"/>
              </a:spcBef>
              <a:spcAft>
                <a:spcPts val="0"/>
              </a:spcAft>
              <a:buNone/>
            </a:pPr>
            <a:r>
              <a:rPr lang="en-US"/>
              <a:t>Democratization of Services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29a266eafba_0_34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a:t>In essence, the societal changes brought about by APIs over the past decade underscore their transformative influence on how we interact with technology and each other. </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As we continue to witness the evolution of digital ecosystems, APIs will likely remain a cornerstone for innovation, connectivity, and the development of solutions that address the complex challenges of our interconnected world.</a:t>
            </a:r>
            <a:endParaRPr/>
          </a:p>
        </p:txBody>
      </p:sp>
      <p:sp>
        <p:nvSpPr>
          <p:cNvPr id="399" name="Google Shape;399;g29a266eafba_0_34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Societal impacts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pic>
        <p:nvPicPr>
          <p:cNvPr id="405" name="Google Shape;405;g29a5eaeb45f_0_80"/>
          <p:cNvPicPr preferRelativeResize="0"/>
          <p:nvPr/>
        </p:nvPicPr>
        <p:blipFill>
          <a:blip r:embed="rId3">
            <a:alphaModFix/>
          </a:blip>
          <a:stretch>
            <a:fillRect/>
          </a:stretch>
        </p:blipFill>
        <p:spPr>
          <a:xfrm>
            <a:off x="4882413" y="2215413"/>
            <a:ext cx="2427174" cy="2427174"/>
          </a:xfrm>
          <a:prstGeom prst="rect">
            <a:avLst/>
          </a:prstGeom>
          <a:noFill/>
          <a:ln>
            <a:noFill/>
          </a:ln>
        </p:spPr>
      </p:pic>
      <p:sp>
        <p:nvSpPr>
          <p:cNvPr id="406" name="Google Shape;406;g29a5eaeb45f_0_80"/>
          <p:cNvSpPr txBox="1"/>
          <p:nvPr/>
        </p:nvSpPr>
        <p:spPr>
          <a:xfrm>
            <a:off x="4964200" y="4642575"/>
            <a:ext cx="2454000" cy="45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chemeClr val="lt1"/>
                </a:solidFill>
                <a:latin typeface="Calibri"/>
                <a:ea typeface="Calibri"/>
                <a:cs typeface="Calibri"/>
                <a:sym typeface="Calibri"/>
              </a:rPr>
              <a:t>Exercises</a:t>
            </a:r>
            <a:endParaRPr sz="2800">
              <a:solidFill>
                <a:schemeClr val="lt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77"/>
          <p:cNvSpPr txBox="1"/>
          <p:nvPr>
            <p:ph idx="1" type="body"/>
          </p:nvPr>
        </p:nvSpPr>
        <p:spPr>
          <a:xfrm>
            <a:off x="838199" y="365126"/>
            <a:ext cx="10515599" cy="5790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9"/>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A decade ago, backend development was undergoing a significant transformation compared to the landscape we see today.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One of the most notable changes was the dominance of traditional languages like Java, PHP, and Ruby in backend development.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These languages were the go-to choices for building robust and scalable server-side applications.</a:t>
            </a:r>
            <a:endParaRPr/>
          </a:p>
        </p:txBody>
      </p:sp>
      <p:sp>
        <p:nvSpPr>
          <p:cNvPr id="111" name="Google Shape;111;p9"/>
          <p:cNvSpPr txBox="1"/>
          <p:nvPr>
            <p:ph idx="2"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a:t>
            </a:r>
            <a:r>
              <a:rPr lang="en-US"/>
              <a:t>Changes and evolution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9a266eafba_0_1"/>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US"/>
              <a:t>However, the last ten years have witnessed a paradigm shift in backend development languages.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The emergence and widespread adoption of Node.js have played a pivotal role in reshaping the landscape.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Unlike traditional languages, Node.js allows developers to use JavaScript on the server side, leveraging a single language across the entire application stack.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This unification simplifies development workflows and promotes code reusability, as developers can seamlessly transition between server-side and client-side scripting.</a:t>
            </a:r>
            <a:endParaRPr/>
          </a:p>
        </p:txBody>
      </p:sp>
      <p:sp>
        <p:nvSpPr>
          <p:cNvPr id="118" name="Google Shape;118;g29a266eafba_0_1"/>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Changes and evolution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9a266eafba_0_7"/>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The adoption of Node.js also brought about a fundamental change in the way backend development is approached.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Node.js introduced an event-driven, non-blocking I/O model, making it exceptionally well-suited for handling asynchronous operations.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This departure from the traditional synchronous model allowed for more efficient handling of concurrent connections, leading to the development of real-time applications and services.</a:t>
            </a:r>
            <a:endParaRPr/>
          </a:p>
        </p:txBody>
      </p:sp>
      <p:sp>
        <p:nvSpPr>
          <p:cNvPr id="125" name="Google Shape;125;g29a266eafba_0_7"/>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Changes and evolution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9a266eafba_0_13"/>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1100"/>
              <a:buNone/>
            </a:pPr>
            <a:r>
              <a:rPr lang="en-US"/>
              <a:t>The shift towards real-time applications represents a notable use case transformation. </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A decade ago, backend development primarily focused on serving static content and processing requests in a request-response fashion. </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Today, with the prevalence of Node.js and other modern technologies, the backend is increasingly involved in supporting dynamic, interactive, and real-time user experiences. </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This shift has facilitated the rise of applications like live chat, collaborative editing tools, and interactive gaming, where instantaneous data updates are critical.</a:t>
            </a:r>
            <a:endParaRPr/>
          </a:p>
        </p:txBody>
      </p:sp>
      <p:sp>
        <p:nvSpPr>
          <p:cNvPr id="132" name="Google Shape;132;g29a266eafba_0_13"/>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Changes and evolution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9a266eafba_0_19"/>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US"/>
              <a:t>Moreover, the internet has evolved from being a part of our daily lives to becoming an integral component of virtually everything.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A decade ago, the internet was primarily associated with websites and basic online services. Today, it is deeply ingrained in the fabric of our interconnected world.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Backend development now plays a crucial role in supporting the Internet of Things (IoT), cloud computing, and edge computing.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The backend is not just serving web pages; it's powering smart devices, processing data from sensors, and enabling seamless communication between a myriad of interconnected devices.</a:t>
            </a:r>
            <a:endParaRPr/>
          </a:p>
        </p:txBody>
      </p:sp>
      <p:sp>
        <p:nvSpPr>
          <p:cNvPr id="139" name="Google Shape;139;g29a266eafba_0_19"/>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Changes and evolution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2023-09-21T14:17:13Z</dcterms:created>
  <dc:creator>Draltan Marin</dc:creator>
</cp:coreProperties>
</file>