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8" roundtripDataSignature="AMtx7mggOAnQiIMl4heejjemhCnUVHK/y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58"/>
  </p:normalViewPr>
  <p:slideViewPr>
    <p:cSldViewPr snapToGrid="0">
      <p:cViewPr varScale="1">
        <p:scale>
          <a:sx n="105" d="100"/>
          <a:sy n="105" d="100"/>
        </p:scale>
        <p:origin x="192" y="5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customschemas.google.com/relationships/presentationmetadata" Target="meta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a41352761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g29a41352761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g29a41352761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9a41352761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7" name="Google Shape;817;g29a41352761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8" name="Google Shape;818;g29a41352761_0_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100</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29a41352761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3" name="Google Shape;823;g29a41352761_0_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4" name="Google Shape;824;g29a41352761_0_6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101</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29a41352761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0" name="Google Shape;830;g29a41352761_0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1" name="Google Shape;831;g29a41352761_0_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102</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29a41352761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8" name="Google Shape;838;g29a41352761_0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9" name="Google Shape;839;g29a41352761_0_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103</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29a41352761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6" name="Google Shape;846;g29a41352761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7" name="Google Shape;847;g29a41352761_0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104</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9a41352761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4" name="Google Shape;854;g29a41352761_0_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5" name="Google Shape;855;g29a41352761_0_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105</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29a41352761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3" name="Google Shape;863;g29a41352761_0_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4" name="Google Shape;864;g29a41352761_0_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106</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29a41352761_0_8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0" name="Google Shape;870;g29a41352761_0_8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1" name="Google Shape;871;g29a41352761_0_8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107</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29a41352761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8" name="Google Shape;878;g29a41352761_0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9" name="Google Shape;879;g29a41352761_0_10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108</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29a41352761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5" name="Google Shape;885;g29a41352761_0_1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6" name="Google Shape;886;g29a41352761_0_1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109</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a41352761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29a41352761_0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g29a41352761_0_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29a41352761_0_8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29a41352761_0_8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4" name="Google Shape;894;g29a41352761_0_8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110</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29a41352761_0_8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1" name="Google Shape;901;g29a41352761_0_8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2" name="Google Shape;902;g29a41352761_0_8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111</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29a41352761_0_8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8" name="Google Shape;908;g29a41352761_0_8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9" name="Google Shape;909;g29a41352761_0_8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112</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29a41352761_0_8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6" name="Google Shape;916;g29a41352761_0_8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7" name="Google Shape;917;g29a41352761_0_8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113</a:t>
            </a:fld>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9a41352761_0_8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4" name="Google Shape;924;g29a41352761_0_8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5" name="Google Shape;925;g29a41352761_0_8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114</a:t>
            </a:fld>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29a41352761_0_9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1" name="Google Shape;931;g29a41352761_0_90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2" name="Google Shape;932;g29a41352761_0_90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115</a:t>
            </a:fld>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29a41352761_0_9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9" name="Google Shape;939;g29a41352761_0_9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0" name="Google Shape;940;g29a41352761_0_90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116</a:t>
            </a:fld>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29a41352761_0_9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6" name="Google Shape;946;g29a41352761_0_9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7" name="Google Shape;947;g29a41352761_0_9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117</a:t>
            </a:fld>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29a41352761_0_9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3" name="Google Shape;953;g29a41352761_0_9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4" name="Google Shape;954;g29a41352761_0_9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118</a:t>
            </a:fld>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29a5f29c3f5_0_2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29a5f29c3f5_0_2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1" name="Google Shape;961;g29a5f29c3f5_0_2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119</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9a41352761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g29a41352761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29a41352761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7" name="Google Shape;967;p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8" name="Google Shape;968;p7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120</a:t>
            </a:fld>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3" name="Google Shape;973;p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4" name="Google Shape;974;p7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121</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9a41352761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g29a41352761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g29a41352761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9a41352761_0_2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29a41352761_0_2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g29a41352761_0_27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9a41352761_0_2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g29a41352761_0_2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g29a41352761_0_2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9a41352761_0_2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29a41352761_0_2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g29a41352761_0_28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9a5f29c3f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9a5f29c3f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29a5f29c3f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9750dca997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g29750dca997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g29750dca997_0_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9a41352761_0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29a41352761_0_2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g29a41352761_0_2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9a41352761_0_2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g29a41352761_0_2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g29a41352761_0_2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9a41352761_0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g29a41352761_0_2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g29a41352761_0_2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9a41352761_0_2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g29a41352761_0_2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g29a41352761_0_2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9a41352761_0_2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g29a41352761_0_2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g29a41352761_0_2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9a41352761_0_2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g29a41352761_0_2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g29a41352761_0_2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9a41352761_0_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g29a41352761_0_2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g29a41352761_0_2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9a41352761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29a41352761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g29a41352761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9a41352761_0_3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g29a41352761_0_3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g29a41352761_0_3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9a41352761_0_3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g29a41352761_0_3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g29a41352761_0_3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9a41352761_0_3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g29a41352761_0_3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g29a41352761_0_3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9a41352761_0_3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g29a41352761_0_3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g29a41352761_0_3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9a41352761_0_3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29a41352761_0_3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g29a41352761_0_3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9a41352761_0_4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g29a41352761_0_40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g29a41352761_0_40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9a41352761_0_3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g29a41352761_0_3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g29a41352761_0_3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9a41352761_0_4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1" name="Google Shape;341;g29a41352761_0_4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g29a41352761_0_4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9a41352761_0_4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g29a41352761_0_4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g29a41352761_0_4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9a41352761_0_4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g29a41352761_0_4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6" name="Google Shape;356;g29a41352761_0_4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9a41352761_0_4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g29a41352761_0_4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3" name="Google Shape;363;g29a41352761_0_4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9a41352761_0_4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g29a41352761_0_4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g29a41352761_0_4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9a41352761_0_4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g29a41352761_0_4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g29a41352761_0_4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9a41352761_0_4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g29a41352761_0_4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g29a41352761_0_46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9a41352761_0_4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0" name="Google Shape;390;g29a41352761_0_4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g29a41352761_0_4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9a41352761_0_4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7" name="Google Shape;397;g29a41352761_0_4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8" name="Google Shape;398;g29a41352761_0_47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9a41352761_0_4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6" name="Google Shape;406;g29a41352761_0_4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7" name="Google Shape;407;g29a41352761_0_4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9a41352761_0_4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g29a41352761_0_4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4" name="Google Shape;414;g29a41352761_0_4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9a41352761_0_5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g29a41352761_0_5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1" name="Google Shape;421;g29a41352761_0_50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9a41352761_0_5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g29a41352761_0_5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8" name="Google Shape;428;g29a41352761_0_5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9a41352761_0_5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4" name="Google Shape;434;g29a41352761_0_5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5" name="Google Shape;435;g29a41352761_0_5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9a41352761_0_5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g29a41352761_0_5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2" name="Google Shape;442;g29a41352761_0_5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9a41352761_0_5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8" name="Google Shape;448;g29a41352761_0_5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9" name="Google Shape;449;g29a41352761_0_5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9a41352761_0_5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6" name="Google Shape;456;g29a41352761_0_5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7" name="Google Shape;457;g29a41352761_0_5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9a5f29c3f5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9a5f29c3f5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g29a5f29c3f5_0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2" name="Google Shape;472;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ea83654414_0_2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g1ea83654414_0_2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8" name="Google Shape;478;g1ea83654414_0_2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9a41352761_0_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4" name="Google Shape;484;g29a41352761_0_1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5" name="Google Shape;485;g29a41352761_0_1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9a41352761_0_5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2" name="Google Shape;492;g29a41352761_0_5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3" name="Google Shape;493;g29a41352761_0_56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9a41352761_0_1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0" name="Google Shape;500;g29a41352761_0_1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1" name="Google Shape;501;g29a41352761_0_16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29a41352761_0_5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7" name="Google Shape;507;g29a41352761_0_5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8" name="Google Shape;508;g29a41352761_0_5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9a41352761_0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4" name="Google Shape;514;g29a41352761_0_1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5" name="Google Shape;515;g29a41352761_0_1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9a41352761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29a41352761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29a41352761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9a41352761_0_1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g29a41352761_0_1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2" name="Google Shape;522;g29a41352761_0_1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9a41352761_0_1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8" name="Google Shape;528;g29a41352761_0_1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9" name="Google Shape;529;g29a41352761_0_18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9a41352761_0_1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5" name="Google Shape;535;g29a41352761_0_1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6" name="Google Shape;536;g29a41352761_0_1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29a41352761_0_1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3" name="Google Shape;543;g29a41352761_0_1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4" name="Google Shape;544;g29a41352761_0_1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9a41352761_0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0" name="Google Shape;550;g29a41352761_0_2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1" name="Google Shape;551;g29a41352761_0_2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29a41352761_0_5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8" name="Google Shape;558;g29a41352761_0_5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9" name="Google Shape;559;g29a41352761_0_58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9a41352761_0_5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6" name="Google Shape;566;g29a41352761_0_5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7" name="Google Shape;567;g29a41352761_0_5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9a41352761_0_6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3" name="Google Shape;573;g29a41352761_0_6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4" name="Google Shape;574;g29a41352761_0_6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9a41352761_0_6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0" name="Google Shape;580;g29a41352761_0_6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1" name="Google Shape;581;g29a41352761_0_6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29a41352761_0_6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7" name="Google Shape;587;g29a41352761_0_6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8" name="Google Shape;588;g29a41352761_0_6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a41352761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g29a41352761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29a41352761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9a41352761_0_6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4" name="Google Shape;594;g29a41352761_0_6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5" name="Google Shape;595;g29a41352761_0_6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29a41352761_0_6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2" name="Google Shape;602;g29a41352761_0_6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3" name="Google Shape;603;g29a41352761_0_6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71</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29a41352761_0_7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9" name="Google Shape;609;g29a41352761_0_7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0" name="Google Shape;610;g29a41352761_0_7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29a41352761_0_6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6" name="Google Shape;616;g29a41352761_0_6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7" name="Google Shape;617;g29a41352761_0_6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73</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29a41352761_0_6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4" name="Google Shape;624;g29a41352761_0_6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5" name="Google Shape;625;g29a41352761_0_6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29a41352761_0_7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1" name="Google Shape;631;g29a41352761_0_7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2" name="Google Shape;632;g29a41352761_0_7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75</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9a41352761_0_6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8" name="Google Shape;638;g29a41352761_0_6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9" name="Google Shape;639;g29a41352761_0_6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76</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9a41352761_0_6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5" name="Google Shape;645;g29a41352761_0_6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6" name="Google Shape;646;g29a41352761_0_6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77</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29a41352761_0_6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2" name="Google Shape;652;g29a41352761_0_6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3" name="Google Shape;653;g29a41352761_0_66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78</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9a41352761_0_6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9" name="Google Shape;659;g29a41352761_0_6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0" name="Google Shape;660;g29a41352761_0_66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9a41352761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g29a41352761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g29a41352761_0_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29a41352761_0_6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8" name="Google Shape;668;g29a41352761_0_6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9" name="Google Shape;669;g29a41352761_0_67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80</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29a41352761_0_6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6" name="Google Shape;676;g29a41352761_0_6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7" name="Google Shape;677;g29a41352761_0_6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81</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29a5f29c3f5_0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29a5f29c3f5_0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5" name="Google Shape;685;g29a5f29c3f5_0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82</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29a41352761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1" name="Google Shape;691;g29a41352761_0_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2" name="Google Shape;692;g29a41352761_0_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83</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29a41352761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7" name="Google Shape;697;g29a41352761_0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8" name="Google Shape;698;g29a41352761_0_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84</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29a41352761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4" name="Google Shape;704;g29a41352761_0_1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5" name="Google Shape;705;g29a41352761_0_1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85</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29a41352761_0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1" name="Google Shape;711;g29a41352761_0_1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2" name="Google Shape;712;g29a41352761_0_1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86</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29a41352761_0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9" name="Google Shape;719;g29a41352761_0_1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0" name="Google Shape;720;g29a41352761_0_1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87</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29a41352761_0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6" name="Google Shape;726;g29a41352761_0_1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7" name="Google Shape;727;g29a41352761_0_1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88</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29a41352761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3" name="Google Shape;733;g29a41352761_0_1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4" name="Google Shape;734;g29a41352761_0_1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9a4135276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9a41352761_0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g29a41352761_0_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29a41352761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0" name="Google Shape;740;g29a41352761_0_1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9a41352761_0_1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90</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9a41352761_0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29a41352761_0_1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0" name="Google Shape;750;g29a41352761_0_1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91</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29a41352761_0_1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6" name="Google Shape;756;g29a41352761_0_1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7" name="Google Shape;757;g29a41352761_0_1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92</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29a41352761_0_7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g29a41352761_0_7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5" name="Google Shape;765;g29a41352761_0_7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93</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29a41352761_0_7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2" name="Google Shape;772;g29a41352761_0_7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3" name="Google Shape;773;g29a41352761_0_7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94</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29a41352761_0_7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0" name="Google Shape;780;g29a41352761_0_7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1" name="Google Shape;781;g29a41352761_0_76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95</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9a41352761_0_7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8" name="Google Shape;788;g29a41352761_0_7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9" name="Google Shape;789;g29a41352761_0_7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96</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29a41352761_0_7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6" name="Google Shape;796;g29a41352761_0_7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7" name="Google Shape;797;g29a41352761_0_77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97</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29a41352761_0_7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3" name="Google Shape;803;g29a41352761_0_78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4" name="Google Shape;804;g29a41352761_0_78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98</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29a5f29c3f5_0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9a5f29c3f5_0_2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1" name="Google Shape;811;g29a5f29c3f5_0_2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cture title" type="title">
  <p:cSld name="TITLE">
    <p:bg>
      <p:bgPr>
        <a:solidFill>
          <a:srgbClr val="3D2683"/>
        </a:solidFill>
        <a:effectLst/>
      </p:bgPr>
    </p:bg>
    <p:spTree>
      <p:nvGrpSpPr>
        <p:cNvPr id="1" name="Shape 15"/>
        <p:cNvGrpSpPr/>
        <p:nvPr/>
      </p:nvGrpSpPr>
      <p:grpSpPr>
        <a:xfrm>
          <a:off x="0" y="0"/>
          <a:ext cx="0" cy="0"/>
          <a:chOff x="0" y="0"/>
          <a:chExt cx="0" cy="0"/>
        </a:xfrm>
      </p:grpSpPr>
      <p:sp>
        <p:nvSpPr>
          <p:cNvPr id="16" name="Google Shape;16;p8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8" name="Google Shape;18;p80"/>
          <p:cNvPicPr preferRelativeResize="0"/>
          <p:nvPr/>
        </p:nvPicPr>
        <p:blipFill rotWithShape="1">
          <a:blip r:embed="rId2">
            <a:alphaModFix/>
          </a:blip>
          <a:srcRect/>
          <a:stretch/>
        </p:blipFill>
        <p:spPr>
          <a:xfrm>
            <a:off x="10753200" y="5454000"/>
            <a:ext cx="1080000" cy="108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hapter slide - empty">
  <p:cSld name="Chapter slide - empty">
    <p:spTree>
      <p:nvGrpSpPr>
        <p:cNvPr id="1" name="Shape 65"/>
        <p:cNvGrpSpPr/>
        <p:nvPr/>
      </p:nvGrpSpPr>
      <p:grpSpPr>
        <a:xfrm>
          <a:off x="0" y="0"/>
          <a:ext cx="0" cy="0"/>
          <a:chOff x="0" y="0"/>
          <a:chExt cx="0" cy="0"/>
        </a:xfrm>
      </p:grpSpPr>
      <p:sp>
        <p:nvSpPr>
          <p:cNvPr id="66" name="Google Shape;66;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69" name="Google Shape;69;p88"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70" name="Google Shape;70;p88"/>
          <p:cNvSpPr txBox="1">
            <a:spLocks noGrp="1"/>
          </p:cNvSpPr>
          <p:nvPr>
            <p:ph type="body" idx="1"/>
          </p:nvPr>
        </p:nvSpPr>
        <p:spPr>
          <a:xfrm>
            <a:off x="838200" y="384352"/>
            <a:ext cx="10508974"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88"/>
          <p:cNvSpPr txBox="1">
            <a:spLocks noGrp="1"/>
          </p:cNvSpPr>
          <p:nvPr>
            <p:ph type="body" idx="2"/>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mpty" type="blank">
  <p:cSld name="BLANK">
    <p:spTree>
      <p:nvGrpSpPr>
        <p:cNvPr id="1" name="Shape 72"/>
        <p:cNvGrpSpPr/>
        <p:nvPr/>
      </p:nvGrpSpPr>
      <p:grpSpPr>
        <a:xfrm>
          <a:off x="0" y="0"/>
          <a:ext cx="0" cy="0"/>
          <a:chOff x="0" y="0"/>
          <a:chExt cx="0" cy="0"/>
        </a:xfrm>
      </p:grpSpPr>
      <p:sp>
        <p:nvSpPr>
          <p:cNvPr id="73" name="Google Shape;73;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76" name="Google Shape;76;p89"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pter slide">
  <p:cSld name="Chapter slide">
    <p:spTree>
      <p:nvGrpSpPr>
        <p:cNvPr id="1" name="Shape 19"/>
        <p:cNvGrpSpPr/>
        <p:nvPr/>
      </p:nvGrpSpPr>
      <p:grpSpPr>
        <a:xfrm>
          <a:off x="0" y="0"/>
          <a:ext cx="0" cy="0"/>
          <a:chOff x="0" y="0"/>
          <a:chExt cx="0" cy="0"/>
        </a:xfrm>
      </p:grpSpPr>
      <p:sp>
        <p:nvSpPr>
          <p:cNvPr id="20" name="Google Shape;20;p81"/>
          <p:cNvSpPr txBox="1">
            <a:spLocks noGrp="1"/>
          </p:cNvSpPr>
          <p:nvPr>
            <p:ph type="body" idx="1"/>
          </p:nvPr>
        </p:nvSpPr>
        <p:spPr>
          <a:xfrm>
            <a:off x="838200" y="2176669"/>
            <a:ext cx="10515600" cy="40002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24" name="Google Shape;24;p81"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25" name="Google Shape;25;p81"/>
          <p:cNvSpPr txBox="1">
            <a:spLocks noGrp="1"/>
          </p:cNvSpPr>
          <p:nvPr>
            <p:ph type="body" idx="2"/>
          </p:nvPr>
        </p:nvSpPr>
        <p:spPr>
          <a:xfrm>
            <a:off x="838200" y="384352"/>
            <a:ext cx="10508974"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81"/>
          <p:cNvSpPr txBox="1">
            <a:spLocks noGrp="1"/>
          </p:cNvSpPr>
          <p:nvPr>
            <p:ph type="body" idx="3"/>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p:cSld name="Summary">
    <p:bg>
      <p:bgPr>
        <a:solidFill>
          <a:srgbClr val="3D2683"/>
        </a:solidFill>
        <a:effectLst/>
      </p:bgPr>
    </p:bg>
    <p:spTree>
      <p:nvGrpSpPr>
        <p:cNvPr id="1" name="Shape 27"/>
        <p:cNvGrpSpPr/>
        <p:nvPr/>
      </p:nvGrpSpPr>
      <p:grpSpPr>
        <a:xfrm>
          <a:off x="0" y="0"/>
          <a:ext cx="0" cy="0"/>
          <a:chOff x="0" y="0"/>
          <a:chExt cx="0" cy="0"/>
        </a:xfrm>
      </p:grpSpPr>
      <p:pic>
        <p:nvPicPr>
          <p:cNvPr id="28" name="Google Shape;28;p82" descr="Menu avec un remplissage uni"/>
          <p:cNvPicPr preferRelativeResize="0"/>
          <p:nvPr/>
        </p:nvPicPr>
        <p:blipFill rotWithShape="1">
          <a:blip r:embed="rId2">
            <a:alphaModFix/>
          </a:blip>
          <a:srcRect/>
          <a:stretch/>
        </p:blipFill>
        <p:spPr>
          <a:xfrm>
            <a:off x="10440000" y="5040000"/>
            <a:ext cx="1080000" cy="1080000"/>
          </a:xfrm>
          <a:prstGeom prst="rect">
            <a:avLst/>
          </a:prstGeom>
          <a:noFill/>
          <a:ln>
            <a:noFill/>
          </a:ln>
        </p:spPr>
      </p:pic>
      <p:sp>
        <p:nvSpPr>
          <p:cNvPr id="29" name="Google Shape;29;p82"/>
          <p:cNvSpPr txBox="1">
            <a:spLocks noGrp="1"/>
          </p:cNvSpPr>
          <p:nvPr>
            <p:ph type="body" idx="1"/>
          </p:nvPr>
        </p:nvSpPr>
        <p:spPr>
          <a:xfrm>
            <a:off x="831850" y="396327"/>
            <a:ext cx="10688150" cy="9144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i="1">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82"/>
          <p:cNvSpPr txBox="1">
            <a:spLocks noGrp="1"/>
          </p:cNvSpPr>
          <p:nvPr>
            <p:ph type="body" idx="2"/>
          </p:nvPr>
        </p:nvSpPr>
        <p:spPr>
          <a:xfrm>
            <a:off x="844550" y="2559496"/>
            <a:ext cx="10688150" cy="3560504"/>
          </a:xfrm>
          <a:prstGeom prst="rect">
            <a:avLst/>
          </a:prstGeom>
          <a:noFill/>
          <a:ln>
            <a:noFill/>
          </a:ln>
        </p:spPr>
        <p:txBody>
          <a:bodyPr spcFirstLastPara="1" wrap="square" lIns="91425" tIns="45700" rIns="91425" bIns="45700" anchor="t" anchorCtr="0">
            <a:normAutofit/>
          </a:bodyPr>
          <a:lstStyle>
            <a:lvl1pPr marL="457200" lvl="0" indent="-457200" algn="l">
              <a:lnSpc>
                <a:spcPct val="90000"/>
              </a:lnSpc>
              <a:spcBef>
                <a:spcPts val="1000"/>
              </a:spcBef>
              <a:spcAft>
                <a:spcPts val="0"/>
              </a:spcAft>
              <a:buClr>
                <a:schemeClr val="lt1"/>
              </a:buClr>
              <a:buSzPts val="3600"/>
              <a:buChar char="•"/>
              <a:defRPr sz="3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lt1"/>
              </a:buClr>
              <a:buSzPts val="1800"/>
              <a:buChar char="•"/>
              <a:defRPr sz="18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hapter title">
  <p:cSld name="Chapter title">
    <p:bg>
      <p:bgPr>
        <a:solidFill>
          <a:srgbClr val="3D2683"/>
        </a:solidFill>
        <a:effectLst/>
      </p:bgPr>
    </p:bg>
    <p:spTree>
      <p:nvGrpSpPr>
        <p:cNvPr id="1" name="Shape 31"/>
        <p:cNvGrpSpPr/>
        <p:nvPr/>
      </p:nvGrpSpPr>
      <p:grpSpPr>
        <a:xfrm>
          <a:off x="0" y="0"/>
          <a:ext cx="0" cy="0"/>
          <a:chOff x="0" y="0"/>
          <a:chExt cx="0" cy="0"/>
        </a:xfrm>
      </p:grpSpPr>
      <p:sp>
        <p:nvSpPr>
          <p:cNvPr id="32" name="Google Shape;32;p83"/>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5400"/>
              <a:buNone/>
              <a:defRPr sz="5400">
                <a:solidFill>
                  <a:schemeClr val="lt1"/>
                </a:solidFill>
                <a:latin typeface="Calibri"/>
                <a:ea typeface="Calibri"/>
                <a:cs typeface="Calibri"/>
                <a:sym typeface="Calibri"/>
              </a:defRPr>
            </a:lvl1pPr>
            <a:lvl2pPr marL="914400" lvl="1" indent="-406400" algn="l">
              <a:lnSpc>
                <a:spcPct val="90000"/>
              </a:lnSpc>
              <a:spcBef>
                <a:spcPts val="500"/>
              </a:spcBef>
              <a:spcAft>
                <a:spcPts val="0"/>
              </a:spcAft>
              <a:buClr>
                <a:schemeClr val="lt1"/>
              </a:buClr>
              <a:buSzPts val="2800"/>
              <a:buChar char="•"/>
              <a:defRPr sz="28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questions">
  <p:cSld name="Chapter questions">
    <p:bg>
      <p:bgPr>
        <a:solidFill>
          <a:srgbClr val="3D2683"/>
        </a:solidFill>
        <a:effectLst/>
      </p:bgPr>
    </p:bg>
    <p:spTree>
      <p:nvGrpSpPr>
        <p:cNvPr id="1" name="Shape 33"/>
        <p:cNvGrpSpPr/>
        <p:nvPr/>
      </p:nvGrpSpPr>
      <p:grpSpPr>
        <a:xfrm>
          <a:off x="0" y="0"/>
          <a:ext cx="0" cy="0"/>
          <a:chOff x="0" y="0"/>
          <a:chExt cx="0" cy="0"/>
        </a:xfrm>
      </p:grpSpPr>
      <p:pic>
        <p:nvPicPr>
          <p:cNvPr id="34" name="Google Shape;34;p86" descr="Questions avec un remplissage uni"/>
          <p:cNvPicPr preferRelativeResize="0"/>
          <p:nvPr/>
        </p:nvPicPr>
        <p:blipFill rotWithShape="1">
          <a:blip r:embed="rId2">
            <a:alphaModFix/>
          </a:blip>
          <a:srcRect/>
          <a:stretch/>
        </p:blipFill>
        <p:spPr>
          <a:xfrm>
            <a:off x="4656000" y="1989000"/>
            <a:ext cx="2880000" cy="2880000"/>
          </a:xfrm>
          <a:prstGeom prst="rect">
            <a:avLst/>
          </a:prstGeom>
          <a:noFill/>
          <a:ln>
            <a:noFill/>
          </a:ln>
        </p:spPr>
      </p:pic>
      <p:sp>
        <p:nvSpPr>
          <p:cNvPr id="35" name="Google Shape;35;p86"/>
          <p:cNvSpPr txBox="1">
            <a:spLocks noGrp="1"/>
          </p:cNvSpPr>
          <p:nvPr>
            <p:ph type="body" idx="1"/>
          </p:nvPr>
        </p:nvSpPr>
        <p:spPr>
          <a:xfrm>
            <a:off x="838199" y="365126"/>
            <a:ext cx="10515599" cy="579092"/>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ecture end">
  <p:cSld name="Lecture end">
    <p:bg>
      <p:bgPr>
        <a:solidFill>
          <a:srgbClr val="3D2683"/>
        </a:solidFill>
        <a:effectLst/>
      </p:bgPr>
    </p:bg>
    <p:spTree>
      <p:nvGrpSpPr>
        <p:cNvPr id="1" name="Shape 36"/>
        <p:cNvGrpSpPr/>
        <p:nvPr/>
      </p:nvGrpSpPr>
      <p:grpSpPr>
        <a:xfrm>
          <a:off x="0" y="0"/>
          <a:ext cx="0" cy="0"/>
          <a:chOff x="0" y="0"/>
          <a:chExt cx="0" cy="0"/>
        </a:xfrm>
      </p:grpSpPr>
      <p:pic>
        <p:nvPicPr>
          <p:cNvPr id="37" name="Google Shape;37;p87" descr="Drapeau de course avec un remplissage uni"/>
          <p:cNvPicPr preferRelativeResize="0"/>
          <p:nvPr/>
        </p:nvPicPr>
        <p:blipFill rotWithShape="1">
          <a:blip r:embed="rId2">
            <a:alphaModFix/>
          </a:blip>
          <a:srcRect/>
          <a:stretch/>
        </p:blipFill>
        <p:spPr>
          <a:xfrm>
            <a:off x="4656000" y="1989000"/>
            <a:ext cx="2880000" cy="288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hapter slide - Side image">
  <p:cSld name="Chapter slide - Side image">
    <p:spTree>
      <p:nvGrpSpPr>
        <p:cNvPr id="1" name="Shape 38"/>
        <p:cNvGrpSpPr/>
        <p:nvPr/>
      </p:nvGrpSpPr>
      <p:grpSpPr>
        <a:xfrm>
          <a:off x="0" y="0"/>
          <a:ext cx="0" cy="0"/>
          <a:chOff x="0" y="0"/>
          <a:chExt cx="0" cy="0"/>
        </a:xfrm>
      </p:grpSpPr>
      <p:sp>
        <p:nvSpPr>
          <p:cNvPr id="39" name="Google Shape;39;p90"/>
          <p:cNvSpPr>
            <a:spLocks noGrp="1"/>
          </p:cNvSpPr>
          <p:nvPr>
            <p:ph type="pic" idx="2"/>
          </p:nvPr>
        </p:nvSpPr>
        <p:spPr>
          <a:xfrm>
            <a:off x="5183188" y="987425"/>
            <a:ext cx="6172200" cy="4873625"/>
          </a:xfrm>
          <a:prstGeom prst="rect">
            <a:avLst/>
          </a:prstGeom>
          <a:noFill/>
          <a:ln>
            <a:noFill/>
          </a:ln>
        </p:spPr>
      </p:sp>
      <p:sp>
        <p:nvSpPr>
          <p:cNvPr id="40" name="Google Shape;40;p9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1" name="Google Shape;41;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44" name="Google Shape;44;p90"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45" name="Google Shape;45;p90"/>
          <p:cNvSpPr txBox="1">
            <a:spLocks noGrp="1"/>
          </p:cNvSpPr>
          <p:nvPr>
            <p:ph type="body" idx="3"/>
          </p:nvPr>
        </p:nvSpPr>
        <p:spPr>
          <a:xfrm>
            <a:off x="838200" y="384352"/>
            <a:ext cx="3957611"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0"/>
          <p:cNvSpPr txBox="1">
            <a:spLocks noGrp="1"/>
          </p:cNvSpPr>
          <p:nvPr>
            <p:ph type="body" idx="4"/>
          </p:nvPr>
        </p:nvSpPr>
        <p:spPr>
          <a:xfrm>
            <a:off x="838200" y="1352782"/>
            <a:ext cx="393223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pter slide - two columns">
  <p:cSld name="Chapter slide - two columns">
    <p:spTree>
      <p:nvGrpSpPr>
        <p:cNvPr id="1" name="Shape 47"/>
        <p:cNvGrpSpPr/>
        <p:nvPr/>
      </p:nvGrpSpPr>
      <p:grpSpPr>
        <a:xfrm>
          <a:off x="0" y="0"/>
          <a:ext cx="0" cy="0"/>
          <a:chOff x="0" y="0"/>
          <a:chExt cx="0" cy="0"/>
        </a:xfrm>
      </p:grpSpPr>
      <p:sp>
        <p:nvSpPr>
          <p:cNvPr id="48" name="Google Shape;48;p84"/>
          <p:cNvSpPr txBox="1">
            <a:spLocks noGrp="1"/>
          </p:cNvSpPr>
          <p:nvPr>
            <p:ph type="body" idx="1"/>
          </p:nvPr>
        </p:nvSpPr>
        <p:spPr>
          <a:xfrm>
            <a:off x="838200" y="2176669"/>
            <a:ext cx="5181600" cy="400029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4"/>
          <p:cNvSpPr txBox="1">
            <a:spLocks noGrp="1"/>
          </p:cNvSpPr>
          <p:nvPr>
            <p:ph type="body" idx="2"/>
          </p:nvPr>
        </p:nvSpPr>
        <p:spPr>
          <a:xfrm>
            <a:off x="6172200" y="2176667"/>
            <a:ext cx="5181600" cy="40002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53" name="Google Shape;53;p84"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54" name="Google Shape;54;p84"/>
          <p:cNvSpPr txBox="1">
            <a:spLocks noGrp="1"/>
          </p:cNvSpPr>
          <p:nvPr>
            <p:ph type="body" idx="3"/>
          </p:nvPr>
        </p:nvSpPr>
        <p:spPr>
          <a:xfrm>
            <a:off x="838200" y="384352"/>
            <a:ext cx="10508974"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4"/>
          <p:cNvSpPr txBox="1">
            <a:spLocks noGrp="1"/>
          </p:cNvSpPr>
          <p:nvPr>
            <p:ph type="body" idx="4"/>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hapter slide - Side contents">
  <p:cSld name="Chapter slide - Side contents">
    <p:spTree>
      <p:nvGrpSpPr>
        <p:cNvPr id="1" name="Shape 56"/>
        <p:cNvGrpSpPr/>
        <p:nvPr/>
      </p:nvGrpSpPr>
      <p:grpSpPr>
        <a:xfrm>
          <a:off x="0" y="0"/>
          <a:ext cx="0" cy="0"/>
          <a:chOff x="0" y="0"/>
          <a:chExt cx="0" cy="0"/>
        </a:xfrm>
      </p:grpSpPr>
      <p:sp>
        <p:nvSpPr>
          <p:cNvPr id="57" name="Google Shape;57;p8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8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62" name="Google Shape;62;p85"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63" name="Google Shape;63;p85"/>
          <p:cNvSpPr txBox="1">
            <a:spLocks noGrp="1"/>
          </p:cNvSpPr>
          <p:nvPr>
            <p:ph type="body" idx="3"/>
          </p:nvPr>
        </p:nvSpPr>
        <p:spPr>
          <a:xfrm>
            <a:off x="838200" y="384352"/>
            <a:ext cx="3957611"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85"/>
          <p:cNvSpPr txBox="1">
            <a:spLocks noGrp="1"/>
          </p:cNvSpPr>
          <p:nvPr>
            <p:ph type="body" idx="4"/>
          </p:nvPr>
        </p:nvSpPr>
        <p:spPr>
          <a:xfrm>
            <a:off x="838200" y="1352782"/>
            <a:ext cx="393223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nodejs.org/en/docs/guides/event-loop-timers-and-nexttick"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ecma-international.org/publications-and-standards/standards/ecma-262/"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nodejs.org/dist/latest-v20.x/docs/api/"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hyperlink" Target="https://nodejs.org/api/cli.html#--watch-path" TargetMode="External"/><Relationship Id="rId5" Type="http://schemas.openxmlformats.org/officeDocument/2006/relationships/hyperlink" Target="https://nodejs.org/api/cli.html#--watch-preserve-output" TargetMode="External"/><Relationship Id="rId4" Type="http://schemas.openxmlformats.org/officeDocument/2006/relationships/hyperlink" Target="https://nodejs.org/api/cli.html#--watch"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yargs.js.org/docs/" TargetMode="External"/><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nodejs.org/api/util.html#utilparseargsconfig" TargetMode="External"/><Relationship Id="rId2" Type="http://schemas.openxmlformats.org/officeDocument/2006/relationships/notesSlide" Target="../notesSlides/notesSlide9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n-US"/>
              <a:t>Node.js</a:t>
            </a:r>
            <a:endParaRPr/>
          </a:p>
        </p:txBody>
      </p:sp>
      <p:sp>
        <p:nvSpPr>
          <p:cNvPr id="83" name="Google Shape;83;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n-US"/>
              <a:t>3APIS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9a41352761_0_2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At its core, Node.js is not just a runtime environment; it represents a paradigm shift in how we conceive and build server-side applications.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Unlike traditional server-side technologies that follow a synchronous, blocking I/O model, Node.js adopts an event-driven, non-blocking approach.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unique architecture allows developers to handle multiple concurrent connections efficiently, making Node.js particularly adept at building real-time applications and high-performance web servers.</a:t>
            </a:r>
            <a:endParaRPr/>
          </a:p>
        </p:txBody>
      </p:sp>
      <p:sp>
        <p:nvSpPr>
          <p:cNvPr id="149" name="Google Shape;149;g29a41352761_0_2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Node.js concepts</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g29a41352761_0_60"/>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5. Webserver</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g29a41352761_0_6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Node.js is a powerful runtime environment that enables the execution of JavaScript code on the server side.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One of the common use cases for Node.js is building web servers. Its non-blocking, event-driven architecture makes it well-suited for handling a large number of concurrent connections efficiently.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If you try to run a basic “hello world” page on your own computer, you should be able to reach (using one core) something around 20.000 requests / second.</a:t>
            </a:r>
            <a:endParaRPr/>
          </a:p>
        </p:txBody>
      </p:sp>
      <p:sp>
        <p:nvSpPr>
          <p:cNvPr id="827" name="Google Shape;827;g29a41352761_0_6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5. Webserver</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g29a41352761_0_7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Node.js includes a built-in http module that simplifies the creation of HTTP servers</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p:txBody>
      </p:sp>
      <p:sp>
        <p:nvSpPr>
          <p:cNvPr id="834" name="Google Shape;834;g29a41352761_0_7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5. Webserver</a:t>
            </a:r>
            <a:endParaRPr/>
          </a:p>
        </p:txBody>
      </p:sp>
      <p:pic>
        <p:nvPicPr>
          <p:cNvPr id="835" name="Google Shape;835;g29a41352761_0_72"/>
          <p:cNvPicPr preferRelativeResize="0"/>
          <p:nvPr/>
        </p:nvPicPr>
        <p:blipFill>
          <a:blip r:embed="rId3">
            <a:alphaModFix/>
          </a:blip>
          <a:stretch>
            <a:fillRect/>
          </a:stretch>
        </p:blipFill>
        <p:spPr>
          <a:xfrm>
            <a:off x="1152525" y="3048000"/>
            <a:ext cx="9886950" cy="76200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g29a41352761_0_7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The createServer method takes a callback function that is invoked for each incoming HTTP request.</a:t>
            </a:r>
            <a:endParaRPr/>
          </a:p>
          <a:p>
            <a:pPr marL="0" lvl="0" indent="0" algn="l" rtl="0">
              <a:lnSpc>
                <a:spcPct val="90000"/>
              </a:lnSpc>
              <a:spcBef>
                <a:spcPts val="0"/>
              </a:spcBef>
              <a:spcAft>
                <a:spcPts val="0"/>
              </a:spcAft>
              <a:buSzPts val="1800"/>
              <a:buNone/>
            </a:pPr>
            <a:r>
              <a:rPr lang="en-US"/>
              <a:t>Inside the callback, you can handle the request (req) and send a response (res).</a:t>
            </a:r>
            <a:endParaRPr/>
          </a:p>
        </p:txBody>
      </p:sp>
      <p:sp>
        <p:nvSpPr>
          <p:cNvPr id="842" name="Google Shape;842;g29a41352761_0_7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5. Webserver</a:t>
            </a:r>
            <a:endParaRPr/>
          </a:p>
        </p:txBody>
      </p:sp>
      <p:pic>
        <p:nvPicPr>
          <p:cNvPr id="843" name="Google Shape;843;g29a41352761_0_78"/>
          <p:cNvPicPr preferRelativeResize="0"/>
          <p:nvPr/>
        </p:nvPicPr>
        <p:blipFill>
          <a:blip r:embed="rId3">
            <a:alphaModFix/>
          </a:blip>
          <a:stretch>
            <a:fillRect/>
          </a:stretch>
        </p:blipFill>
        <p:spPr>
          <a:xfrm>
            <a:off x="1152525" y="3429000"/>
            <a:ext cx="9886950" cy="169545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g29a41352761_0_8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The listen method specifies the port on which the server should listen for incoming requests.</a:t>
            </a:r>
            <a:endParaRPr/>
          </a:p>
        </p:txBody>
      </p:sp>
      <p:sp>
        <p:nvSpPr>
          <p:cNvPr id="850" name="Google Shape;850;g29a41352761_0_8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5. Webserver</a:t>
            </a:r>
            <a:endParaRPr/>
          </a:p>
        </p:txBody>
      </p:sp>
      <p:pic>
        <p:nvPicPr>
          <p:cNvPr id="851" name="Google Shape;851;g29a41352761_0_84"/>
          <p:cNvPicPr preferRelativeResize="0"/>
          <p:nvPr/>
        </p:nvPicPr>
        <p:blipFill>
          <a:blip r:embed="rId3">
            <a:alphaModFix/>
          </a:blip>
          <a:stretch>
            <a:fillRect/>
          </a:stretch>
        </p:blipFill>
        <p:spPr>
          <a:xfrm>
            <a:off x="1152525" y="2581275"/>
            <a:ext cx="9886950" cy="169545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g29a41352761_0_9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Open a web browser and navigate to http://localhost:3000/ (or the specified port).</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You should see the response message.</a:t>
            </a:r>
            <a:endParaRPr/>
          </a:p>
        </p:txBody>
      </p:sp>
      <p:sp>
        <p:nvSpPr>
          <p:cNvPr id="858" name="Google Shape;858;g29a41352761_0_9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5. Webserver</a:t>
            </a:r>
            <a:endParaRPr/>
          </a:p>
        </p:txBody>
      </p:sp>
      <p:pic>
        <p:nvPicPr>
          <p:cNvPr id="859" name="Google Shape;859;g29a41352761_0_90"/>
          <p:cNvPicPr preferRelativeResize="0"/>
          <p:nvPr/>
        </p:nvPicPr>
        <p:blipFill>
          <a:blip r:embed="rId3">
            <a:alphaModFix/>
          </a:blip>
          <a:stretch>
            <a:fillRect/>
          </a:stretch>
        </p:blipFill>
        <p:spPr>
          <a:xfrm>
            <a:off x="0" y="4523283"/>
            <a:ext cx="12191999" cy="1591434"/>
          </a:xfrm>
          <a:prstGeom prst="rect">
            <a:avLst/>
          </a:prstGeom>
          <a:noFill/>
          <a:ln>
            <a:noFill/>
          </a:ln>
        </p:spPr>
      </p:pic>
      <p:pic>
        <p:nvPicPr>
          <p:cNvPr id="860" name="Google Shape;860;g29a41352761_0_90"/>
          <p:cNvPicPr preferRelativeResize="0"/>
          <p:nvPr/>
        </p:nvPicPr>
        <p:blipFill>
          <a:blip r:embed="rId4">
            <a:alphaModFix/>
          </a:blip>
          <a:stretch>
            <a:fillRect/>
          </a:stretch>
        </p:blipFill>
        <p:spPr>
          <a:xfrm>
            <a:off x="3000375" y="3325650"/>
            <a:ext cx="6191250" cy="8763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g29a41352761_0_9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http.ClientRequest</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Object created internally by a HTTP server</a:t>
            </a:r>
            <a:endParaRPr/>
          </a:p>
          <a:p>
            <a:pPr marL="457200" lvl="0" indent="-342900" algn="l" rtl="0">
              <a:spcBef>
                <a:spcPts val="0"/>
              </a:spcBef>
              <a:spcAft>
                <a:spcPts val="0"/>
              </a:spcAft>
              <a:buSzPts val="1800"/>
              <a:buChar char="-"/>
            </a:pPr>
            <a:r>
              <a:rPr lang="en-US"/>
              <a:t>Represent a client request</a:t>
            </a:r>
            <a:endParaRPr/>
          </a:p>
          <a:p>
            <a:pPr marL="457200" lvl="0" indent="-342900" algn="l" rtl="0">
              <a:lnSpc>
                <a:spcPct val="90000"/>
              </a:lnSpc>
              <a:spcBef>
                <a:spcPts val="0"/>
              </a:spcBef>
              <a:spcAft>
                <a:spcPts val="0"/>
              </a:spcAft>
              <a:buSzPts val="1800"/>
              <a:buChar char="-"/>
            </a:pPr>
            <a:r>
              <a:rPr lang="en-US"/>
              <a:t>Passed as the first argument to a request listener</a:t>
            </a:r>
            <a:endParaRPr/>
          </a:p>
          <a:p>
            <a:pPr marL="457200" lvl="0" indent="-342900" algn="l" rtl="0">
              <a:spcBef>
                <a:spcPts val="0"/>
              </a:spcBef>
              <a:spcAft>
                <a:spcPts val="0"/>
              </a:spcAft>
              <a:buSzPts val="1800"/>
              <a:buChar char="-"/>
            </a:pPr>
            <a:r>
              <a:rPr lang="en-US"/>
              <a:t>Contains several useful properties:</a:t>
            </a:r>
            <a:endParaRPr/>
          </a:p>
          <a:p>
            <a:pPr marL="914400" lvl="1" indent="-342900" algn="l" rtl="0">
              <a:spcBef>
                <a:spcPts val="0"/>
              </a:spcBef>
              <a:spcAft>
                <a:spcPts val="0"/>
              </a:spcAft>
              <a:buSzPts val="1800"/>
              <a:buChar char="-"/>
            </a:pPr>
            <a:r>
              <a:rPr lang="en-US"/>
              <a:t>headers: HTTP headers</a:t>
            </a:r>
            <a:endParaRPr/>
          </a:p>
          <a:p>
            <a:pPr marL="914400" lvl="1" indent="-342900" algn="l" rtl="0">
              <a:spcBef>
                <a:spcPts val="0"/>
              </a:spcBef>
              <a:spcAft>
                <a:spcPts val="0"/>
              </a:spcAft>
              <a:buSzPts val="1800"/>
              <a:buChar char="-"/>
            </a:pPr>
            <a:r>
              <a:rPr lang="en-US"/>
              <a:t>method: Method used (GET, POST, ...)</a:t>
            </a:r>
            <a:endParaRPr/>
          </a:p>
          <a:p>
            <a:pPr marL="914400" lvl="1" indent="-342900" algn="l" rtl="0">
              <a:lnSpc>
                <a:spcPct val="90000"/>
              </a:lnSpc>
              <a:spcBef>
                <a:spcPts val="0"/>
              </a:spcBef>
              <a:spcAft>
                <a:spcPts val="0"/>
              </a:spcAft>
              <a:buSzPts val="1800"/>
              <a:buChar char="-"/>
            </a:pPr>
            <a:r>
              <a:rPr lang="en-US"/>
              <a:t>url: URL given</a:t>
            </a:r>
            <a:endParaRPr/>
          </a:p>
        </p:txBody>
      </p:sp>
      <p:sp>
        <p:nvSpPr>
          <p:cNvPr id="867" name="Google Shape;867;g29a41352761_0_9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5. Webserver</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g29a41352761_0_837"/>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endParaRPr/>
          </a:p>
        </p:txBody>
      </p:sp>
      <p:sp>
        <p:nvSpPr>
          <p:cNvPr id="874" name="Google Shape;874;g29a41352761_0_83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5. Webserver</a:t>
            </a:r>
            <a:endParaRPr/>
          </a:p>
        </p:txBody>
      </p:sp>
      <p:pic>
        <p:nvPicPr>
          <p:cNvPr id="875" name="Google Shape;875;g29a41352761_0_837"/>
          <p:cNvPicPr preferRelativeResize="0"/>
          <p:nvPr/>
        </p:nvPicPr>
        <p:blipFill>
          <a:blip r:embed="rId3">
            <a:alphaModFix/>
          </a:blip>
          <a:stretch>
            <a:fillRect/>
          </a:stretch>
        </p:blipFill>
        <p:spPr>
          <a:xfrm>
            <a:off x="2314575" y="2524125"/>
            <a:ext cx="7562850" cy="18097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g29a41352761_0_10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http.ServerResponse</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Object created internally by a HTTP server</a:t>
            </a:r>
            <a:endParaRPr/>
          </a:p>
          <a:p>
            <a:pPr marL="457200" lvl="0" indent="-342900" algn="l" rtl="0">
              <a:spcBef>
                <a:spcPts val="0"/>
              </a:spcBef>
              <a:spcAft>
                <a:spcPts val="0"/>
              </a:spcAft>
              <a:buSzPts val="1800"/>
              <a:buChar char="-"/>
            </a:pPr>
            <a:r>
              <a:rPr lang="en-US"/>
              <a:t>Represent a response that will be send to a client</a:t>
            </a:r>
            <a:endParaRPr/>
          </a:p>
          <a:p>
            <a:pPr marL="457200" lvl="0" indent="-342900" algn="l" rtl="0">
              <a:lnSpc>
                <a:spcPct val="90000"/>
              </a:lnSpc>
              <a:spcBef>
                <a:spcPts val="0"/>
              </a:spcBef>
              <a:spcAft>
                <a:spcPts val="0"/>
              </a:spcAft>
              <a:buSzPts val="1800"/>
              <a:buChar char="-"/>
            </a:pPr>
            <a:r>
              <a:rPr lang="en-US"/>
              <a:t>Passed as the second argument to a request listener</a:t>
            </a:r>
            <a:endParaRPr/>
          </a:p>
          <a:p>
            <a:pPr marL="457200" lvl="0" indent="-342900" algn="l" rtl="0">
              <a:spcBef>
                <a:spcPts val="0"/>
              </a:spcBef>
              <a:spcAft>
                <a:spcPts val="0"/>
              </a:spcAft>
              <a:buSzPts val="1800"/>
              <a:buChar char="-"/>
            </a:pPr>
            <a:r>
              <a:rPr lang="en-US"/>
              <a:t>Contains several useful methods:</a:t>
            </a:r>
            <a:endParaRPr/>
          </a:p>
          <a:p>
            <a:pPr marL="914400" lvl="1" indent="-342900" algn="l" rtl="0">
              <a:spcBef>
                <a:spcPts val="0"/>
              </a:spcBef>
              <a:spcAft>
                <a:spcPts val="0"/>
              </a:spcAft>
              <a:buSzPts val="1800"/>
              <a:buChar char="-"/>
            </a:pPr>
            <a:r>
              <a:rPr lang="en-US"/>
              <a:t>writeHead: Send HTTP headers to client</a:t>
            </a:r>
            <a:endParaRPr/>
          </a:p>
          <a:p>
            <a:pPr marL="914400" lvl="1" indent="-342900" algn="l" rtl="0">
              <a:spcBef>
                <a:spcPts val="0"/>
              </a:spcBef>
              <a:spcAft>
                <a:spcPts val="0"/>
              </a:spcAft>
              <a:buSzPts val="1800"/>
              <a:buChar char="-"/>
            </a:pPr>
            <a:r>
              <a:rPr lang="en-US"/>
              <a:t>write: Send some content</a:t>
            </a:r>
            <a:endParaRPr/>
          </a:p>
          <a:p>
            <a:pPr marL="914400" lvl="1" indent="-342900" algn="l" rtl="0">
              <a:lnSpc>
                <a:spcPct val="90000"/>
              </a:lnSpc>
              <a:spcBef>
                <a:spcPts val="0"/>
              </a:spcBef>
              <a:spcAft>
                <a:spcPts val="0"/>
              </a:spcAft>
              <a:buSzPts val="1800"/>
              <a:buChar char="-"/>
            </a:pPr>
            <a:r>
              <a:rPr lang="en-US"/>
              <a:t>end: Finish response</a:t>
            </a:r>
            <a:endParaRPr/>
          </a:p>
        </p:txBody>
      </p:sp>
      <p:sp>
        <p:nvSpPr>
          <p:cNvPr id="882" name="Google Shape;882;g29a41352761_0_10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5. Webserver</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g29a41352761_0_10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endParaRPr/>
          </a:p>
        </p:txBody>
      </p:sp>
      <p:sp>
        <p:nvSpPr>
          <p:cNvPr id="889" name="Google Shape;889;g29a41352761_0_10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5. Webserver</a:t>
            </a:r>
            <a:endParaRPr/>
          </a:p>
        </p:txBody>
      </p:sp>
      <p:pic>
        <p:nvPicPr>
          <p:cNvPr id="890" name="Google Shape;890;g29a41352761_0_108"/>
          <p:cNvPicPr preferRelativeResize="0"/>
          <p:nvPr/>
        </p:nvPicPr>
        <p:blipFill>
          <a:blip r:embed="rId3">
            <a:alphaModFix/>
          </a:blip>
          <a:stretch>
            <a:fillRect/>
          </a:stretch>
        </p:blipFill>
        <p:spPr>
          <a:xfrm>
            <a:off x="2314575" y="2847975"/>
            <a:ext cx="7562850" cy="116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9a41352761_0_3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Powered by the V8 JavaScript engine from Google, Node.js executes JavaScript code server-side, a departure from its conventional role confined to the browser.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unification of JavaScript across the entire development stack, commonly referred to as "JavaScript everywhere," brings a harmonious synergy to the world of full-stack development.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Developers can seamlessly transfer their skills from frontend to backend, fostering code reusability and creating a more unified and streamlined development experience.</a:t>
            </a:r>
            <a:endParaRPr/>
          </a:p>
        </p:txBody>
      </p:sp>
      <p:sp>
        <p:nvSpPr>
          <p:cNvPr id="156" name="Google Shape;156;g29a41352761_0_3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Node.js concepts</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g29a41352761_0_82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An example that links and use both functions, as expected in a normal use case when you do create a server.</a:t>
            </a:r>
            <a:endParaRPr/>
          </a:p>
        </p:txBody>
      </p:sp>
      <p:sp>
        <p:nvSpPr>
          <p:cNvPr id="897" name="Google Shape;897;g29a41352761_0_82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5. Webserver</a:t>
            </a:r>
            <a:endParaRPr/>
          </a:p>
        </p:txBody>
      </p:sp>
      <p:pic>
        <p:nvPicPr>
          <p:cNvPr id="898" name="Google Shape;898;g29a41352761_0_825"/>
          <p:cNvPicPr preferRelativeResize="0"/>
          <p:nvPr/>
        </p:nvPicPr>
        <p:blipFill>
          <a:blip r:embed="rId3">
            <a:alphaModFix/>
          </a:blip>
          <a:stretch>
            <a:fillRect/>
          </a:stretch>
        </p:blipFill>
        <p:spPr>
          <a:xfrm>
            <a:off x="2143125" y="2633750"/>
            <a:ext cx="7905750" cy="354330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g29a41352761_0_83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The ClientRequest fires event when receiving information. Sometimes you will want to listen to them to handles specific tasks</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Allow more control request handling</a:t>
            </a:r>
            <a:endParaRPr/>
          </a:p>
          <a:p>
            <a:pPr marL="457200" lvl="0" indent="-342900" algn="l" rtl="0">
              <a:spcBef>
                <a:spcPts val="0"/>
              </a:spcBef>
              <a:spcAft>
                <a:spcPts val="0"/>
              </a:spcAft>
              <a:buSzPts val="1800"/>
              <a:buChar char="-"/>
            </a:pPr>
            <a:r>
              <a:rPr lang="en-US"/>
              <a:t>Based on the on() function</a:t>
            </a:r>
            <a:endParaRPr/>
          </a:p>
          <a:p>
            <a:pPr marL="457200" lvl="0" indent="-342900" algn="l" rtl="0">
              <a:lnSpc>
                <a:spcPct val="90000"/>
              </a:lnSpc>
              <a:spcBef>
                <a:spcPts val="0"/>
              </a:spcBef>
              <a:spcAft>
                <a:spcPts val="0"/>
              </a:spcAft>
              <a:buSzPts val="1800"/>
              <a:buChar char="-"/>
            </a:pPr>
            <a:r>
              <a:rPr lang="en-US"/>
              <a:t>Two most important events are data and end</a:t>
            </a:r>
            <a:endParaRPr/>
          </a:p>
        </p:txBody>
      </p:sp>
      <p:sp>
        <p:nvSpPr>
          <p:cNvPr id="905" name="Google Shape;905;g29a41352761_0_83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5. Webserver</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g29a41352761_0_84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For example, if you want to react to each chunk of data that are sent by the client, you can easily do that thanks to the event  </a:t>
            </a:r>
            <a:endParaRPr/>
          </a:p>
        </p:txBody>
      </p:sp>
      <p:sp>
        <p:nvSpPr>
          <p:cNvPr id="912" name="Google Shape;912;g29a41352761_0_84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5. Webserver</a:t>
            </a:r>
            <a:endParaRPr/>
          </a:p>
        </p:txBody>
      </p:sp>
      <p:pic>
        <p:nvPicPr>
          <p:cNvPr id="913" name="Google Shape;913;g29a41352761_0_845"/>
          <p:cNvPicPr preferRelativeResize="0"/>
          <p:nvPr/>
        </p:nvPicPr>
        <p:blipFill>
          <a:blip r:embed="rId3">
            <a:alphaModFix/>
          </a:blip>
          <a:stretch>
            <a:fillRect/>
          </a:stretch>
        </p:blipFill>
        <p:spPr>
          <a:xfrm>
            <a:off x="2143125" y="2460750"/>
            <a:ext cx="7905750" cy="24765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g29a41352761_0_85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A bit more complexe, but if you want to handle a POST request with element inside the body you need to listen to each chunk of the message send (a body it not send at once when working with HTTP)</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p:txBody>
      </p:sp>
      <p:sp>
        <p:nvSpPr>
          <p:cNvPr id="920" name="Google Shape;920;g29a41352761_0_85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5. Webserver</a:t>
            </a:r>
            <a:endParaRPr/>
          </a:p>
        </p:txBody>
      </p:sp>
      <p:pic>
        <p:nvPicPr>
          <p:cNvPr id="921" name="Google Shape;921;g29a41352761_0_851"/>
          <p:cNvPicPr preferRelativeResize="0"/>
          <p:nvPr/>
        </p:nvPicPr>
        <p:blipFill>
          <a:blip r:embed="rId3">
            <a:alphaModFix/>
          </a:blip>
          <a:stretch>
            <a:fillRect/>
          </a:stretch>
        </p:blipFill>
        <p:spPr>
          <a:xfrm>
            <a:off x="2632013" y="2905300"/>
            <a:ext cx="6921374" cy="39527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g29a41352761_0_857"/>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Tips: response.end() accepts a Buffer as parameter. Which mean that</a:t>
            </a:r>
            <a:endParaRPr/>
          </a:p>
          <a:p>
            <a:pPr marL="0" lvl="0" indent="0" algn="l" rtl="0">
              <a:lnSpc>
                <a:spcPct val="90000"/>
              </a:lnSpc>
              <a:spcBef>
                <a:spcPts val="0"/>
              </a:spcBef>
              <a:spcAft>
                <a:spcPts val="0"/>
              </a:spcAft>
              <a:buSzPts val="1800"/>
              <a:buNone/>
            </a:pPr>
            <a:r>
              <a:rPr lang="en-US"/>
              <a:t>you can link it to the value returned by the readFile function</a:t>
            </a:r>
            <a:endParaRPr/>
          </a:p>
        </p:txBody>
      </p:sp>
      <p:sp>
        <p:nvSpPr>
          <p:cNvPr id="928" name="Google Shape;928;g29a41352761_0_85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5. Webserver</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g29a41352761_0_90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For now you are handling the request manually. It is quite tedious to do so and not really optimized.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Node.js provides a module to work with URLs namely the url module -</a:t>
            </a:r>
            <a:endParaRPr/>
          </a:p>
          <a:p>
            <a:pPr marL="0" lvl="0" indent="0" algn="l" rtl="0">
              <a:lnSpc>
                <a:spcPct val="90000"/>
              </a:lnSpc>
              <a:spcBef>
                <a:spcPts val="0"/>
              </a:spcBef>
              <a:spcAft>
                <a:spcPts val="0"/>
              </a:spcAft>
              <a:buSzPts val="1800"/>
              <a:buNone/>
            </a:pPr>
            <a:r>
              <a:rPr lang="en-US"/>
              <a:t>present as fs in Node.js core.</a:t>
            </a:r>
            <a:endParaRPr/>
          </a:p>
          <a:p>
            <a:pPr marL="0" lvl="0" indent="0" algn="l" rtl="0">
              <a:lnSpc>
                <a:spcPct val="90000"/>
              </a:lnSpc>
              <a:spcBef>
                <a:spcPts val="0"/>
              </a:spcBef>
              <a:spcAft>
                <a:spcPts val="0"/>
              </a:spcAft>
              <a:buSzPts val="1800"/>
              <a:buNone/>
            </a:pPr>
            <a:endParaRPr/>
          </a:p>
          <a:p>
            <a:pPr marL="0" lvl="0" indent="0" algn="l" rtl="0">
              <a:spcBef>
                <a:spcPts val="0"/>
              </a:spcBef>
              <a:spcAft>
                <a:spcPts val="0"/>
              </a:spcAft>
              <a:buClr>
                <a:schemeClr val="dk1"/>
              </a:buClr>
              <a:buSzPts val="1100"/>
              <a:buFont typeface="Arial"/>
              <a:buNone/>
            </a:pPr>
            <a:r>
              <a:rPr lang="en-US"/>
              <a:t>The url module in Node.js provides utilities for URL parsing and formatting. It allows you to work with URLs, dissect their components, and construct or modify URLs easily.</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p:txBody>
      </p:sp>
      <p:sp>
        <p:nvSpPr>
          <p:cNvPr id="935" name="Google Shape;935;g29a41352761_0_90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5. Webserver</a:t>
            </a:r>
            <a:endParaRPr/>
          </a:p>
        </p:txBody>
      </p:sp>
      <p:pic>
        <p:nvPicPr>
          <p:cNvPr id="936" name="Google Shape;936;g29a41352761_0_900"/>
          <p:cNvPicPr preferRelativeResize="0"/>
          <p:nvPr/>
        </p:nvPicPr>
        <p:blipFill rotWithShape="1">
          <a:blip r:embed="rId3">
            <a:alphaModFix/>
          </a:blip>
          <a:srcRect r="35633" b="19054"/>
          <a:stretch/>
        </p:blipFill>
        <p:spPr>
          <a:xfrm>
            <a:off x="2588050" y="5248800"/>
            <a:ext cx="7009300" cy="63720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g29a41352761_0_90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800"/>
              <a:buNone/>
            </a:pPr>
            <a:r>
              <a:rPr lang="en-US"/>
              <a:t>The url module in Node.js simplifies URL manipulation by providing a consistent and convenient API for working with URLs.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Whether parsing, formatting, or resolving URLs, the url module is a valuable tool for developers working with web-related functionalities in their Node.js applications.</a:t>
            </a:r>
            <a:endParaRPr/>
          </a:p>
          <a:p>
            <a:pPr marL="0" lvl="0" indent="0" algn="l" rtl="0">
              <a:lnSpc>
                <a:spcPct val="90000"/>
              </a:lnSpc>
              <a:spcBef>
                <a:spcPts val="0"/>
              </a:spcBef>
              <a:spcAft>
                <a:spcPts val="0"/>
              </a:spcAft>
              <a:buSzPts val="1800"/>
              <a:buNone/>
            </a:pPr>
            <a:endParaRPr/>
          </a:p>
          <a:p>
            <a:pPr marL="0" lvl="0" indent="0" algn="l" rtl="0">
              <a:spcBef>
                <a:spcPts val="0"/>
              </a:spcBef>
              <a:spcAft>
                <a:spcPts val="0"/>
              </a:spcAft>
              <a:buClr>
                <a:schemeClr val="dk1"/>
              </a:buClr>
              <a:buSzPts val="1100"/>
              <a:buFont typeface="Arial"/>
              <a:buNone/>
            </a:pPr>
            <a:r>
              <a:rPr lang="en-US"/>
              <a:t>Some useful functions from the url module</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parse()</a:t>
            </a:r>
            <a:endParaRPr/>
          </a:p>
          <a:p>
            <a:pPr marL="457200" lvl="0" indent="-342900" algn="l" rtl="0">
              <a:spcBef>
                <a:spcPts val="0"/>
              </a:spcBef>
              <a:spcAft>
                <a:spcPts val="0"/>
              </a:spcAft>
              <a:buSzPts val="1800"/>
              <a:buChar char="-"/>
            </a:pPr>
            <a:r>
              <a:rPr lang="en-US"/>
              <a:t>search()</a:t>
            </a:r>
            <a:endParaRPr/>
          </a:p>
          <a:p>
            <a:pPr marL="457200" lvl="0" indent="-342900" algn="l" rtl="0">
              <a:lnSpc>
                <a:spcPct val="90000"/>
              </a:lnSpc>
              <a:spcBef>
                <a:spcPts val="0"/>
              </a:spcBef>
              <a:spcAft>
                <a:spcPts val="0"/>
              </a:spcAft>
              <a:buSzPts val="1800"/>
              <a:buChar char="-"/>
            </a:pPr>
            <a:r>
              <a:rPr lang="en-US"/>
              <a:t>new URL()</a:t>
            </a:r>
            <a:endParaRPr/>
          </a:p>
        </p:txBody>
      </p:sp>
      <p:sp>
        <p:nvSpPr>
          <p:cNvPr id="943" name="Google Shape;943;g29a41352761_0_90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5. Webserver</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g29a41352761_0_91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0"/>
              </a:spcBef>
              <a:spcAft>
                <a:spcPts val="0"/>
              </a:spcAft>
              <a:buSzPts val="1800"/>
              <a:buNone/>
            </a:pPr>
            <a:r>
              <a:rPr lang="en-US"/>
              <a:t>The objects returned by url.parse() or accepted by url.format() include the following components:</a:t>
            </a:r>
            <a:endParaRPr/>
          </a:p>
          <a:p>
            <a:pPr marL="0" lvl="0" indent="0" algn="l" rtl="0">
              <a:lnSpc>
                <a:spcPct val="90000"/>
              </a:lnSpc>
              <a:spcBef>
                <a:spcPts val="0"/>
              </a:spcBef>
              <a:spcAft>
                <a:spcPts val="0"/>
              </a:spcAft>
              <a:buSzPts val="1800"/>
              <a:buNone/>
            </a:pPr>
            <a:endParaRPr/>
          </a:p>
          <a:p>
            <a:pPr marL="457200" lvl="0" indent="-342900" algn="l" rtl="0">
              <a:spcBef>
                <a:spcPts val="0"/>
              </a:spcBef>
              <a:spcAft>
                <a:spcPts val="0"/>
              </a:spcAft>
              <a:buSzPts val="1800"/>
              <a:buChar char="-"/>
            </a:pPr>
            <a:r>
              <a:rPr lang="en-US"/>
              <a:t>protocol: The protocol (e.g., 'http:', 'https:').</a:t>
            </a:r>
            <a:endParaRPr/>
          </a:p>
          <a:p>
            <a:pPr marL="457200" lvl="0" indent="-342900" algn="l" rtl="0">
              <a:spcBef>
                <a:spcPts val="0"/>
              </a:spcBef>
              <a:spcAft>
                <a:spcPts val="0"/>
              </a:spcAft>
              <a:buSzPts val="1800"/>
              <a:buChar char="-"/>
            </a:pPr>
            <a:r>
              <a:rPr lang="en-US"/>
              <a:t>slashes: A boolean indicating whether the protocol is followed by double slashes ('//').</a:t>
            </a:r>
            <a:endParaRPr/>
          </a:p>
          <a:p>
            <a:pPr marL="457200" lvl="0" indent="-342900" algn="l" rtl="0">
              <a:spcBef>
                <a:spcPts val="0"/>
              </a:spcBef>
              <a:spcAft>
                <a:spcPts val="0"/>
              </a:spcAft>
              <a:buSzPts val="1800"/>
              <a:buChar char="-"/>
            </a:pPr>
            <a:r>
              <a:rPr lang="en-US"/>
              <a:t>auth: Authentication information in the form 'username:password'.</a:t>
            </a:r>
            <a:endParaRPr/>
          </a:p>
          <a:p>
            <a:pPr marL="457200" lvl="0" indent="-342900" algn="l" rtl="0">
              <a:spcBef>
                <a:spcPts val="0"/>
              </a:spcBef>
              <a:spcAft>
                <a:spcPts val="0"/>
              </a:spcAft>
              <a:buSzPts val="1800"/>
              <a:buChar char="-"/>
            </a:pPr>
            <a:r>
              <a:rPr lang="en-US"/>
              <a:t>host: The full host portion (including hostname and port).</a:t>
            </a:r>
            <a:endParaRPr/>
          </a:p>
          <a:p>
            <a:pPr marL="457200" lvl="0" indent="-342900" algn="l" rtl="0">
              <a:spcBef>
                <a:spcPts val="0"/>
              </a:spcBef>
              <a:spcAft>
                <a:spcPts val="0"/>
              </a:spcAft>
              <a:buSzPts val="1800"/>
              <a:buChar char="-"/>
            </a:pPr>
            <a:r>
              <a:rPr lang="en-US"/>
              <a:t>hostname: The hostname.</a:t>
            </a:r>
            <a:endParaRPr/>
          </a:p>
          <a:p>
            <a:pPr marL="457200" lvl="0" indent="-342900" algn="l" rtl="0">
              <a:spcBef>
                <a:spcPts val="0"/>
              </a:spcBef>
              <a:spcAft>
                <a:spcPts val="0"/>
              </a:spcAft>
              <a:buSzPts val="1800"/>
              <a:buChar char="-"/>
            </a:pPr>
            <a:r>
              <a:rPr lang="en-US"/>
              <a:t>port: The port, if specified.</a:t>
            </a:r>
            <a:endParaRPr/>
          </a:p>
          <a:p>
            <a:pPr marL="457200" lvl="0" indent="-342900" algn="l" rtl="0">
              <a:spcBef>
                <a:spcPts val="0"/>
              </a:spcBef>
              <a:spcAft>
                <a:spcPts val="0"/>
              </a:spcAft>
              <a:buSzPts val="1800"/>
              <a:buChar char="-"/>
            </a:pPr>
            <a:r>
              <a:rPr lang="en-US"/>
              <a:t>pathname: The path portion of the URL.</a:t>
            </a:r>
            <a:endParaRPr/>
          </a:p>
          <a:p>
            <a:pPr marL="457200" lvl="0" indent="-342900" algn="l" rtl="0">
              <a:spcBef>
                <a:spcPts val="0"/>
              </a:spcBef>
              <a:spcAft>
                <a:spcPts val="0"/>
              </a:spcAft>
              <a:buSzPts val="1800"/>
              <a:buChar char="-"/>
            </a:pPr>
            <a:r>
              <a:rPr lang="en-US"/>
              <a:t>search: The query string, including the leading '?'.</a:t>
            </a:r>
            <a:endParaRPr/>
          </a:p>
          <a:p>
            <a:pPr marL="457200" lvl="0" indent="-342900" algn="l" rtl="0">
              <a:spcBef>
                <a:spcPts val="0"/>
              </a:spcBef>
              <a:spcAft>
                <a:spcPts val="0"/>
              </a:spcAft>
              <a:buSzPts val="1800"/>
              <a:buChar char="-"/>
            </a:pPr>
            <a:r>
              <a:rPr lang="en-US"/>
              <a:t>query: An object representing the query string parameters.</a:t>
            </a:r>
            <a:endParaRPr/>
          </a:p>
          <a:p>
            <a:pPr marL="457200" lvl="0" indent="-342900" algn="l" rtl="0">
              <a:lnSpc>
                <a:spcPct val="90000"/>
              </a:lnSpc>
              <a:spcBef>
                <a:spcPts val="0"/>
              </a:spcBef>
              <a:spcAft>
                <a:spcPts val="0"/>
              </a:spcAft>
              <a:buSzPts val="1800"/>
              <a:buChar char="-"/>
            </a:pPr>
            <a:r>
              <a:rPr lang="en-US"/>
              <a:t>hash: The URL fragment identifier, including the leading '#'.</a:t>
            </a:r>
            <a:endParaRPr/>
          </a:p>
        </p:txBody>
      </p:sp>
      <p:sp>
        <p:nvSpPr>
          <p:cNvPr id="950" name="Google Shape;950;g29a41352761_0_91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5. Webserver</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g29a41352761_0_91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Of course, Node.js being built on top of v8 and JavaScript, almost everything you know about the it can be reused in Node.js. </a:t>
            </a:r>
            <a:br>
              <a:rPr lang="en-US"/>
            </a:br>
            <a:br>
              <a:rPr lang="en-US"/>
            </a:br>
            <a:r>
              <a:rPr lang="en-US"/>
              <a:t>This is the same language, with some small differences as it does not run in a browser but a server</a:t>
            </a:r>
            <a:endParaRPr/>
          </a:p>
          <a:p>
            <a:pPr marL="0" lvl="0" indent="0" algn="l" rtl="0">
              <a:lnSpc>
                <a:spcPct val="90000"/>
              </a:lnSpc>
              <a:spcBef>
                <a:spcPts val="0"/>
              </a:spcBef>
              <a:spcAft>
                <a:spcPts val="0"/>
              </a:spcAft>
              <a:buSzPts val="1800"/>
              <a:buNone/>
            </a:pPr>
            <a:endParaRPr/>
          </a:p>
          <a:p>
            <a:pPr marL="457200" lvl="0" indent="-342900" algn="l" rtl="0">
              <a:lnSpc>
                <a:spcPct val="90000"/>
              </a:lnSpc>
              <a:spcBef>
                <a:spcPts val="0"/>
              </a:spcBef>
              <a:spcAft>
                <a:spcPts val="0"/>
              </a:spcAft>
              <a:buSzPts val="1800"/>
              <a:buChar char="-"/>
            </a:pPr>
            <a:r>
              <a:rPr lang="en-US"/>
              <a:t>some functions are added like readFile or writeFile</a:t>
            </a:r>
            <a:endParaRPr/>
          </a:p>
          <a:p>
            <a:pPr marL="457200" lvl="0" indent="-342900" algn="l" rtl="0">
              <a:lnSpc>
                <a:spcPct val="90000"/>
              </a:lnSpc>
              <a:spcBef>
                <a:spcPts val="0"/>
              </a:spcBef>
              <a:spcAft>
                <a:spcPts val="0"/>
              </a:spcAft>
              <a:buSzPts val="1800"/>
              <a:buChar char="-"/>
            </a:pPr>
            <a:r>
              <a:rPr lang="en-US"/>
              <a:t>some functions are removed like navigator</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But all loops, conditions, promises, classes and more are still the same!</a:t>
            </a:r>
            <a:endParaRPr/>
          </a:p>
        </p:txBody>
      </p:sp>
      <p:sp>
        <p:nvSpPr>
          <p:cNvPr id="957" name="Google Shape;957;g29a41352761_0_91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5. Webserver</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pic>
        <p:nvPicPr>
          <p:cNvPr id="963" name="Google Shape;963;g29a5f29c3f5_0_296"/>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964" name="Google Shape;964;g29a5f29c3f5_0_296"/>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9a41352761_0_37"/>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One of Node.js's standout features is its ability to handle asynchronous operations efficiently.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characteristic is particularly advantageous in scenarios where real-time updates and responsiveness are paramount, such as in chat applications, online gaming platforms, and collaborative tools.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Node.js empowers developers to create applications that not only meet but exceed user expectations in terms of speed and interactivity.</a:t>
            </a:r>
            <a:endParaRPr/>
          </a:p>
        </p:txBody>
      </p:sp>
      <p:sp>
        <p:nvSpPr>
          <p:cNvPr id="163" name="Google Shape;163;g29a41352761_0_3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Node.js concepts</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77"/>
          <p:cNvSpPr txBox="1">
            <a:spLocks noGrp="1"/>
          </p:cNvSpPr>
          <p:nvPr>
            <p:ph type="body" idx="1"/>
          </p:nvPr>
        </p:nvSpPr>
        <p:spPr>
          <a:xfrm>
            <a:off x="838199" y="365126"/>
            <a:ext cx="10515599" cy="57909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3200"/>
              <a:buNone/>
            </a:pP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9a41352761_0_43"/>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en-US"/>
              <a:t>As we embark on this exploration of Node.js, we'll delve into its key features, advantages, and use cases that have propelled it to the forefront of web development. </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Font typeface="Arial"/>
              <a:buNone/>
            </a:pPr>
            <a:r>
              <a:rPr lang="en-US"/>
              <a:t>Whether you're a seasoned developer or just stepping into the world of server-side JavaScript, Node.js invites you to embrace a paradigm that has reshaped the landscape of backend development.</a:t>
            </a:r>
            <a:endParaRPr/>
          </a:p>
          <a:p>
            <a:pPr marL="0" lvl="0" indent="0" algn="l" rtl="0">
              <a:lnSpc>
                <a:spcPct val="90000"/>
              </a:lnSpc>
              <a:spcBef>
                <a:spcPts val="0"/>
              </a:spcBef>
              <a:spcAft>
                <a:spcPts val="0"/>
              </a:spcAft>
              <a:buClr>
                <a:schemeClr val="dk1"/>
              </a:buClr>
              <a:buSzPts val="2800"/>
              <a:buNone/>
            </a:pPr>
            <a:endParaRPr/>
          </a:p>
        </p:txBody>
      </p:sp>
      <p:sp>
        <p:nvSpPr>
          <p:cNvPr id="170" name="Google Shape;170;g29a41352761_0_4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Node.js concepts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9a41352761_0_273"/>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1100"/>
              <a:buNone/>
            </a:pPr>
            <a:r>
              <a:rPr lang="en-US"/>
              <a:t>As for governance, the Node.js project is now governed by the Node.js Foundation, which was established to manage the development and direction of the project. </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The foundation serves as a neutral and collaborative forum where contributors, stakeholders, and users can work together to ensure the continued growth and stability of Node.js.</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In 2019, the Node.js Foundation merged with the JavaScript Foundation to form the OpenJS Foundation. This consolidation brought together a broader ecosystem of JavaScript projects, fostering collaboration and resource-sharing among various initiatives.</a:t>
            </a:r>
            <a:endParaRPr/>
          </a:p>
        </p:txBody>
      </p:sp>
      <p:sp>
        <p:nvSpPr>
          <p:cNvPr id="177" name="Google Shape;177;g29a41352761_0_27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Node.js concepts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29a41352761_0_27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en-US"/>
              <a:t>Today, Node.js continues to evolve under the auspices of the OpenJS Foundation. The project is managed by a Technical Steering Committee (TSC), which is responsible for overseeing the technical direction and decisions related to Node.js development.</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This collaborative and community-driven governance structure ensures that Node.js remains an open and inclusive platform, welcoming contributions from developers worldwide.</a:t>
            </a:r>
            <a:endParaRPr/>
          </a:p>
        </p:txBody>
      </p:sp>
      <p:sp>
        <p:nvSpPr>
          <p:cNvPr id="184" name="Google Shape;184;g29a41352761_0_27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Node.js concepts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9a41352761_0_28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en-US"/>
              <a:t>Node.js' evolution is marked by a commitment to staying at the forefront of web development. </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Regular releases introduce new features, performance enhancements, and improvements, keeping pace with the evolving needs of developers and the demands of modern applications. </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The community-driven nature of Node.js, coupled with its strong governance, positions it as a dynamic and innovative platform that continues to shape the landscape of server-side JavaScript development.</a:t>
            </a:r>
            <a:endParaRPr/>
          </a:p>
        </p:txBody>
      </p:sp>
      <p:sp>
        <p:nvSpPr>
          <p:cNvPr id="191" name="Google Shape;191;g29a41352761_0_28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Node.js concepts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g29a5f29c3f5_0_0"/>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206" name="Google Shape;206;g29a5f29c3f5_0_0"/>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1"/>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2. Node Package Manager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9750dca997_0_9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Node Package Manager (NPM) is another integral aspect of the Node.js ecosystem.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With a vast repository of over a million packages, NPM has become the go-to resource for developers seeking reusable libraries and tools.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thriving ecosystem, coupled with the ease of package installation and version management, empowers developers to accelerate their projects and collaborate on a global scale.</a:t>
            </a:r>
            <a:endParaRPr/>
          </a:p>
        </p:txBody>
      </p:sp>
      <p:sp>
        <p:nvSpPr>
          <p:cNvPr id="219" name="Google Shape;219;g29750dca997_0_9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body" idx="1"/>
          </p:nvPr>
        </p:nvSpPr>
        <p:spPr>
          <a:xfrm>
            <a:off x="838200" y="2176669"/>
            <a:ext cx="10515600" cy="4000293"/>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t>By the end of the course, students should:</a:t>
            </a:r>
            <a:endParaRPr/>
          </a:p>
          <a:p>
            <a:pPr marL="457200" lvl="0" indent="-342900" algn="l" rtl="0">
              <a:lnSpc>
                <a:spcPct val="90000"/>
              </a:lnSpc>
              <a:spcBef>
                <a:spcPts val="0"/>
              </a:spcBef>
              <a:spcAft>
                <a:spcPts val="0"/>
              </a:spcAft>
              <a:buSzPts val="1800"/>
              <a:buChar char="•"/>
            </a:pPr>
            <a:r>
              <a:rPr lang="en-US"/>
              <a:t>Understand how Node.js is different</a:t>
            </a:r>
            <a:endParaRPr/>
          </a:p>
          <a:p>
            <a:pPr marL="457200" lvl="0" indent="-342900" algn="l" rtl="0">
              <a:lnSpc>
                <a:spcPct val="90000"/>
              </a:lnSpc>
              <a:spcBef>
                <a:spcPts val="0"/>
              </a:spcBef>
              <a:spcAft>
                <a:spcPts val="0"/>
              </a:spcAft>
              <a:buSzPts val="1800"/>
              <a:buChar char="•"/>
            </a:pPr>
            <a:r>
              <a:rPr lang="en-US"/>
              <a:t>Know about npm</a:t>
            </a:r>
            <a:endParaRPr/>
          </a:p>
          <a:p>
            <a:pPr marL="457200" lvl="0" indent="-342900" algn="l" rtl="0">
              <a:lnSpc>
                <a:spcPct val="90000"/>
              </a:lnSpc>
              <a:spcBef>
                <a:spcPts val="0"/>
              </a:spcBef>
              <a:spcAft>
                <a:spcPts val="0"/>
              </a:spcAft>
              <a:buSzPts val="1800"/>
              <a:buChar char="•"/>
            </a:pPr>
            <a:r>
              <a:rPr lang="en-US"/>
              <a:t>Be able to use Node.js APIs</a:t>
            </a:r>
            <a:endParaRPr/>
          </a:p>
          <a:p>
            <a:pPr marL="457200" lvl="0" indent="-342900" algn="l" rtl="0">
              <a:lnSpc>
                <a:spcPct val="90000"/>
              </a:lnSpc>
              <a:spcBef>
                <a:spcPts val="0"/>
              </a:spcBef>
              <a:spcAft>
                <a:spcPts val="0"/>
              </a:spcAft>
              <a:buSzPts val="1800"/>
              <a:buChar char="•"/>
            </a:pPr>
            <a:r>
              <a:rPr lang="en-US"/>
              <a:t>Work around native function</a:t>
            </a:r>
            <a:endParaRPr/>
          </a:p>
          <a:p>
            <a:pPr marL="457200" lvl="0" indent="-342900" algn="l" rtl="0">
              <a:lnSpc>
                <a:spcPct val="90000"/>
              </a:lnSpc>
              <a:spcBef>
                <a:spcPts val="0"/>
              </a:spcBef>
              <a:spcAft>
                <a:spcPts val="0"/>
              </a:spcAft>
              <a:buSzPts val="1800"/>
              <a:buChar char="•"/>
            </a:pPr>
            <a:r>
              <a:rPr lang="en-US"/>
              <a:t>Create a basic webserver</a:t>
            </a:r>
            <a:endParaRPr/>
          </a:p>
          <a:p>
            <a:pPr marL="0" lvl="0" indent="0" algn="l" rtl="0">
              <a:lnSpc>
                <a:spcPct val="90000"/>
              </a:lnSpc>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a:t>Time:</a:t>
            </a:r>
            <a:endParaRPr/>
          </a:p>
          <a:p>
            <a:pPr marL="457200" lvl="0" indent="-342900" algn="l" rtl="0">
              <a:spcBef>
                <a:spcPts val="0"/>
              </a:spcBef>
              <a:spcAft>
                <a:spcPts val="0"/>
              </a:spcAft>
              <a:buSzPts val="1800"/>
              <a:buChar char="-"/>
            </a:pPr>
            <a:r>
              <a:rPr lang="en-US"/>
              <a:t>course: 4h</a:t>
            </a:r>
            <a:endParaRPr/>
          </a:p>
          <a:p>
            <a:pPr marL="457200" lvl="0" indent="-342900" algn="l" rtl="0">
              <a:spcBef>
                <a:spcPts val="0"/>
              </a:spcBef>
              <a:spcAft>
                <a:spcPts val="0"/>
              </a:spcAft>
              <a:buSzPts val="1800"/>
              <a:buChar char="-"/>
            </a:pPr>
            <a:r>
              <a:rPr lang="en-US"/>
              <a:t>exercises: 3h</a:t>
            </a:r>
            <a:endParaRPr/>
          </a:p>
          <a:p>
            <a:pPr marL="0" lvl="0" indent="0" algn="l" rtl="0">
              <a:lnSpc>
                <a:spcPct val="90000"/>
              </a:lnSpc>
              <a:spcBef>
                <a:spcPts val="0"/>
              </a:spcBef>
              <a:spcAft>
                <a:spcPts val="0"/>
              </a:spcAft>
              <a:buSzPts val="1800"/>
              <a:buNone/>
            </a:pPr>
            <a:endParaRPr/>
          </a:p>
        </p:txBody>
      </p:sp>
      <p:sp>
        <p:nvSpPr>
          <p:cNvPr id="90" name="Google Shape;90;p2"/>
          <p:cNvSpPr txBox="1">
            <a:spLocks noGrp="1"/>
          </p:cNvSpPr>
          <p:nvPr>
            <p:ph type="body" idx="2"/>
          </p:nvPr>
        </p:nvSpPr>
        <p:spPr>
          <a:xfrm>
            <a:off x="838200" y="384352"/>
            <a:ext cx="10508974" cy="5692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3APIS – Node.js</a:t>
            </a:r>
            <a:endParaRPr/>
          </a:p>
        </p:txBody>
      </p:sp>
      <p:sp>
        <p:nvSpPr>
          <p:cNvPr id="91" name="Google Shape;91;p2"/>
          <p:cNvSpPr txBox="1">
            <a:spLocks noGrp="1"/>
          </p:cNvSpPr>
          <p:nvPr>
            <p:ph type="body" idx="3"/>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dk1"/>
              </a:buClr>
              <a:buSzPts val="2400"/>
              <a:buNone/>
            </a:pPr>
            <a:r>
              <a:rPr lang="en-US"/>
              <a:t>Course 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29a41352761_0_21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NPM, or Node Package Manager, stands as a pivotal component within the Node.js ecosystem, serving as the primary package manager for JavaScript runtime.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It was created by Isaac Z. Schlueter and initially released in January 2010. The introduction of NPM marked a transformative moment in the development of Node.js applications, providing a centralized repository for sharing, discovering, and managing JavaScript packages.</a:t>
            </a:r>
            <a:endParaRPr/>
          </a:p>
        </p:txBody>
      </p:sp>
      <p:sp>
        <p:nvSpPr>
          <p:cNvPr id="226" name="Google Shape;226;g29a41352761_0_21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29a41352761_0_21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Isaac's vision was to establish a robust and efficient system for handling dependencies in Node.js projects.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NPM not only streamlined the process of installing and managing libraries but also facilitated version control, enabling developers to specify and control the exact versions of packages required for their projects.</a:t>
            </a:r>
            <a:endParaRPr/>
          </a:p>
        </p:txBody>
      </p:sp>
      <p:sp>
        <p:nvSpPr>
          <p:cNvPr id="233" name="Google Shape;233;g29a41352761_0_21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29a41352761_0_22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One of the notable features of NPM is its expansive and diverse registry.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 NPM registry hosts a vast collection of open-source packages, allowing developers to leverage pre-built modules for common functionalities, significantly accelerating the development process.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extensive ecosystem has played a crucial role in the widespread adoption of Node.js, fostering a collaborative environment where developers can share and contribute to the community.</a:t>
            </a:r>
            <a:endParaRPr/>
          </a:p>
        </p:txBody>
      </p:sp>
      <p:sp>
        <p:nvSpPr>
          <p:cNvPr id="240" name="Google Shape;240;g29a41352761_0_22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29a41352761_0_22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In 2020, GitHub, a prominent platform for version control and collaborative software development, acquired NPM Inc., the company behind NPM.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acquisition aimed to integrate NPM more closely with GitHub, creating a seamless experience for developers by combining the strengths of both platforms.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GitHub's ownership of NPM has reinforced the commitment to the sustainability and security of the JavaScript ecosystem, as well as enhancing the overall developer experience.</a:t>
            </a:r>
            <a:endParaRPr/>
          </a:p>
        </p:txBody>
      </p:sp>
      <p:sp>
        <p:nvSpPr>
          <p:cNvPr id="247" name="Google Shape;247;g29a41352761_0_22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29a41352761_0_23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acquisition of NPM by GitHub was preceded by Microsoft's acquisition of GitHub in 2018, further emphasizing the industry's recognition of the importance of these tools in modern software development.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 collaboration between GitHub and NPM has brought about improvements in the areas of security auditing, package discovery, and overall user experience within the JavaScript community.</a:t>
            </a:r>
            <a:endParaRPr/>
          </a:p>
        </p:txBody>
      </p:sp>
      <p:sp>
        <p:nvSpPr>
          <p:cNvPr id="254" name="Google Shape;254;g29a41352761_0_23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29a41352761_0_24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NPM has played a pivotal role in shaping the Node.js ecosystem, offering a centralized hub for package management and contributing to the efficiency and scalability of JavaScript development.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Its journey from creation by Isaac Z. Schlueter to being acquired by GitHub underscores its significance in the broader landscape of modern software development.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 collaboration between NPM and GitHub continues to enhance the developer experience, reinforcing their commitment to the growth and sustainability of the JavaScript ecosystem.</a:t>
            </a:r>
            <a:endParaRPr/>
          </a:p>
        </p:txBody>
      </p:sp>
      <p:sp>
        <p:nvSpPr>
          <p:cNvPr id="261" name="Google Shape;261;g29a41352761_0_24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29a41352761_0_24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NPM is a command-line tool and the default package manager for Node.js. It plays a crucial role in simplifying the process of managing and sharing JavaScript code and libraries.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Developers use NPM to install, manage, and distribute packages, which are reusable modules of code that can be easily integrated into projects.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These packages can range from utility functions and frameworks to entire applications, making NPM a fundamental tool for JavaScript developers.</a:t>
            </a:r>
            <a:endParaRPr/>
          </a:p>
        </p:txBody>
      </p:sp>
      <p:sp>
        <p:nvSpPr>
          <p:cNvPr id="268" name="Google Shape;268;g29a41352761_0_24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29a41352761_0_252"/>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t>To install a package using NPM, developers use the npm install command followed by the package name.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For example, to install the popular utility library lodash, the command would be:</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endParaRPr/>
          </a:p>
          <a:p>
            <a:pPr marL="0" lvl="0" indent="457200" algn="l" rtl="0">
              <a:spcBef>
                <a:spcPts val="0"/>
              </a:spcBef>
              <a:spcAft>
                <a:spcPts val="0"/>
              </a:spcAft>
              <a:buClr>
                <a:schemeClr val="dk1"/>
              </a:buClr>
              <a:buSzPts val="1100"/>
              <a:buNone/>
            </a:pPr>
            <a:r>
              <a:rPr lang="en-US"/>
              <a:t>&gt; npm install react</a:t>
            </a:r>
            <a:endParaRPr/>
          </a:p>
          <a:p>
            <a:pPr marL="0" lvl="0" indent="45720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This fetches the lodash package from the NPM registry and installs it locally within the project.</a:t>
            </a:r>
            <a:endParaRPr/>
          </a:p>
        </p:txBody>
      </p:sp>
      <p:sp>
        <p:nvSpPr>
          <p:cNvPr id="275" name="Google Shape;275;g29a41352761_0_25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
        <p:nvSpPr>
          <p:cNvPr id="276" name="Google Shape;276;g29a41352761_0_252"/>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Installing Packages</a:t>
            </a:r>
            <a:endParaRPr/>
          </a:p>
        </p:txBody>
      </p:sp>
      <p:pic>
        <p:nvPicPr>
          <p:cNvPr id="277" name="Google Shape;277;g29a41352761_0_252"/>
          <p:cNvPicPr preferRelativeResize="0"/>
          <p:nvPr/>
        </p:nvPicPr>
        <p:blipFill>
          <a:blip r:embed="rId3">
            <a:alphaModFix/>
          </a:blip>
          <a:stretch>
            <a:fillRect/>
          </a:stretch>
        </p:blipFill>
        <p:spPr>
          <a:xfrm>
            <a:off x="838200" y="3966417"/>
            <a:ext cx="7801225" cy="658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29a41352761_0_327"/>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NPM maintains a package.json file in the root of a project to manage dependencies. This file lists all the dependencies, including their versions, required for the project. Developers can install all dependencies listed in the package.json file using:</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	&gt; npm install</a:t>
            </a:r>
            <a:endParaRPr/>
          </a:p>
        </p:txBody>
      </p:sp>
      <p:sp>
        <p:nvSpPr>
          <p:cNvPr id="284" name="Google Shape;284;g29a41352761_0_32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
        <p:nvSpPr>
          <p:cNvPr id="285" name="Google Shape;285;g29a41352761_0_327"/>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Managing Dependencies</a:t>
            </a:r>
            <a:endParaRPr/>
          </a:p>
        </p:txBody>
      </p:sp>
      <p:pic>
        <p:nvPicPr>
          <p:cNvPr id="286" name="Google Shape;286;g29a41352761_0_327"/>
          <p:cNvPicPr preferRelativeResize="0"/>
          <p:nvPr/>
        </p:nvPicPr>
        <p:blipFill rotWithShape="1">
          <a:blip r:embed="rId3">
            <a:alphaModFix/>
          </a:blip>
          <a:srcRect r="30862"/>
          <a:stretch/>
        </p:blipFill>
        <p:spPr>
          <a:xfrm>
            <a:off x="838200" y="3966425"/>
            <a:ext cx="5393400" cy="658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29a41352761_0_379"/>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Additionally, developers can save a package as a dependency using the --save flag to update the package.json file - or using the --save-dev flag to save a dev dependency</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	&gt; npm install react --save</a:t>
            </a:r>
            <a:endParaRPr/>
          </a:p>
          <a:p>
            <a:pPr marL="0" lvl="0" indent="0" algn="l" rtl="0">
              <a:lnSpc>
                <a:spcPct val="90000"/>
              </a:lnSpc>
              <a:spcBef>
                <a:spcPts val="0"/>
              </a:spcBef>
              <a:spcAft>
                <a:spcPts val="0"/>
              </a:spcAft>
              <a:buClr>
                <a:schemeClr val="dk1"/>
              </a:buClr>
              <a:buSzPts val="2800"/>
              <a:buNone/>
            </a:pPr>
            <a:r>
              <a:rPr lang="en-US"/>
              <a:t>	&gt; npm install mocha --save-dev</a:t>
            </a:r>
            <a:endParaRPr/>
          </a:p>
        </p:txBody>
      </p:sp>
      <p:sp>
        <p:nvSpPr>
          <p:cNvPr id="293" name="Google Shape;293;g29a41352761_0_37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
        <p:nvSpPr>
          <p:cNvPr id="294" name="Google Shape;294;g29a41352761_0_379"/>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Managing Dependencies</a:t>
            </a:r>
            <a:endParaRPr/>
          </a:p>
        </p:txBody>
      </p:sp>
      <p:pic>
        <p:nvPicPr>
          <p:cNvPr id="295" name="Google Shape;295;g29a41352761_0_379"/>
          <p:cNvPicPr preferRelativeResize="0"/>
          <p:nvPr/>
        </p:nvPicPr>
        <p:blipFill>
          <a:blip r:embed="rId3">
            <a:alphaModFix/>
          </a:blip>
          <a:stretch>
            <a:fillRect/>
          </a:stretch>
        </p:blipFill>
        <p:spPr>
          <a:xfrm>
            <a:off x="838200" y="3429007"/>
            <a:ext cx="6636000" cy="802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7"/>
          <p:cNvSpPr txBox="1">
            <a:spLocks noGrp="1"/>
          </p:cNvSpPr>
          <p:nvPr>
            <p:ph type="body" idx="1"/>
          </p:nvPr>
        </p:nvSpPr>
        <p:spPr>
          <a:xfrm>
            <a:off x="831850" y="396327"/>
            <a:ext cx="10688150" cy="9144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3200"/>
              <a:buNone/>
            </a:pPr>
            <a:r>
              <a:rPr lang="en-US"/>
              <a:t>Summary</a:t>
            </a:r>
            <a:endParaRPr/>
          </a:p>
        </p:txBody>
      </p:sp>
      <p:sp>
        <p:nvSpPr>
          <p:cNvPr id="98" name="Google Shape;98;p7"/>
          <p:cNvSpPr txBox="1">
            <a:spLocks noGrp="1"/>
          </p:cNvSpPr>
          <p:nvPr>
            <p:ph type="body" idx="2"/>
          </p:nvPr>
        </p:nvSpPr>
        <p:spPr>
          <a:xfrm>
            <a:off x="844550" y="2559496"/>
            <a:ext cx="10688150" cy="3560504"/>
          </a:xfrm>
          <a:prstGeom prst="rect">
            <a:avLst/>
          </a:prstGeom>
          <a:noFill/>
          <a:ln>
            <a:noFill/>
          </a:ln>
        </p:spPr>
        <p:txBody>
          <a:bodyPr spcFirstLastPara="1" wrap="square" lIns="91425" tIns="45700" rIns="91425" bIns="45700" anchor="t" anchorCtr="0">
            <a:normAutofit/>
          </a:bodyPr>
          <a:lstStyle/>
          <a:p>
            <a:pPr marL="742950" lvl="0" indent="-742950" algn="l" rtl="0">
              <a:lnSpc>
                <a:spcPct val="90000"/>
              </a:lnSpc>
              <a:spcBef>
                <a:spcPts val="0"/>
              </a:spcBef>
              <a:spcAft>
                <a:spcPts val="0"/>
              </a:spcAft>
              <a:buClr>
                <a:schemeClr val="lt1"/>
              </a:buClr>
              <a:buSzPts val="3600"/>
              <a:buFont typeface="Calibri"/>
              <a:buAutoNum type="arabicPeriod"/>
            </a:pPr>
            <a:r>
              <a:rPr lang="en-US"/>
              <a:t>Node.js concepts</a:t>
            </a:r>
            <a:endParaRPr/>
          </a:p>
          <a:p>
            <a:pPr marL="742950" lvl="0" indent="-742950" algn="l" rtl="0">
              <a:lnSpc>
                <a:spcPct val="90000"/>
              </a:lnSpc>
              <a:spcBef>
                <a:spcPts val="0"/>
              </a:spcBef>
              <a:spcAft>
                <a:spcPts val="0"/>
              </a:spcAft>
              <a:buSzPts val="3600"/>
              <a:buAutoNum type="arabicPeriod"/>
            </a:pPr>
            <a:r>
              <a:rPr lang="en-US"/>
              <a:t>Node Package Manager</a:t>
            </a:r>
            <a:endParaRPr/>
          </a:p>
          <a:p>
            <a:pPr marL="742950" lvl="0" indent="-742950" algn="l" rtl="0">
              <a:lnSpc>
                <a:spcPct val="90000"/>
              </a:lnSpc>
              <a:spcBef>
                <a:spcPts val="0"/>
              </a:spcBef>
              <a:spcAft>
                <a:spcPts val="0"/>
              </a:spcAft>
              <a:buSzPts val="3600"/>
              <a:buAutoNum type="arabicPeriod"/>
            </a:pPr>
            <a:r>
              <a:rPr lang="en-US"/>
              <a:t>Using Node.js</a:t>
            </a:r>
            <a:endParaRPr/>
          </a:p>
          <a:p>
            <a:pPr marL="742950" lvl="0" indent="-742950" algn="l" rtl="0">
              <a:lnSpc>
                <a:spcPct val="90000"/>
              </a:lnSpc>
              <a:spcBef>
                <a:spcPts val="0"/>
              </a:spcBef>
              <a:spcAft>
                <a:spcPts val="0"/>
              </a:spcAft>
              <a:buSzPts val="3600"/>
              <a:buAutoNum type="arabicPeriod"/>
            </a:pPr>
            <a:r>
              <a:rPr lang="en-US"/>
              <a:t>Internal libraries</a:t>
            </a:r>
            <a:endParaRPr/>
          </a:p>
          <a:p>
            <a:pPr marL="742950" lvl="0" indent="-742950" algn="l" rtl="0">
              <a:lnSpc>
                <a:spcPct val="90000"/>
              </a:lnSpc>
              <a:spcBef>
                <a:spcPts val="0"/>
              </a:spcBef>
              <a:spcAft>
                <a:spcPts val="0"/>
              </a:spcAft>
              <a:buSzPts val="3600"/>
              <a:buAutoNum type="arabicPeriod"/>
            </a:pPr>
            <a:r>
              <a:rPr lang="en-US"/>
              <a:t>Webserver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29a41352761_0_333"/>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NPM allows developers to define and run scripts in the package.json file. </a:t>
            </a:r>
            <a:endParaRPr/>
          </a:p>
          <a:p>
            <a:pPr marL="0" lvl="0" indent="0" algn="l" rtl="0">
              <a:lnSpc>
                <a:spcPct val="90000"/>
              </a:lnSpc>
              <a:spcBef>
                <a:spcPts val="0"/>
              </a:spcBef>
              <a:spcAft>
                <a:spcPts val="0"/>
              </a:spcAft>
              <a:buClr>
                <a:schemeClr val="dk1"/>
              </a:buClr>
              <a:buSzPts val="2800"/>
              <a:buNone/>
            </a:pPr>
            <a:r>
              <a:rPr lang="en-US"/>
              <a:t>This is commonly used for tasks such as running tests, building the project, or starting the application. For example, a script to start a server could be defined in the package.json file:</a:t>
            </a:r>
            <a:endParaRPr/>
          </a:p>
        </p:txBody>
      </p:sp>
      <p:sp>
        <p:nvSpPr>
          <p:cNvPr id="302" name="Google Shape;302;g29a41352761_0_33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
        <p:nvSpPr>
          <p:cNvPr id="303" name="Google Shape;303;g29a41352761_0_333"/>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Executing Scripts</a:t>
            </a:r>
            <a:endParaRPr/>
          </a:p>
        </p:txBody>
      </p:sp>
      <p:pic>
        <p:nvPicPr>
          <p:cNvPr id="304" name="Google Shape;304;g29a41352761_0_333"/>
          <p:cNvPicPr preferRelativeResize="0"/>
          <p:nvPr/>
        </p:nvPicPr>
        <p:blipFill>
          <a:blip r:embed="rId3">
            <a:alphaModFix/>
          </a:blip>
          <a:stretch>
            <a:fillRect/>
          </a:stretch>
        </p:blipFill>
        <p:spPr>
          <a:xfrm>
            <a:off x="838200" y="4363125"/>
            <a:ext cx="7734300" cy="1047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29a41352761_0_393"/>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Running the script is done with:</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	&gt; npm test</a:t>
            </a:r>
            <a:endParaRPr/>
          </a:p>
        </p:txBody>
      </p:sp>
      <p:sp>
        <p:nvSpPr>
          <p:cNvPr id="311" name="Google Shape;311;g29a41352761_0_39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
        <p:nvSpPr>
          <p:cNvPr id="312" name="Google Shape;312;g29a41352761_0_393"/>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Executing Scripts</a:t>
            </a:r>
            <a:endParaRPr/>
          </a:p>
        </p:txBody>
      </p:sp>
      <p:pic>
        <p:nvPicPr>
          <p:cNvPr id="313" name="Google Shape;313;g29a41352761_0_393"/>
          <p:cNvPicPr preferRelativeResize="0"/>
          <p:nvPr/>
        </p:nvPicPr>
        <p:blipFill>
          <a:blip r:embed="rId3">
            <a:alphaModFix/>
          </a:blip>
          <a:stretch>
            <a:fillRect/>
          </a:stretch>
        </p:blipFill>
        <p:spPr>
          <a:xfrm>
            <a:off x="838200" y="2762400"/>
            <a:ext cx="7734300" cy="1981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29a41352761_0_339"/>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Some packages are meant to be installed globally and used as command-line tools. The -g flag is used for global installations. For instance, to install the Node.js debugging tool, nodemon, globally:</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	&gt; npm install -g nodemon</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allows the nodemon command to be accessible from any terminal window.</a:t>
            </a:r>
            <a:endParaRPr/>
          </a:p>
        </p:txBody>
      </p:sp>
      <p:sp>
        <p:nvSpPr>
          <p:cNvPr id="320" name="Google Shape;320;g29a41352761_0_33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
        <p:nvSpPr>
          <p:cNvPr id="321" name="Google Shape;321;g29a41352761_0_339"/>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Global Packages</a:t>
            </a:r>
            <a:endParaRPr/>
          </a:p>
        </p:txBody>
      </p:sp>
      <p:pic>
        <p:nvPicPr>
          <p:cNvPr id="322" name="Google Shape;322;g29a41352761_0_339"/>
          <p:cNvPicPr preferRelativeResize="0"/>
          <p:nvPr/>
        </p:nvPicPr>
        <p:blipFill>
          <a:blip r:embed="rId3">
            <a:alphaModFix/>
          </a:blip>
          <a:stretch>
            <a:fillRect/>
          </a:stretch>
        </p:blipFill>
        <p:spPr>
          <a:xfrm>
            <a:off x="838200" y="3661682"/>
            <a:ext cx="9330625" cy="7987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29a41352761_0_403"/>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NPM enables developers to share their own packages with the global community. By creating a package.json file and using the npm publish command, developers can publish their packages to the NPM registry for others to use.</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	&gt; npm publish</a:t>
            </a:r>
            <a:endParaRPr/>
          </a:p>
        </p:txBody>
      </p:sp>
      <p:sp>
        <p:nvSpPr>
          <p:cNvPr id="329" name="Google Shape;329;g29a41352761_0_40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
        <p:nvSpPr>
          <p:cNvPr id="330" name="Google Shape;330;g29a41352761_0_403"/>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Publishing Packages</a:t>
            </a:r>
            <a:endParaRPr/>
          </a:p>
        </p:txBody>
      </p:sp>
      <p:pic>
        <p:nvPicPr>
          <p:cNvPr id="331" name="Google Shape;331;g29a41352761_0_403"/>
          <p:cNvPicPr preferRelativeResize="0"/>
          <p:nvPr/>
        </p:nvPicPr>
        <p:blipFill>
          <a:blip r:embed="rId3">
            <a:alphaModFix/>
          </a:blip>
          <a:stretch>
            <a:fillRect/>
          </a:stretch>
        </p:blipFill>
        <p:spPr>
          <a:xfrm>
            <a:off x="838200" y="3912993"/>
            <a:ext cx="9044000" cy="774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g29a41352761_0_357"/>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These examples highlight the versatility of NPM in managing project dependencies, running scripts, and sharing code with other developers.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As a fundamental tool in the Node.js ecosystem, NPM greatly contributes to the efficiency and collaborative nature of JavaScript development.</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is mostly thanks to the file “package.json”</a:t>
            </a:r>
            <a:endParaRPr/>
          </a:p>
        </p:txBody>
      </p:sp>
      <p:sp>
        <p:nvSpPr>
          <p:cNvPr id="338" name="Google Shape;338;g29a41352761_0_35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29a41352761_0_42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package.json file is a crucial component in Node.js projects, serving as a configuration file that contains metadata and essential information about the project.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JSON-formatted file is not only a central reference for project configuration but also plays a pivotal role in managing dependencies, scripts, and project-related details.</a:t>
            </a:r>
            <a:endParaRPr/>
          </a:p>
        </p:txBody>
      </p:sp>
      <p:sp>
        <p:nvSpPr>
          <p:cNvPr id="345" name="Google Shape;345;g29a41352761_0_42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29a41352761_0_43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At its core, package.json includes fundamental project information such as the project's name and version, following the principles of semantic versioning (SemVer).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metadata is essential for understanding the identity and versioning of the project, facilitating collaboration and coordination among developers.</a:t>
            </a:r>
            <a:endParaRPr/>
          </a:p>
        </p:txBody>
      </p:sp>
      <p:sp>
        <p:nvSpPr>
          <p:cNvPr id="352" name="Google Shape;352;g29a41352761_0_43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g29a41352761_0_437"/>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file provides a structured way to declare project dependencies.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Within the dependencies section, developers specify the external libraries or modules required for the project to function properly.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These dependencies can be installed automatically using package managers like npm based on the information provided in the package.json file.</a:t>
            </a:r>
            <a:endParaRPr/>
          </a:p>
        </p:txBody>
      </p:sp>
      <p:sp>
        <p:nvSpPr>
          <p:cNvPr id="359" name="Google Shape;359;g29a41352761_0_43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29a41352761_0_443"/>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For developers engaging in project development and testing, package.json introduces the concept of devDependencies.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section lists dependencies that are necessary during the development phase but not required for the production environment.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separation ensures that production environments remain lean and only include dependencies essential for runtime.</a:t>
            </a:r>
            <a:endParaRPr/>
          </a:p>
        </p:txBody>
      </p:sp>
      <p:sp>
        <p:nvSpPr>
          <p:cNvPr id="366" name="Google Shape;366;g29a41352761_0_44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29a41352761_0_453"/>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One of the notable features of package.json is the inclusion of scripts.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 scripts section allows developers to define custom commands that can be executed via npm.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Common scripts include starting the application, running tests, or executing build processes. This capability simplifies complex workflows and standardizes project-related tasks.</a:t>
            </a:r>
            <a:endParaRPr/>
          </a:p>
        </p:txBody>
      </p:sp>
      <p:sp>
        <p:nvSpPr>
          <p:cNvPr id="373" name="Google Shape;373;g29a41352761_0_45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1. Node.js concepts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29a41352761_0_45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Beyond technical details, package.json includes metadata about the project, such as the project's author, licensing information, and a brief description.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metadata provides context and aids in project documentation, making it easier for developers, collaborators, and users to understand the project's purpose and attributes.</a:t>
            </a:r>
            <a:endParaRPr/>
          </a:p>
        </p:txBody>
      </p:sp>
      <p:sp>
        <p:nvSpPr>
          <p:cNvPr id="380" name="Google Shape;380;g29a41352761_0_45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g29a41352761_0_46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Additionally, the package.json file allows developers to specify the minimum version of Node.js and npm that the project is compatible with.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ensures that the project is executed in environments that meet the specified criteria, promoting consistency and avoiding compatibility issues.</a:t>
            </a:r>
            <a:endParaRPr/>
          </a:p>
        </p:txBody>
      </p:sp>
      <p:sp>
        <p:nvSpPr>
          <p:cNvPr id="387" name="Google Shape;387;g29a41352761_0_46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29a41352761_0_47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In summary, package.json is more than just a configuration file; it's a central hub of information that streamlines project management, fosters collaboration, and ensures a standardized and well-documented development environment in the Node.js ecosystem.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It reflects the best practices of modern software development, providing a comprehensive and structured approach to project configuration and dependency management.</a:t>
            </a:r>
            <a:endParaRPr/>
          </a:p>
        </p:txBody>
      </p:sp>
      <p:sp>
        <p:nvSpPr>
          <p:cNvPr id="394" name="Google Shape;394;g29a41352761_0_47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29a41352761_0_477"/>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p:txBody>
      </p:sp>
      <p:sp>
        <p:nvSpPr>
          <p:cNvPr id="401" name="Google Shape;401;g29a41352761_0_47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pic>
        <p:nvPicPr>
          <p:cNvPr id="402" name="Google Shape;402;g29a41352761_0_477"/>
          <p:cNvPicPr preferRelativeResize="0"/>
          <p:nvPr/>
        </p:nvPicPr>
        <p:blipFill rotWithShape="1">
          <a:blip r:embed="rId3">
            <a:alphaModFix/>
          </a:blip>
          <a:srcRect b="43779"/>
          <a:stretch/>
        </p:blipFill>
        <p:spPr>
          <a:xfrm>
            <a:off x="838200" y="2003875"/>
            <a:ext cx="5058600" cy="4173176"/>
          </a:xfrm>
          <a:prstGeom prst="rect">
            <a:avLst/>
          </a:prstGeom>
          <a:noFill/>
          <a:ln>
            <a:noFill/>
          </a:ln>
        </p:spPr>
      </p:pic>
      <p:pic>
        <p:nvPicPr>
          <p:cNvPr id="403" name="Google Shape;403;g29a41352761_0_477"/>
          <p:cNvPicPr preferRelativeResize="0"/>
          <p:nvPr/>
        </p:nvPicPr>
        <p:blipFill rotWithShape="1">
          <a:blip r:embed="rId3">
            <a:alphaModFix/>
          </a:blip>
          <a:srcRect t="56203" r="7893"/>
          <a:stretch/>
        </p:blipFill>
        <p:spPr>
          <a:xfrm>
            <a:off x="6006775" y="2009388"/>
            <a:ext cx="5347025" cy="37309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g29a41352761_0_49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In addition to the package.json file, Node.js projects often include a package-lock.json file, which serves a specific purpose in managing package dependencies.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 package-lock.json file is automatically generated and updated by npm to provide a deterministic and reproducible snapshot of the project's dependency tree.</a:t>
            </a:r>
            <a:endParaRPr/>
          </a:p>
        </p:txBody>
      </p:sp>
      <p:sp>
        <p:nvSpPr>
          <p:cNvPr id="410" name="Google Shape;410;g29a41352761_0_49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29a41352761_0_49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primary role of package-lock.json is to lock down the versions of all installed packages, including their dependencies, ensuring that subsequent installations are consistent across different environments.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file is especially valuable in collaborative development scenarios or when deploying applications to different environments, as it guarantees that all developers and systems use the exact same versions of packages.</a:t>
            </a:r>
            <a:endParaRPr/>
          </a:p>
        </p:txBody>
      </p:sp>
      <p:sp>
        <p:nvSpPr>
          <p:cNvPr id="417" name="Google Shape;417;g29a41352761_0_49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29a41352761_0_50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It's important to note that while package-lock.json is automatically generated by npm, developers typically include it in version control systems (e.g., Git) to maintain a consistent environment across development, testing, and production.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However, it's generally recommended not to manually edit the package-lock.json file, as npm manages it automatically based on the package.json file and the state of the installed packages.</a:t>
            </a:r>
            <a:endParaRPr/>
          </a:p>
        </p:txBody>
      </p:sp>
      <p:sp>
        <p:nvSpPr>
          <p:cNvPr id="424" name="Google Shape;424;g29a41352761_0_50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29a41352761_0_50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Some specific commands that you can use from npm</a:t>
            </a:r>
            <a:endParaRPr/>
          </a:p>
          <a:p>
            <a:pPr marL="0" lvl="0" indent="0" algn="l" rtl="0">
              <a:lnSpc>
                <a:spcPct val="90000"/>
              </a:lnSpc>
              <a:spcBef>
                <a:spcPts val="0"/>
              </a:spcBef>
              <a:spcAft>
                <a:spcPts val="0"/>
              </a:spcAft>
              <a:buClr>
                <a:schemeClr val="dk1"/>
              </a:buClr>
              <a:buSzPts val="2800"/>
              <a:buNone/>
            </a:pPr>
            <a:endParaRPr/>
          </a:p>
          <a:p>
            <a:pPr marL="457200" lvl="0" indent="-342900" algn="l" rtl="0">
              <a:lnSpc>
                <a:spcPct val="90000"/>
              </a:lnSpc>
              <a:spcBef>
                <a:spcPts val="0"/>
              </a:spcBef>
              <a:spcAft>
                <a:spcPts val="0"/>
              </a:spcAft>
              <a:buSzPts val="1800"/>
              <a:buChar char="-"/>
            </a:pPr>
            <a:r>
              <a:rPr lang="en-US"/>
              <a:t>npm audit</a:t>
            </a:r>
            <a:endParaRPr/>
          </a:p>
          <a:p>
            <a:pPr marL="914400" lvl="1" indent="-342900" algn="l" rtl="0">
              <a:lnSpc>
                <a:spcPct val="90000"/>
              </a:lnSpc>
              <a:spcBef>
                <a:spcPts val="0"/>
              </a:spcBef>
              <a:spcAft>
                <a:spcPts val="0"/>
              </a:spcAft>
              <a:buSzPts val="1800"/>
              <a:buChar char="-"/>
            </a:pPr>
            <a:r>
              <a:rPr lang="en-US"/>
              <a:t>Performs a security audit on your project's dependencies, identifying any known vulnerabilities.</a:t>
            </a:r>
            <a:endParaRPr/>
          </a:p>
          <a:p>
            <a:pPr marL="457200" lvl="0" indent="-342900" algn="l" rtl="0">
              <a:lnSpc>
                <a:spcPct val="90000"/>
              </a:lnSpc>
              <a:spcBef>
                <a:spcPts val="0"/>
              </a:spcBef>
              <a:spcAft>
                <a:spcPts val="0"/>
              </a:spcAft>
              <a:buSzPts val="1800"/>
              <a:buChar char="-"/>
            </a:pPr>
            <a:r>
              <a:rPr lang="en-US"/>
              <a:t>npm init</a:t>
            </a:r>
            <a:endParaRPr/>
          </a:p>
          <a:p>
            <a:pPr marL="914400" lvl="1" indent="-342900" algn="l" rtl="0">
              <a:lnSpc>
                <a:spcPct val="90000"/>
              </a:lnSpc>
              <a:spcBef>
                <a:spcPts val="0"/>
              </a:spcBef>
              <a:spcAft>
                <a:spcPts val="0"/>
              </a:spcAft>
              <a:buSzPts val="1800"/>
              <a:buChar char="-"/>
            </a:pPr>
            <a:r>
              <a:rPr lang="en-US"/>
              <a:t>Initializes a new package.json file for your project. It prompts you to enter details such as the project name, version, entry point, test command, repository, and more.</a:t>
            </a:r>
            <a:endParaRPr/>
          </a:p>
        </p:txBody>
      </p:sp>
      <p:sp>
        <p:nvSpPr>
          <p:cNvPr id="431" name="Google Shape;431;g29a41352761_0_50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g29a41352761_0_52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Some specific commands that you can use from npm</a:t>
            </a:r>
            <a:endParaRPr/>
          </a:p>
          <a:p>
            <a:pPr marL="0" lvl="0" indent="0" algn="l" rtl="0">
              <a:lnSpc>
                <a:spcPct val="90000"/>
              </a:lnSpc>
              <a:spcBef>
                <a:spcPts val="0"/>
              </a:spcBef>
              <a:spcAft>
                <a:spcPts val="0"/>
              </a:spcAft>
              <a:buNone/>
            </a:pPr>
            <a:endParaRPr/>
          </a:p>
          <a:p>
            <a:pPr marL="457200" lvl="0" indent="-342900" algn="l" rtl="0">
              <a:lnSpc>
                <a:spcPct val="90000"/>
              </a:lnSpc>
              <a:spcBef>
                <a:spcPts val="0"/>
              </a:spcBef>
              <a:spcAft>
                <a:spcPts val="0"/>
              </a:spcAft>
              <a:buSzPts val="1800"/>
              <a:buChar char="-"/>
            </a:pPr>
            <a:r>
              <a:rPr lang="en-US"/>
              <a:t>npm update</a:t>
            </a:r>
            <a:endParaRPr/>
          </a:p>
          <a:p>
            <a:pPr marL="914400" lvl="1" indent="-342900" algn="l" rtl="0">
              <a:lnSpc>
                <a:spcPct val="90000"/>
              </a:lnSpc>
              <a:spcBef>
                <a:spcPts val="0"/>
              </a:spcBef>
              <a:spcAft>
                <a:spcPts val="0"/>
              </a:spcAft>
              <a:buSzPts val="1800"/>
              <a:buChar char="-"/>
            </a:pPr>
            <a:r>
              <a:rPr lang="en-US"/>
              <a:t>Updates packages to their latest versions based on the version constraints specified in the package.json file.</a:t>
            </a:r>
            <a:endParaRPr/>
          </a:p>
          <a:p>
            <a:pPr marL="457200" lvl="0" indent="-342900" algn="l" rtl="0">
              <a:lnSpc>
                <a:spcPct val="90000"/>
              </a:lnSpc>
              <a:spcBef>
                <a:spcPts val="0"/>
              </a:spcBef>
              <a:spcAft>
                <a:spcPts val="0"/>
              </a:spcAft>
              <a:buSzPts val="1800"/>
              <a:buChar char="-"/>
            </a:pPr>
            <a:r>
              <a:rPr lang="en-US"/>
              <a:t>npm run xyz</a:t>
            </a:r>
            <a:endParaRPr/>
          </a:p>
          <a:p>
            <a:pPr marL="914400" lvl="1" indent="-342900" algn="l" rtl="0">
              <a:lnSpc>
                <a:spcPct val="90000"/>
              </a:lnSpc>
              <a:spcBef>
                <a:spcPts val="0"/>
              </a:spcBef>
              <a:spcAft>
                <a:spcPts val="0"/>
              </a:spcAft>
              <a:buSzPts val="1800"/>
              <a:buChar char="-"/>
            </a:pPr>
            <a:r>
              <a:rPr lang="en-US"/>
              <a:t>Executes a script xyz defined in the scripts section of the package.json file.</a:t>
            </a:r>
            <a:endParaRPr/>
          </a:p>
        </p:txBody>
      </p:sp>
      <p:sp>
        <p:nvSpPr>
          <p:cNvPr id="438" name="Google Shape;438;g29a41352761_0_52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g29a41352761_0_51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While npm remains the default choice for many Node.js developers, alternative package managers like Yarn and pnpm provide additional options, each with its unique features and advantages.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 choice of which package manager to use often depends on specific project requirements, developer preferences, and the need for specific features such as speed, disk space efficiency, or offline capabilities.</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There are a few alternative package managers that offer different features and approaches.</a:t>
            </a:r>
            <a:endParaRPr/>
          </a:p>
        </p:txBody>
      </p:sp>
      <p:sp>
        <p:nvSpPr>
          <p:cNvPr id="445" name="Google Shape;445;g29a41352761_0_51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Node.js was created by Ryan Dahl, a software engineer, and it was introduced to the world in 2009.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 main idea behind Node.js was to provide a runtime environment that allows developers to execute JavaScript code on the server side, extending the language's capabilities beyond the confines of the browser.</a:t>
            </a:r>
            <a:endParaRPr/>
          </a:p>
        </p:txBody>
      </p:sp>
      <p:sp>
        <p:nvSpPr>
          <p:cNvPr id="111" name="Google Shape;111;p9"/>
          <p:cNvSpPr txBox="1">
            <a:spLocks noGrp="1"/>
          </p:cNvSpPr>
          <p:nvPr>
            <p:ph type="body" idx="2"/>
          </p:nvPr>
        </p:nvSpPr>
        <p:spPr>
          <a:xfrm>
            <a:off x="838200" y="384352"/>
            <a:ext cx="10508974" cy="5692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Node.js concepts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29a41352761_0_547"/>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Yarn is a fast, reliable, and secure package manager for JavaScript. It was developed by Facebook and is designed to be a drop-in replacement for npm.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Yarn introduced features like deterministic dependency resolution, parallel downloads, and offline capabilities, addressing some performance and reliability concerns that developers had with npm.</a:t>
            </a:r>
            <a:endParaRPr/>
          </a:p>
        </p:txBody>
      </p:sp>
      <p:sp>
        <p:nvSpPr>
          <p:cNvPr id="452" name="Google Shape;452;g29a41352761_0_54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
        <p:nvSpPr>
          <p:cNvPr id="453" name="Google Shape;453;g29a41352761_0_547"/>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Yarn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g29a41352761_0_535"/>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pnpm is a fast and disk-space efficient package manager for Node.js.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It is designed to share dependencies across projects, saving disk space and reducing redundancy.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pnpm uses a single content-addressable storage for all dependencies, allowing them to be linked and shared.</a:t>
            </a:r>
            <a:endParaRPr/>
          </a:p>
        </p:txBody>
      </p:sp>
      <p:sp>
        <p:nvSpPr>
          <p:cNvPr id="460" name="Google Shape;460;g29a41352761_0_53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Node Package Manager</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3200"/>
              <a:buNone/>
            </a:pPr>
            <a:endParaRPr/>
          </a:p>
        </p:txBody>
      </p:sp>
      <p:sp>
        <p:nvSpPr>
          <p:cNvPr id="461" name="Google Shape;461;g29a41352761_0_535"/>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pnpm</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67" name="Google Shape;467;g29a5f29c3f5_0_74"/>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468" name="Google Shape;468;g29a5f29c3f5_0_74"/>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26"/>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3. Using Node.js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g1ea83654414_0_28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We said that Node.js is different from other languages, but what does it mean exactly? What this idea of event-driven, eventloop or asynchronous I/O can help us?</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a:t>
            </a:r>
            <a:endParaRPr/>
          </a:p>
          <a:p>
            <a:pPr marL="0" lvl="0" indent="0" algn="l" rtl="0">
              <a:spcBef>
                <a:spcPts val="0"/>
              </a:spcBef>
              <a:spcAft>
                <a:spcPts val="0"/>
              </a:spcAft>
              <a:buClr>
                <a:schemeClr val="dk1"/>
              </a:buClr>
              <a:buSzPts val="1100"/>
              <a:buFont typeface="Arial"/>
              <a:buNone/>
            </a:pPr>
            <a:r>
              <a:rPr lang="en-US"/>
              <a:t>JavaScript has certain characteristics that make it very different than</a:t>
            </a:r>
            <a:endParaRPr/>
          </a:p>
          <a:p>
            <a:pPr marL="0" lvl="0" indent="0" algn="l" rtl="0">
              <a:spcBef>
                <a:spcPts val="0"/>
              </a:spcBef>
              <a:spcAft>
                <a:spcPts val="0"/>
              </a:spcAft>
              <a:buClr>
                <a:schemeClr val="dk1"/>
              </a:buClr>
              <a:buSzPts val="1100"/>
              <a:buFont typeface="Arial"/>
              <a:buNone/>
            </a:pPr>
            <a:r>
              <a:rPr lang="en-US"/>
              <a:t>other dynamic languages, namely that it has no concept of threads. Its</a:t>
            </a:r>
            <a:endParaRPr/>
          </a:p>
          <a:p>
            <a:pPr marL="0" lvl="0" indent="0" algn="l" rtl="0">
              <a:lnSpc>
                <a:spcPct val="90000"/>
              </a:lnSpc>
              <a:spcBef>
                <a:spcPts val="0"/>
              </a:spcBef>
              <a:spcAft>
                <a:spcPts val="0"/>
              </a:spcAft>
              <a:buSzPts val="1800"/>
              <a:buNone/>
            </a:pPr>
            <a:r>
              <a:rPr lang="en-US"/>
              <a:t>model of concurrency is completely based around events.</a:t>
            </a:r>
            <a:endParaRPr/>
          </a:p>
          <a:p>
            <a:pPr marL="9144000" lvl="0" indent="457200" algn="l" rtl="0">
              <a:lnSpc>
                <a:spcPct val="90000"/>
              </a:lnSpc>
              <a:spcBef>
                <a:spcPts val="0"/>
              </a:spcBef>
              <a:spcAft>
                <a:spcPts val="0"/>
              </a:spcAft>
              <a:buSzPts val="1800"/>
              <a:buNone/>
            </a:pPr>
            <a:r>
              <a:rPr lang="en-US"/>
              <a:t>“</a:t>
            </a:r>
            <a:endParaRPr/>
          </a:p>
          <a:p>
            <a:pPr marL="6858000" lvl="0" indent="457200" algn="l" rtl="0">
              <a:lnSpc>
                <a:spcPct val="90000"/>
              </a:lnSpc>
              <a:spcBef>
                <a:spcPts val="0"/>
              </a:spcBef>
              <a:spcAft>
                <a:spcPts val="0"/>
              </a:spcAft>
              <a:buSzPts val="1800"/>
              <a:buNone/>
            </a:pPr>
            <a:r>
              <a:rPr lang="en-US" sz="1800" i="1"/>
              <a:t>Ryan Dahl, creator of Node.js</a:t>
            </a:r>
            <a:endParaRPr sz="1800" i="1"/>
          </a:p>
        </p:txBody>
      </p:sp>
      <p:sp>
        <p:nvSpPr>
          <p:cNvPr id="481" name="Google Shape;481;g1ea83654414_0_28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g29a41352761_0_16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1371600" lvl="0" indent="0" algn="l" rtl="0">
              <a:spcBef>
                <a:spcPts val="0"/>
              </a:spcBef>
              <a:spcAft>
                <a:spcPts val="0"/>
              </a:spcAft>
              <a:buClr>
                <a:schemeClr val="dk1"/>
              </a:buClr>
              <a:buSzPts val="1100"/>
              <a:buFont typeface="Arial"/>
              <a:buNone/>
            </a:pPr>
            <a:r>
              <a:rPr lang="en-US"/>
              <a:t>Retrieve all the articles from a Database</a:t>
            </a:r>
            <a:endParaRPr/>
          </a:p>
          <a:p>
            <a:pPr marL="1371600" lvl="0" indent="0" algn="l" rtl="0">
              <a:spcBef>
                <a:spcPts val="0"/>
              </a:spcBef>
              <a:spcAft>
                <a:spcPts val="0"/>
              </a:spcAft>
              <a:buClr>
                <a:schemeClr val="dk1"/>
              </a:buClr>
              <a:buSzPts val="1100"/>
              <a:buFont typeface="Arial"/>
              <a:buNone/>
            </a:pPr>
            <a:r>
              <a:rPr lang="en-US"/>
              <a:t>Display them</a:t>
            </a:r>
            <a:endParaRPr/>
          </a:p>
          <a:p>
            <a:pPr marL="1371600" lvl="0" indent="0" algn="l" rtl="0">
              <a:lnSpc>
                <a:spcPct val="90000"/>
              </a:lnSpc>
              <a:spcBef>
                <a:spcPts val="0"/>
              </a:spcBef>
              <a:spcAft>
                <a:spcPts val="0"/>
              </a:spcAft>
              <a:buSzPts val="1800"/>
              <a:buNone/>
            </a:pPr>
            <a:r>
              <a:rPr lang="en-US"/>
              <a:t>Do something else…</a:t>
            </a:r>
            <a:endParaRPr/>
          </a:p>
          <a:p>
            <a:pPr marL="0" lvl="0" indent="0" algn="l" rtl="0">
              <a:lnSpc>
                <a:spcPct val="90000"/>
              </a:lnSpc>
              <a:spcBef>
                <a:spcPts val="0"/>
              </a:spcBef>
              <a:spcAft>
                <a:spcPts val="0"/>
              </a:spcAft>
              <a:buSzPts val="1800"/>
              <a:buNone/>
            </a:pPr>
            <a:endParaRPr/>
          </a:p>
          <a:p>
            <a:pPr marL="0" lvl="0" indent="0" algn="l" rtl="0">
              <a:spcBef>
                <a:spcPts val="0"/>
              </a:spcBef>
              <a:spcAft>
                <a:spcPts val="0"/>
              </a:spcAft>
              <a:buClr>
                <a:schemeClr val="dk1"/>
              </a:buClr>
              <a:buSzPts val="1100"/>
              <a:buFont typeface="Arial"/>
              <a:buNone/>
            </a:pPr>
            <a:r>
              <a:rPr lang="en-US"/>
              <a:t>In that example, the program is blocked until the DB return the query result</a:t>
            </a:r>
            <a:endParaRPr/>
          </a:p>
          <a:p>
            <a:pPr marL="457200" lvl="0" indent="-342900" algn="l" rtl="0">
              <a:lnSpc>
                <a:spcPct val="90000"/>
              </a:lnSpc>
              <a:spcBef>
                <a:spcPts val="0"/>
              </a:spcBef>
              <a:spcAft>
                <a:spcPts val="0"/>
              </a:spcAft>
              <a:buSzPts val="1800"/>
              <a:buChar char="-"/>
            </a:pPr>
            <a:r>
              <a:rPr lang="en-US"/>
              <a:t>It is called a blocking I/O operation</a:t>
            </a:r>
            <a:endParaRPr/>
          </a:p>
        </p:txBody>
      </p:sp>
      <p:sp>
        <p:nvSpPr>
          <p:cNvPr id="488" name="Google Shape;488;g29a41352761_0_16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
        <p:nvSpPr>
          <p:cNvPr id="489" name="Google Shape;489;g29a41352761_0_162"/>
          <p:cNvSpPr/>
          <p:nvPr/>
        </p:nvSpPr>
        <p:spPr>
          <a:xfrm>
            <a:off x="2257200" y="1630800"/>
            <a:ext cx="6210000" cy="1198800"/>
          </a:xfrm>
          <a:prstGeom prst="rect">
            <a:avLst/>
          </a:prstGeom>
          <a:noFill/>
          <a:ln w="9525" cap="flat" cmpd="sng">
            <a:solidFill>
              <a:srgbClr val="8888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29a41352761_0_565"/>
          <p:cNvSpPr/>
          <p:nvPr/>
        </p:nvSpPr>
        <p:spPr>
          <a:xfrm>
            <a:off x="2257200" y="1630800"/>
            <a:ext cx="6210000" cy="1198800"/>
          </a:xfrm>
          <a:prstGeom prst="rect">
            <a:avLst/>
          </a:prstGeom>
          <a:noFill/>
          <a:ln w="9525" cap="flat" cmpd="sng">
            <a:solidFill>
              <a:srgbClr val="8888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96" name="Google Shape;496;g29a41352761_0_56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1371600" lvl="0" indent="0" algn="l" rtl="0">
              <a:spcBef>
                <a:spcPts val="0"/>
              </a:spcBef>
              <a:spcAft>
                <a:spcPts val="0"/>
              </a:spcAft>
              <a:buClr>
                <a:schemeClr val="dk1"/>
              </a:buClr>
              <a:buSzPts val="1100"/>
              <a:buFont typeface="Arial"/>
              <a:buNone/>
            </a:pPr>
            <a:r>
              <a:rPr lang="en-US"/>
              <a:t>Retrieve all the articles from a Database</a:t>
            </a:r>
            <a:endParaRPr/>
          </a:p>
          <a:p>
            <a:pPr marL="1371600" lvl="0" indent="457200" algn="l" rtl="0">
              <a:spcBef>
                <a:spcPts val="0"/>
              </a:spcBef>
              <a:spcAft>
                <a:spcPts val="0"/>
              </a:spcAft>
              <a:buClr>
                <a:schemeClr val="dk1"/>
              </a:buClr>
              <a:buSzPts val="1100"/>
              <a:buFont typeface="Arial"/>
              <a:buNone/>
            </a:pPr>
            <a:r>
              <a:rPr lang="en-US"/>
              <a:t>When complete, display them</a:t>
            </a:r>
            <a:endParaRPr/>
          </a:p>
          <a:p>
            <a:pPr marL="1371600" lvl="0" indent="0" algn="l" rtl="0">
              <a:lnSpc>
                <a:spcPct val="90000"/>
              </a:lnSpc>
              <a:spcBef>
                <a:spcPts val="0"/>
              </a:spcBef>
              <a:spcAft>
                <a:spcPts val="0"/>
              </a:spcAft>
              <a:buSzPts val="1800"/>
              <a:buNone/>
            </a:pPr>
            <a:r>
              <a:rPr lang="en-US"/>
              <a:t>Do something else...</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None/>
            </a:pPr>
            <a:r>
              <a:rPr lang="en-US"/>
              <a:t>In that example, only the second instruction will wait the first one to finish</a:t>
            </a:r>
            <a:endParaRPr/>
          </a:p>
        </p:txBody>
      </p:sp>
      <p:sp>
        <p:nvSpPr>
          <p:cNvPr id="497" name="Google Shape;497;g29a41352761_0_56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g29a41352761_0_16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100"/>
              <a:buNone/>
            </a:pPr>
            <a:r>
              <a:rPr lang="en-US"/>
              <a:t>The event loop is what allows Node.js to perform non-blocking I/O operations despite the fact that JavaScript is single-threaded by offloading operations to the system kernel whenever possible.</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US"/>
              <a:t>Node.js applications are event-driven, meaning they respond to events by executing callback functions. The event loop is responsible for managing and dispatching these events in a non-blocking manner.</a:t>
            </a:r>
            <a:endParaRPr/>
          </a:p>
        </p:txBody>
      </p:sp>
      <p:sp>
        <p:nvSpPr>
          <p:cNvPr id="504" name="Google Shape;504;g29a41352761_0_16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g29a41352761_0_57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The Node.js event loop is a foundational concept in the design of Node.js, playing a central role in its asynchronous, non-blocking I/O model.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At its core, the event loop is a mechanism that enables Node.js to handle multiple operations concurrently without relying on additional threads.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The asynchronous nature of Node.js applications is rooted in the event loop, which manages and dispatches events in a non-blocking manner.</a:t>
            </a:r>
            <a:endParaRPr/>
          </a:p>
        </p:txBody>
      </p:sp>
      <p:sp>
        <p:nvSpPr>
          <p:cNvPr id="511" name="Google Shape;511;g29a41352761_0_57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g29a41352761_0_17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Node.js follows a non-blocking I/O model, allowing the application to continue executing tasks while waiting for I/O operations to complete.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This is achieved through the use of callbacks and the event loop. When an asynchronous operation finishes, its corresponding callback is added to the event queue, and the event loop schedules its execution.</a:t>
            </a:r>
            <a:endParaRPr/>
          </a:p>
        </p:txBody>
      </p:sp>
      <p:sp>
        <p:nvSpPr>
          <p:cNvPr id="518" name="Google Shape;518;g29a41352761_0_17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9a41352761_0_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Ryan Dahl's motivation for creating Node.js stemmed from the limitations of traditional server-side technologies at the time.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Conventional server-side environments, characterized by synchronous, blocking I/O operations, faced challenges in handling a large number of concurrent connections efficiently.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Dahl envisioned a new approach, one that embraced an event-driven, non-blocking model, optimizing performance and enabling the development of scalable and real-time applications.</a:t>
            </a:r>
            <a:endParaRPr/>
          </a:p>
        </p:txBody>
      </p:sp>
      <p:sp>
        <p:nvSpPr>
          <p:cNvPr id="118" name="Google Shape;118;g29a41352761_0_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Node.js concepts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g29a41352761_0_18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The benefits of the event loop in Node.js are significant. It contributes to the scalability of Node.js applications, enabling them to handle numerous concurrent connections without the need for threading.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The non-blocking I/O operations enhance efficiency by preventing the application from idling during I/O waits.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Moreover, the event-driven model makes Node.js highly responsive to events, making it suitable for real-time applications such as chat systems or online gaming.</a:t>
            </a:r>
            <a:endParaRPr/>
          </a:p>
        </p:txBody>
      </p:sp>
      <p:sp>
        <p:nvSpPr>
          <p:cNvPr id="525" name="Google Shape;525;g29a41352761_0_18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g29a41352761_0_18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A thorough understanding of the Node.js event loop is essential for developing performant and scalable applications.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It forms the core of Node.js' ability to handle concurrent connections while maintaining responsiveness and low latency, enabling developers to create efficient server-side applications.</a:t>
            </a:r>
            <a:endParaRPr/>
          </a:p>
        </p:txBody>
      </p:sp>
      <p:sp>
        <p:nvSpPr>
          <p:cNvPr id="532" name="Google Shape;532;g29a41352761_0_18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g29a41352761_0_19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u="sng">
                <a:solidFill>
                  <a:schemeClr val="hlink"/>
                </a:solidFill>
                <a:hlinkClick r:id="rId3"/>
              </a:rPr>
              <a:t>Documentation</a:t>
            </a:r>
            <a:br>
              <a:rPr lang="en-US"/>
            </a:br>
            <a:endParaRPr/>
          </a:p>
          <a:p>
            <a:pPr marL="0" lvl="0" indent="0" algn="l" rtl="0">
              <a:lnSpc>
                <a:spcPct val="90000"/>
              </a:lnSpc>
              <a:spcBef>
                <a:spcPts val="0"/>
              </a:spcBef>
              <a:spcAft>
                <a:spcPts val="0"/>
              </a:spcAft>
              <a:buSzPts val="1800"/>
              <a:buNone/>
            </a:pPr>
            <a:r>
              <a:rPr lang="en-US"/>
              <a:t>Node.js EventLoop schema</a:t>
            </a:r>
            <a:endParaRPr/>
          </a:p>
        </p:txBody>
      </p:sp>
      <p:sp>
        <p:nvSpPr>
          <p:cNvPr id="539" name="Google Shape;539;g29a41352761_0_19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pic>
        <p:nvPicPr>
          <p:cNvPr id="540" name="Google Shape;540;g29a41352761_0_192"/>
          <p:cNvPicPr preferRelativeResize="0"/>
          <p:nvPr/>
        </p:nvPicPr>
        <p:blipFill rotWithShape="1">
          <a:blip r:embed="rId4">
            <a:alphaModFix/>
          </a:blip>
          <a:srcRect r="28031"/>
          <a:stretch/>
        </p:blipFill>
        <p:spPr>
          <a:xfrm>
            <a:off x="5022375" y="1331450"/>
            <a:ext cx="6231224" cy="50868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g29a41352761_0_19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The event-driven architecture in Node.js is facilitated by the event loop, which efficiently manages and dispatches events.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Core libraries in Node.js, such as those for file system operations (fs module), networking (http and net modules), and database interactions (mysql or mongodb modules), are crafted to emit events upon completion or in response to certain triggers.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Developers can register event listeners (callbacks) to respond to these events, making it an inherently non-blocking and asynchronous process.</a:t>
            </a:r>
            <a:endParaRPr/>
          </a:p>
        </p:txBody>
      </p:sp>
      <p:sp>
        <p:nvSpPr>
          <p:cNvPr id="547" name="Google Shape;547;g29a41352761_0_19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g29a41352761_0_20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Node.js libraries are designed to be non-blocking</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sz="1400" i="1"/>
          </a:p>
          <a:p>
            <a:pPr marL="457200" lvl="0" indent="457200" algn="l" rtl="0">
              <a:lnSpc>
                <a:spcPct val="90000"/>
              </a:lnSpc>
              <a:spcBef>
                <a:spcPts val="0"/>
              </a:spcBef>
              <a:spcAft>
                <a:spcPts val="0"/>
              </a:spcAft>
              <a:buSzPts val="1800"/>
              <a:buNone/>
            </a:pPr>
            <a:r>
              <a:rPr lang="en-US" sz="1400" i="1"/>
              <a:t>Inside a normal JavaScript file: index.js (extension .js)</a:t>
            </a:r>
            <a:endParaRPr sz="1400" i="1"/>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To run the previous script, you just need to do “node index.js” (or “node” followed by the name of your file)</a:t>
            </a:r>
            <a:endParaRPr/>
          </a:p>
        </p:txBody>
      </p:sp>
      <p:sp>
        <p:nvSpPr>
          <p:cNvPr id="554" name="Google Shape;554;g29a41352761_0_20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pic>
        <p:nvPicPr>
          <p:cNvPr id="555" name="Google Shape;555;g29a41352761_0_204"/>
          <p:cNvPicPr preferRelativeResize="0"/>
          <p:nvPr/>
        </p:nvPicPr>
        <p:blipFill>
          <a:blip r:embed="rId3">
            <a:alphaModFix/>
          </a:blip>
          <a:stretch>
            <a:fillRect/>
          </a:stretch>
        </p:blipFill>
        <p:spPr>
          <a:xfrm>
            <a:off x="1600200" y="2871000"/>
            <a:ext cx="8991600" cy="18288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g29a41352761_0_58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But some libraries also provide a blocking solution</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The main difference is that the function “readFile” is now named “readFileSync”. Node.js exposes a function to read a file both in a synchronous and asynchronous way.</a:t>
            </a:r>
            <a:endParaRPr/>
          </a:p>
        </p:txBody>
      </p:sp>
      <p:sp>
        <p:nvSpPr>
          <p:cNvPr id="562" name="Google Shape;562;g29a41352761_0_58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pic>
        <p:nvPicPr>
          <p:cNvPr id="563" name="Google Shape;563;g29a41352761_0_589"/>
          <p:cNvPicPr preferRelativeResize="0"/>
          <p:nvPr/>
        </p:nvPicPr>
        <p:blipFill>
          <a:blip r:embed="rId3">
            <a:alphaModFix/>
          </a:blip>
          <a:stretch>
            <a:fillRect/>
          </a:stretch>
        </p:blipFill>
        <p:spPr>
          <a:xfrm>
            <a:off x="1266825" y="2657475"/>
            <a:ext cx="9658350" cy="15430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g29a41352761_0_59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One key point to remember</a:t>
            </a:r>
            <a:br>
              <a:rPr lang="en-US"/>
            </a:br>
            <a:br>
              <a:rPr lang="en-US"/>
            </a:br>
            <a:r>
              <a:rPr lang="en-US"/>
              <a:t>Node.js is NOT:</a:t>
            </a:r>
            <a:endParaRPr/>
          </a:p>
          <a:p>
            <a:pPr marL="0" lvl="0" indent="0" algn="l" rtl="0">
              <a:spcBef>
                <a:spcPts val="0"/>
              </a:spcBef>
              <a:spcAft>
                <a:spcPts val="0"/>
              </a:spcAft>
              <a:buSzPts val="1100"/>
              <a:buNone/>
            </a:pPr>
            <a:endParaRPr/>
          </a:p>
          <a:p>
            <a:pPr marL="457200" lvl="0" indent="-342900" algn="l" rtl="0">
              <a:spcBef>
                <a:spcPts val="0"/>
              </a:spcBef>
              <a:spcAft>
                <a:spcPts val="0"/>
              </a:spcAft>
              <a:buSzPts val="1800"/>
              <a:buChar char="-"/>
            </a:pPr>
            <a:r>
              <a:rPr lang="en-US"/>
              <a:t>a web framework: do not compare it to Rails (Ruby) or Django (Python) but more to Python or Ruby directly</a:t>
            </a:r>
            <a:endParaRPr/>
          </a:p>
          <a:p>
            <a:pPr marL="457200" lvl="0" indent="-342900" algn="l" rtl="0">
              <a:spcBef>
                <a:spcPts val="0"/>
              </a:spcBef>
              <a:spcAft>
                <a:spcPts val="0"/>
              </a:spcAft>
              <a:buSzPts val="1800"/>
              <a:buChar char="-"/>
            </a:pPr>
            <a:r>
              <a:rPr lang="en-US"/>
              <a:t>multi threaded: you can now use WebWorker, but by default it is not a true multithreaded solution</a:t>
            </a:r>
            <a:endParaRPr/>
          </a:p>
        </p:txBody>
      </p:sp>
      <p:sp>
        <p:nvSpPr>
          <p:cNvPr id="570" name="Google Shape;570;g29a41352761_0_59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g29a41352761_0_60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Outside of that Node.js is pretty much compliant with the full </a:t>
            </a:r>
            <a:r>
              <a:rPr lang="en-US" u="sng">
                <a:solidFill>
                  <a:schemeClr val="hlink"/>
                </a:solidFill>
                <a:hlinkClick r:id="rId3"/>
              </a:rPr>
              <a:t>JavaScript specification</a:t>
            </a:r>
            <a:r>
              <a:rPr lang="en-US"/>
              <a:t> (ECMA).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US"/>
              <a:t>As you can expect, Node.js being only server side it means that only the features that are not linked to the window, the browser or the graphical interface are availables. You cannot use</a:t>
            </a:r>
            <a:endParaRPr/>
          </a:p>
          <a:p>
            <a:pPr marL="0" lvl="0" indent="0" algn="l" rtl="0">
              <a:spcBef>
                <a:spcPts val="0"/>
              </a:spcBef>
              <a:spcAft>
                <a:spcPts val="0"/>
              </a:spcAft>
              <a:buSzPts val="1100"/>
              <a:buNone/>
            </a:pPr>
            <a:endParaRPr/>
          </a:p>
          <a:p>
            <a:pPr marL="457200" lvl="0" indent="-342900" algn="l" rtl="0">
              <a:spcBef>
                <a:spcPts val="0"/>
              </a:spcBef>
              <a:spcAft>
                <a:spcPts val="0"/>
              </a:spcAft>
              <a:buSzPts val="1800"/>
              <a:buChar char="-"/>
            </a:pPr>
            <a:r>
              <a:rPr lang="en-US"/>
              <a:t>all functions related to windows</a:t>
            </a:r>
            <a:endParaRPr/>
          </a:p>
          <a:p>
            <a:pPr marL="457200" lvl="0" indent="-342900" algn="l" rtl="0">
              <a:spcBef>
                <a:spcPts val="0"/>
              </a:spcBef>
              <a:spcAft>
                <a:spcPts val="0"/>
              </a:spcAft>
              <a:buSzPts val="1800"/>
              <a:buChar char="-"/>
            </a:pPr>
            <a:r>
              <a:rPr lang="en-US"/>
              <a:t>all features linked to navigator (like gps, camera…)</a:t>
            </a:r>
            <a:endParaRPr/>
          </a:p>
          <a:p>
            <a:pPr marL="457200" lvl="0" indent="-342900" algn="l" rtl="0">
              <a:spcBef>
                <a:spcPts val="0"/>
              </a:spcBef>
              <a:spcAft>
                <a:spcPts val="0"/>
              </a:spcAft>
              <a:buSzPts val="1800"/>
              <a:buChar char="-"/>
            </a:pPr>
            <a:r>
              <a:rPr lang="en-US"/>
              <a:t>all solutions to access user system (Node.js run on your server)</a:t>
            </a:r>
            <a:endParaRPr/>
          </a:p>
        </p:txBody>
      </p:sp>
      <p:sp>
        <p:nvSpPr>
          <p:cNvPr id="577" name="Google Shape;577;g29a41352761_0_60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g29a41352761_0_607"/>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100"/>
              <a:buNone/>
            </a:pPr>
            <a:r>
              <a:rPr lang="en-US"/>
              <a:t>Also Node.js use historically the CommonJS specification to create a module or library</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US"/>
              <a:t>But since a couple years you can also create a module with the ESM specification - this one being also the official specification for JavaScript regarding module.</a:t>
            </a:r>
            <a:endParaRPr/>
          </a:p>
          <a:p>
            <a:pPr marL="0" lvl="0" indent="0" algn="l" rtl="0">
              <a:spcBef>
                <a:spcPts val="0"/>
              </a:spcBef>
              <a:spcAft>
                <a:spcPts val="0"/>
              </a:spcAft>
              <a:buSzPts val="1100"/>
              <a:buNone/>
            </a:pPr>
            <a:endParaRPr/>
          </a:p>
          <a:p>
            <a:pPr marL="457200" lvl="0" indent="-342900" algn="l" rtl="0">
              <a:spcBef>
                <a:spcPts val="0"/>
              </a:spcBef>
              <a:spcAft>
                <a:spcPts val="0"/>
              </a:spcAft>
              <a:buSzPts val="1800"/>
              <a:buChar char="-"/>
            </a:pPr>
            <a:r>
              <a:rPr lang="en-US"/>
              <a:t>the change between CJS (CommonJS) and ESM (EcmaScript Module) takes time</a:t>
            </a:r>
            <a:endParaRPr/>
          </a:p>
          <a:p>
            <a:pPr marL="457200" lvl="0" indent="-342900" algn="l" rtl="0">
              <a:spcBef>
                <a:spcPts val="0"/>
              </a:spcBef>
              <a:spcAft>
                <a:spcPts val="0"/>
              </a:spcAft>
              <a:buSzPts val="1800"/>
              <a:buChar char="-"/>
            </a:pPr>
            <a:r>
              <a:rPr lang="en-US"/>
              <a:t>Node.js v21 now support a flag to invert the default, from CJS to ESM</a:t>
            </a:r>
            <a:endParaRPr/>
          </a:p>
        </p:txBody>
      </p:sp>
      <p:sp>
        <p:nvSpPr>
          <p:cNvPr id="584" name="Google Shape;584;g29a41352761_0_60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g29a41352761_0_61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100"/>
              <a:buNone/>
            </a:pPr>
            <a:r>
              <a:rPr lang="en-US"/>
              <a:t>The two specifications are not fully compatible. As of right now there are still some issues if you try to use both solutions in the same project.</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US"/>
              <a:t>As time passes, more and more libraries and projects migrate to use the “new” standard with ESM. This unfortunately takes some time, especially because</a:t>
            </a:r>
            <a:endParaRPr/>
          </a:p>
          <a:p>
            <a:pPr marL="0" lvl="0" indent="0" algn="l" rtl="0">
              <a:spcBef>
                <a:spcPts val="0"/>
              </a:spcBef>
              <a:spcAft>
                <a:spcPts val="0"/>
              </a:spcAft>
              <a:buSzPts val="1100"/>
              <a:buNone/>
            </a:pPr>
            <a:endParaRPr/>
          </a:p>
          <a:p>
            <a:pPr marL="457200" lvl="0" indent="-342900" algn="l" rtl="0">
              <a:spcBef>
                <a:spcPts val="0"/>
              </a:spcBef>
              <a:spcAft>
                <a:spcPts val="0"/>
              </a:spcAft>
              <a:buSzPts val="1800"/>
              <a:buChar char="-"/>
            </a:pPr>
            <a:r>
              <a:rPr lang="en-US"/>
              <a:t>some feature available in CJS are not possible in ESM</a:t>
            </a:r>
            <a:endParaRPr/>
          </a:p>
          <a:p>
            <a:pPr marL="457200" lvl="0" indent="-342900" algn="l" rtl="0">
              <a:spcBef>
                <a:spcPts val="0"/>
              </a:spcBef>
              <a:spcAft>
                <a:spcPts val="0"/>
              </a:spcAft>
              <a:buSzPts val="1800"/>
              <a:buChar char="-"/>
            </a:pPr>
            <a:r>
              <a:rPr lang="en-US"/>
              <a:t>you need to rewrite most of your code</a:t>
            </a:r>
            <a:endParaRPr/>
          </a:p>
          <a:p>
            <a:pPr marL="457200" lvl="0" indent="-342900" algn="l" rtl="0">
              <a:spcBef>
                <a:spcPts val="0"/>
              </a:spcBef>
              <a:spcAft>
                <a:spcPts val="0"/>
              </a:spcAft>
              <a:buSzPts val="1800"/>
              <a:buChar char="-"/>
            </a:pPr>
            <a:r>
              <a:rPr lang="en-US"/>
              <a:t>libraries author need to support the two versions during the transition</a:t>
            </a:r>
            <a:endParaRPr/>
          </a:p>
        </p:txBody>
      </p:sp>
      <p:sp>
        <p:nvSpPr>
          <p:cNvPr id="591" name="Google Shape;591;g29a41352761_0_61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9a41352761_0_7"/>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Node.js employs an asynchronous, non-blocking I/O model, allowing it to handle multiple requests simultaneously without waiting for each operation to complete before moving on to the next.</a:t>
            </a:r>
            <a:endParaRPr/>
          </a:p>
        </p:txBody>
      </p:sp>
      <p:sp>
        <p:nvSpPr>
          <p:cNvPr id="125" name="Google Shape;125;g29a41352761_0_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Node.js concepts</a:t>
            </a:r>
            <a:endParaRPr/>
          </a:p>
        </p:txBody>
      </p:sp>
      <p:sp>
        <p:nvSpPr>
          <p:cNvPr id="126" name="Google Shape;126;g29a41352761_0_7"/>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Non-Blocking I/O</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g29a41352761_0_62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CJS Example</a:t>
            </a:r>
            <a:endParaRPr/>
          </a:p>
        </p:txBody>
      </p:sp>
      <p:sp>
        <p:nvSpPr>
          <p:cNvPr id="598" name="Google Shape;598;g29a41352761_0_62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pic>
        <p:nvPicPr>
          <p:cNvPr id="599" name="Google Shape;599;g29a41352761_0_625"/>
          <p:cNvPicPr preferRelativeResize="0"/>
          <p:nvPr/>
        </p:nvPicPr>
        <p:blipFill>
          <a:blip r:embed="rId3">
            <a:alphaModFix/>
          </a:blip>
          <a:stretch>
            <a:fillRect/>
          </a:stretch>
        </p:blipFill>
        <p:spPr>
          <a:xfrm>
            <a:off x="1266825" y="2144475"/>
            <a:ext cx="9658350" cy="29146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g29a41352761_0_63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CommonJS is a module system introduced to standardize modular JavaScript code for server-side environments, notably in the Node.js ecosystem.</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CommonJS modules use the require function to import modules and module.exports or exports to expose functionality.</a:t>
            </a:r>
            <a:endParaRPr/>
          </a:p>
        </p:txBody>
      </p:sp>
      <p:sp>
        <p:nvSpPr>
          <p:cNvPr id="606" name="Google Shape;606;g29a41352761_0_63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g29a41352761_0_71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One notable characteristic of CommonJS is its synchronous loading of modules. Dependencies are loaded and executed sequentially, making it straightforward to understand the flow of the code.</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CommonJS modules were designed with server-side JavaScript environments, like Node.js, in mind. They are well-suited for scenarios where synchronous loading is acceptable.</a:t>
            </a:r>
            <a:endParaRPr/>
          </a:p>
        </p:txBody>
      </p:sp>
      <p:sp>
        <p:nvSpPr>
          <p:cNvPr id="613" name="Google Shape;613;g29a41352761_0_71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g29a41352761_0_637"/>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ESM Example</a:t>
            </a:r>
            <a:endParaRPr/>
          </a:p>
        </p:txBody>
      </p:sp>
      <p:sp>
        <p:nvSpPr>
          <p:cNvPr id="620" name="Google Shape;620;g29a41352761_0_63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pic>
        <p:nvPicPr>
          <p:cNvPr id="621" name="Google Shape;621;g29a41352761_0_637"/>
          <p:cNvPicPr preferRelativeResize="0"/>
          <p:nvPr/>
        </p:nvPicPr>
        <p:blipFill>
          <a:blip r:embed="rId3">
            <a:alphaModFix/>
          </a:blip>
          <a:stretch>
            <a:fillRect/>
          </a:stretch>
        </p:blipFill>
        <p:spPr>
          <a:xfrm>
            <a:off x="1266825" y="2305050"/>
            <a:ext cx="9658350" cy="22479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g29a41352761_0_643"/>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800"/>
              <a:buNone/>
            </a:pPr>
            <a:r>
              <a:rPr lang="en-US"/>
              <a:t>ESM is the native module system introduced in ECMAScript 6 (ES6) and later versions of JavaScript. It is designed to be a more standardized and versatile module system, applicable both in browsers and server-side environments.</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ESM uses the import and export keywords for module importing and exporting.</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One significant feature of ESM is its support for asynchronous module loading. This enables more dynamic and efficient loading of modules, particularly beneficial in scenarios where dependencies may be loaded asynchronously.</a:t>
            </a:r>
            <a:endParaRPr/>
          </a:p>
        </p:txBody>
      </p:sp>
      <p:sp>
        <p:nvSpPr>
          <p:cNvPr id="628" name="Google Shape;628;g29a41352761_0_64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g29a41352761_0_71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ESM is designed to work seamlessly in both browser and server environments. It is gradually gaining wider adoption, as modern JavaScript runtimes, including Node.js, increasingly support ESM syntax.</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ESM supports tree-shaking, a process that eliminates unused code during the bundling phase. This can result in smaller bundle sizes, optimizing the performance of web applications.</a:t>
            </a:r>
            <a:endParaRPr/>
          </a:p>
        </p:txBody>
      </p:sp>
      <p:sp>
        <p:nvSpPr>
          <p:cNvPr id="635" name="Google Shape;635;g29a41352761_0_71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g29a41352761_0_64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If needed, you can tell Node.js to use the ECMAScript modules loader via </a:t>
            </a:r>
            <a:endParaRPr/>
          </a:p>
          <a:p>
            <a:pPr marL="0" lvl="0" indent="0" algn="l" rtl="0">
              <a:lnSpc>
                <a:spcPct val="90000"/>
              </a:lnSpc>
              <a:spcBef>
                <a:spcPts val="0"/>
              </a:spcBef>
              <a:spcAft>
                <a:spcPts val="0"/>
              </a:spcAft>
              <a:buSzPts val="1800"/>
              <a:buNone/>
            </a:pPr>
            <a:endParaRPr/>
          </a:p>
          <a:p>
            <a:pPr marL="457200" lvl="0" indent="-342900" algn="l" rtl="0">
              <a:lnSpc>
                <a:spcPct val="90000"/>
              </a:lnSpc>
              <a:spcBef>
                <a:spcPts val="0"/>
              </a:spcBef>
              <a:spcAft>
                <a:spcPts val="0"/>
              </a:spcAft>
              <a:buSzPts val="1800"/>
              <a:buChar char="-"/>
            </a:pPr>
            <a:r>
              <a:rPr lang="en-US"/>
              <a:t>the .mjs file extension</a:t>
            </a:r>
            <a:endParaRPr/>
          </a:p>
          <a:p>
            <a:pPr marL="457200" lvl="0" indent="-342900" algn="l" rtl="0">
              <a:lnSpc>
                <a:spcPct val="90000"/>
              </a:lnSpc>
              <a:spcBef>
                <a:spcPts val="0"/>
              </a:spcBef>
              <a:spcAft>
                <a:spcPts val="0"/>
              </a:spcAft>
              <a:buSzPts val="1800"/>
              <a:buChar char="-"/>
            </a:pPr>
            <a:r>
              <a:rPr lang="en-US"/>
              <a:t>the package.json "type" field</a:t>
            </a:r>
            <a:endParaRPr/>
          </a:p>
          <a:p>
            <a:pPr marL="457200" lvl="0" indent="-342900" algn="l" rtl="0">
              <a:lnSpc>
                <a:spcPct val="90000"/>
              </a:lnSpc>
              <a:spcBef>
                <a:spcPts val="0"/>
              </a:spcBef>
              <a:spcAft>
                <a:spcPts val="0"/>
              </a:spcAft>
              <a:buSzPts val="1800"/>
              <a:buChar char="-"/>
            </a:pPr>
            <a:r>
              <a:rPr lang="en-US"/>
              <a:t>the --input-type flag.</a:t>
            </a:r>
            <a:endParaRPr/>
          </a:p>
        </p:txBody>
      </p:sp>
      <p:sp>
        <p:nvSpPr>
          <p:cNvPr id="642" name="Google Shape;642;g29a41352761_0_64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g29a41352761_0_65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800"/>
              <a:buNone/>
            </a:pPr>
            <a:r>
              <a:rPr lang="en-US"/>
              <a:t>Like seen a bit earlier, if you want to run a Node.js script simply execute in your terminal</a:t>
            </a:r>
            <a:endParaRPr/>
          </a:p>
          <a:p>
            <a:pPr marL="0" lvl="0" indent="0" algn="l" rtl="0">
              <a:lnSpc>
                <a:spcPct val="90000"/>
              </a:lnSpc>
              <a:spcBef>
                <a:spcPts val="0"/>
              </a:spcBef>
              <a:spcAft>
                <a:spcPts val="0"/>
              </a:spcAft>
              <a:buSzPts val="1800"/>
              <a:buNone/>
            </a:pPr>
            <a:endParaRPr/>
          </a:p>
          <a:p>
            <a:pPr marL="457200" lvl="0" indent="-342900" algn="l" rtl="0">
              <a:lnSpc>
                <a:spcPct val="90000"/>
              </a:lnSpc>
              <a:spcBef>
                <a:spcPts val="0"/>
              </a:spcBef>
              <a:spcAft>
                <a:spcPts val="0"/>
              </a:spcAft>
              <a:buSzPts val="1800"/>
              <a:buChar char="-"/>
            </a:pPr>
            <a:r>
              <a:rPr lang="en-US"/>
              <a:t>node /path/to/file</a:t>
            </a:r>
            <a:endParaRPr/>
          </a:p>
          <a:p>
            <a:pPr marL="457200" lvl="0" indent="-342900" algn="l" rtl="0">
              <a:lnSpc>
                <a:spcPct val="90000"/>
              </a:lnSpc>
              <a:spcBef>
                <a:spcPts val="0"/>
              </a:spcBef>
              <a:spcAft>
                <a:spcPts val="0"/>
              </a:spcAft>
              <a:buSzPts val="1800"/>
              <a:buChar char="-"/>
            </a:pPr>
            <a:r>
              <a:rPr lang="en-US"/>
              <a:t>for example: node index.js</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You script should be executed. If you want to see some result or values you will need to console.log (or equivalent) to have an output in the stdout stream.</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By typing “node” in your terminal, you will directly open the Node.js REPL</a:t>
            </a:r>
            <a:endParaRPr/>
          </a:p>
        </p:txBody>
      </p:sp>
      <p:sp>
        <p:nvSpPr>
          <p:cNvPr id="649" name="Google Shape;649;g29a41352761_0_65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g29a41352761_0_66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u="sng"/>
              <a:t>Reminder:</a:t>
            </a:r>
            <a:r>
              <a:rPr lang="en-US"/>
              <a:t> Node.js builds your code only once when you run your script or a command. If you update your code after running it, it won't be modified or reloaded by the runtime.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You have to relaunch the run command,  each time.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US"/>
              <a:t>You can also use a watcher to automatically reload your code. One working solution is</a:t>
            </a:r>
            <a:endParaRPr/>
          </a:p>
          <a:p>
            <a:pPr marL="0" lvl="0" indent="0" algn="l" rtl="0">
              <a:spcBef>
                <a:spcPts val="0"/>
              </a:spcBef>
              <a:spcAft>
                <a:spcPts val="0"/>
              </a:spcAft>
              <a:buSzPts val="1100"/>
              <a:buNone/>
            </a:pPr>
            <a:endParaRPr/>
          </a:p>
          <a:p>
            <a:pPr marL="457200" lvl="0" indent="-342900" algn="l" rtl="0">
              <a:spcBef>
                <a:spcPts val="0"/>
              </a:spcBef>
              <a:spcAft>
                <a:spcPts val="0"/>
              </a:spcAft>
              <a:buSzPts val="1800"/>
              <a:buChar char="-"/>
            </a:pPr>
            <a:r>
              <a:rPr lang="en-US"/>
              <a:t>to use the nodemon package</a:t>
            </a:r>
            <a:endParaRPr/>
          </a:p>
          <a:p>
            <a:pPr marL="457200" lvl="0" indent="-342900" algn="l" rtl="0">
              <a:spcBef>
                <a:spcPts val="0"/>
              </a:spcBef>
              <a:spcAft>
                <a:spcPts val="0"/>
              </a:spcAft>
              <a:buSzPts val="1800"/>
              <a:buChar char="-"/>
            </a:pPr>
            <a:r>
              <a:rPr lang="en-US"/>
              <a:t>or use the --watch flag part of Node.js since Node v20</a:t>
            </a:r>
            <a:endParaRPr/>
          </a:p>
        </p:txBody>
      </p:sp>
      <p:sp>
        <p:nvSpPr>
          <p:cNvPr id="656" name="Google Shape;656;g29a41352761_0_66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g29a41352761_0_667"/>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To install it you simply need to execute this command</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	&gt; npm install -g nodemon</a:t>
            </a:r>
            <a:endParaRPr/>
          </a:p>
          <a:p>
            <a:pPr marL="0" lvl="0" indent="0" algn="l" rtl="0">
              <a:lnSpc>
                <a:spcPct val="90000"/>
              </a:lnSpc>
              <a:spcBef>
                <a:spcPts val="0"/>
              </a:spcBef>
              <a:spcAft>
                <a:spcPts val="0"/>
              </a:spcAft>
              <a:buSzPts val="1800"/>
              <a:buNone/>
            </a:pPr>
            <a:endParaRPr/>
          </a:p>
          <a:p>
            <a:pPr marL="0" lvl="0" indent="0" algn="l" rtl="0">
              <a:spcBef>
                <a:spcPts val="0"/>
              </a:spcBef>
              <a:spcAft>
                <a:spcPts val="0"/>
              </a:spcAft>
              <a:buSzPts val="1100"/>
              <a:buNone/>
            </a:pPr>
            <a:r>
              <a:rPr lang="en-US"/>
              <a:t>The -g will install the package globally and have it available on your whole system. Then replace node by nodemon to run your code</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US"/>
              <a:t>	&gt; nodemon index.js</a:t>
            </a:r>
            <a:endParaRPr/>
          </a:p>
        </p:txBody>
      </p:sp>
      <p:sp>
        <p:nvSpPr>
          <p:cNvPr id="663" name="Google Shape;663;g29a41352761_0_66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
        <p:nvSpPr>
          <p:cNvPr id="664" name="Google Shape;664;g29a41352761_0_667"/>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nodemon</a:t>
            </a:r>
            <a:endParaRPr/>
          </a:p>
        </p:txBody>
      </p:sp>
      <p:pic>
        <p:nvPicPr>
          <p:cNvPr id="665" name="Google Shape;665;g29a41352761_0_667"/>
          <p:cNvPicPr preferRelativeResize="0"/>
          <p:nvPr/>
        </p:nvPicPr>
        <p:blipFill>
          <a:blip r:embed="rId3">
            <a:alphaModFix/>
          </a:blip>
          <a:stretch>
            <a:fillRect/>
          </a:stretch>
        </p:blipFill>
        <p:spPr>
          <a:xfrm>
            <a:off x="4785600" y="5357275"/>
            <a:ext cx="6322625" cy="81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29a41352761_0_13"/>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Node.js follows an event-driven architecture where actions or events trigger responses.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approach is well-suited for scenarios where responsiveness and real-time updates are critical.</a:t>
            </a:r>
            <a:endParaRPr/>
          </a:p>
        </p:txBody>
      </p:sp>
      <p:sp>
        <p:nvSpPr>
          <p:cNvPr id="133" name="Google Shape;133;g29a41352761_0_1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Node.js concepts</a:t>
            </a:r>
            <a:endParaRPr/>
          </a:p>
        </p:txBody>
      </p:sp>
      <p:sp>
        <p:nvSpPr>
          <p:cNvPr id="134" name="Google Shape;134;g29a41352761_0_13"/>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Event-Driven Architecture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g29a41352761_0_673"/>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Since Node.js v20, you can find a feature (still experimental) that replace what nodemon is able to do.</a:t>
            </a:r>
            <a:br>
              <a:rPr lang="en-US"/>
            </a:br>
            <a:br>
              <a:rPr lang="en-US"/>
            </a:br>
            <a:r>
              <a:rPr lang="en-US"/>
              <a:t>The --watch flag allows you to say to your node processus to reload if it detects that a file in the project (or in a specific directory depending on the options) is changed, then it should automatically reload</a:t>
            </a:r>
            <a:endParaRPr/>
          </a:p>
          <a:p>
            <a:pPr marL="0" lvl="0" indent="0" algn="l" rtl="0">
              <a:lnSpc>
                <a:spcPct val="90000"/>
              </a:lnSpc>
              <a:spcBef>
                <a:spcPts val="0"/>
              </a:spcBef>
              <a:spcAft>
                <a:spcPts val="0"/>
              </a:spcAft>
              <a:buSzPts val="1800"/>
              <a:buNone/>
            </a:pPr>
            <a:endParaRPr/>
          </a:p>
          <a:p>
            <a:pPr marL="457200" lvl="0" indent="-342900" algn="l" rtl="0">
              <a:lnSpc>
                <a:spcPct val="90000"/>
              </a:lnSpc>
              <a:spcBef>
                <a:spcPts val="0"/>
              </a:spcBef>
              <a:spcAft>
                <a:spcPts val="0"/>
              </a:spcAft>
              <a:buSzPts val="1800"/>
              <a:buChar char="-"/>
            </a:pPr>
            <a:r>
              <a:rPr lang="en-US"/>
              <a:t>node --watch index.js</a:t>
            </a:r>
            <a:endParaRPr/>
          </a:p>
          <a:p>
            <a:pPr marL="457200" lvl="0" indent="-342900" algn="l" rtl="0">
              <a:lnSpc>
                <a:spcPct val="90000"/>
              </a:lnSpc>
              <a:spcBef>
                <a:spcPts val="0"/>
              </a:spcBef>
              <a:spcAft>
                <a:spcPts val="0"/>
              </a:spcAft>
              <a:buSzPts val="1800"/>
              <a:buChar char="-"/>
            </a:pPr>
            <a:r>
              <a:rPr lang="en-US"/>
              <a:t>node --watch --watch-preserve-output index.js</a:t>
            </a:r>
            <a:endParaRPr/>
          </a:p>
          <a:p>
            <a:pPr marL="457200" lvl="0" indent="-342900" algn="l" rtl="0">
              <a:lnSpc>
                <a:spcPct val="90000"/>
              </a:lnSpc>
              <a:spcBef>
                <a:spcPts val="0"/>
              </a:spcBef>
              <a:spcAft>
                <a:spcPts val="0"/>
              </a:spcAft>
              <a:buSzPts val="1800"/>
              <a:buChar char="-"/>
            </a:pPr>
            <a:r>
              <a:rPr lang="en-US"/>
              <a:t>node --watch-path=./src index.js</a:t>
            </a:r>
            <a:endParaRPr/>
          </a:p>
        </p:txBody>
      </p:sp>
      <p:sp>
        <p:nvSpPr>
          <p:cNvPr id="672" name="Google Shape;672;g29a41352761_0_67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
        <p:nvSpPr>
          <p:cNvPr id="673" name="Google Shape;673;g29a41352761_0_673"/>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--watch</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g29a41352761_0_67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dirty="0"/>
              <a:t>The full documentation is available on the </a:t>
            </a:r>
            <a:r>
              <a:rPr lang="en-US" u="sng" dirty="0">
                <a:solidFill>
                  <a:schemeClr val="hlink"/>
                </a:solidFill>
                <a:hlinkClick r:id="rId3"/>
              </a:rPr>
              <a:t>Node.js website</a:t>
            </a:r>
            <a:endParaRPr dirty="0"/>
          </a:p>
          <a:p>
            <a:pPr marL="0" lvl="0" indent="0" algn="l" rtl="0">
              <a:lnSpc>
                <a:spcPct val="90000"/>
              </a:lnSpc>
              <a:spcBef>
                <a:spcPts val="0"/>
              </a:spcBef>
              <a:spcAft>
                <a:spcPts val="0"/>
              </a:spcAft>
              <a:buSzPts val="1800"/>
              <a:buNone/>
            </a:pPr>
            <a:endParaRPr dirty="0"/>
          </a:p>
          <a:p>
            <a:pPr marL="457200" lvl="0" indent="-342900" algn="l" rtl="0">
              <a:lnSpc>
                <a:spcPct val="90000"/>
              </a:lnSpc>
              <a:spcBef>
                <a:spcPts val="0"/>
              </a:spcBef>
              <a:spcAft>
                <a:spcPts val="0"/>
              </a:spcAft>
              <a:buSzPts val="1800"/>
              <a:buChar char="-"/>
            </a:pPr>
            <a:r>
              <a:rPr lang="en-US" dirty="0"/>
              <a:t>--watch </a:t>
            </a:r>
            <a:r>
              <a:rPr lang="en-US" u="sng" dirty="0">
                <a:solidFill>
                  <a:schemeClr val="hlink"/>
                </a:solidFill>
                <a:hlinkClick r:id="rId4"/>
              </a:rPr>
              <a:t>documentation</a:t>
            </a:r>
            <a:endParaRPr dirty="0"/>
          </a:p>
          <a:p>
            <a:pPr marL="457200" lvl="0" indent="-342900" algn="l" rtl="0">
              <a:lnSpc>
                <a:spcPct val="90000"/>
              </a:lnSpc>
              <a:spcBef>
                <a:spcPts val="0"/>
              </a:spcBef>
              <a:spcAft>
                <a:spcPts val="0"/>
              </a:spcAft>
              <a:buSzPts val="1800"/>
              <a:buChar char="-"/>
            </a:pPr>
            <a:r>
              <a:rPr lang="en-US" dirty="0"/>
              <a:t>--watch-preserve-output </a:t>
            </a:r>
            <a:r>
              <a:rPr lang="en-US" u="sng" dirty="0">
                <a:solidFill>
                  <a:schemeClr val="hlink"/>
                </a:solidFill>
                <a:hlinkClick r:id="rId5"/>
              </a:rPr>
              <a:t>documentation</a:t>
            </a:r>
            <a:endParaRPr dirty="0"/>
          </a:p>
          <a:p>
            <a:pPr marL="457200" lvl="0" indent="-342900" algn="l" rtl="0">
              <a:lnSpc>
                <a:spcPct val="90000"/>
              </a:lnSpc>
              <a:spcBef>
                <a:spcPts val="0"/>
              </a:spcBef>
              <a:spcAft>
                <a:spcPts val="0"/>
              </a:spcAft>
              <a:buSzPts val="1800"/>
              <a:buChar char="-"/>
            </a:pPr>
            <a:r>
              <a:rPr lang="en-US" dirty="0"/>
              <a:t>--watch-path </a:t>
            </a:r>
            <a:r>
              <a:rPr lang="en-US" u="sng" dirty="0">
                <a:solidFill>
                  <a:schemeClr val="hlink"/>
                </a:solidFill>
                <a:hlinkClick r:id="rId6"/>
              </a:rPr>
              <a:t>documentation</a:t>
            </a:r>
            <a:endParaRPr dirty="0"/>
          </a:p>
        </p:txBody>
      </p:sp>
      <p:sp>
        <p:nvSpPr>
          <p:cNvPr id="680" name="Google Shape;680;g29a41352761_0_67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Using Node.js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pic>
        <p:nvPicPr>
          <p:cNvPr id="687" name="Google Shape;687;g29a5f29c3f5_0_148"/>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688" name="Google Shape;688;g29a5f29c3f5_0_148"/>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g29a41352761_0_49"/>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4. Internal libraries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g29a41352761_0_5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Passing in arguments via the command line is an extremely basic</a:t>
            </a:r>
            <a:endParaRPr/>
          </a:p>
          <a:p>
            <a:pPr marL="0" lvl="0" indent="0" algn="l" rtl="0">
              <a:spcBef>
                <a:spcPts val="0"/>
              </a:spcBef>
              <a:spcAft>
                <a:spcPts val="0"/>
              </a:spcAft>
              <a:buClr>
                <a:schemeClr val="dk1"/>
              </a:buClr>
              <a:buSzPts val="1100"/>
              <a:buFont typeface="Arial"/>
              <a:buNone/>
            </a:pPr>
            <a:r>
              <a:rPr lang="en-US"/>
              <a:t>programming task, and a necessity for anyone trying to write a simple</a:t>
            </a:r>
            <a:endParaRPr/>
          </a:p>
          <a:p>
            <a:pPr marL="0" lvl="0" indent="0" algn="l" rtl="0">
              <a:spcBef>
                <a:spcPts val="0"/>
              </a:spcBef>
              <a:spcAft>
                <a:spcPts val="0"/>
              </a:spcAft>
              <a:buClr>
                <a:schemeClr val="dk1"/>
              </a:buClr>
              <a:buSzPts val="1100"/>
              <a:buFont typeface="Arial"/>
              <a:buNone/>
            </a:pPr>
            <a:r>
              <a:rPr lang="en-US"/>
              <a:t>Command-Line Interface (CLI).</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In Node.js, as in C and many related environments, all command-line</a:t>
            </a:r>
            <a:endParaRPr/>
          </a:p>
          <a:p>
            <a:pPr marL="0" lvl="0" indent="0" algn="l" rtl="0">
              <a:spcBef>
                <a:spcPts val="0"/>
              </a:spcBef>
              <a:spcAft>
                <a:spcPts val="0"/>
              </a:spcAft>
              <a:buSzPts val="1100"/>
              <a:buNone/>
            </a:pPr>
            <a:r>
              <a:rPr lang="en-US"/>
              <a:t>arguments received by the shell are given to the process in an array called argv (short for 'argument values').</a:t>
            </a:r>
            <a:endParaRPr/>
          </a:p>
        </p:txBody>
      </p:sp>
      <p:sp>
        <p:nvSpPr>
          <p:cNvPr id="701" name="Google Shape;701;g29a41352761_0_5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4. Internal libraries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g29a41352761_0_11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Node.js exposes this array for every running process in the form of</a:t>
            </a:r>
            <a:endParaRPr/>
          </a:p>
          <a:p>
            <a:pPr marL="0" lvl="0" indent="0" algn="l" rtl="0">
              <a:spcBef>
                <a:spcPts val="0"/>
              </a:spcBef>
              <a:spcAft>
                <a:spcPts val="0"/>
              </a:spcAft>
              <a:buSzPts val="1100"/>
              <a:buNone/>
            </a:pPr>
            <a:r>
              <a:rPr lang="en-US"/>
              <a:t>process.argv - let's take a look at an example. </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US"/>
              <a:t>Make a file called index.js and add this line:</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US"/>
              <a:t>	&gt; console.log(process.argv);</a:t>
            </a:r>
            <a:br>
              <a:rPr lang="en-US"/>
            </a:br>
            <a:br>
              <a:rPr lang="en-US"/>
            </a:br>
            <a:r>
              <a:rPr lang="en-US"/>
              <a:t>Execute your script from your terminal with the arguments you want. </a:t>
            </a:r>
            <a:endParaRPr/>
          </a:p>
        </p:txBody>
      </p:sp>
      <p:sp>
        <p:nvSpPr>
          <p:cNvPr id="708" name="Google Shape;708;g29a41352761_0_11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4. Internal libraries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g29a41352761_0_12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You should obtain something like this</a:t>
            </a:r>
            <a:endParaRPr/>
          </a:p>
        </p:txBody>
      </p:sp>
      <p:sp>
        <p:nvSpPr>
          <p:cNvPr id="715" name="Google Shape;715;g29a41352761_0_12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4. Internal libraries</a:t>
            </a:r>
            <a:endParaRPr/>
          </a:p>
        </p:txBody>
      </p:sp>
      <p:pic>
        <p:nvPicPr>
          <p:cNvPr id="716" name="Google Shape;716;g29a41352761_0_120"/>
          <p:cNvPicPr preferRelativeResize="0"/>
          <p:nvPr/>
        </p:nvPicPr>
        <p:blipFill>
          <a:blip r:embed="rId3">
            <a:alphaModFix/>
          </a:blip>
          <a:stretch>
            <a:fillRect/>
          </a:stretch>
        </p:blipFill>
        <p:spPr>
          <a:xfrm>
            <a:off x="2257425" y="2557550"/>
            <a:ext cx="7677150" cy="36195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g29a41352761_0_12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There you have it - an array containing any arguments you passed in. Notice the first two elements - node and the path to your script.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US"/>
              <a:t>These will always be present - even if your program takes no arguments of its own, your script's interpreter and path are still considered arguments to the shell you're using.</a:t>
            </a:r>
            <a:endParaRPr/>
          </a:p>
        </p:txBody>
      </p:sp>
      <p:sp>
        <p:nvSpPr>
          <p:cNvPr id="723" name="Google Shape;723;g29a41352761_0_12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4. Internal libraries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g29a41352761_0_13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100"/>
              <a:buNone/>
            </a:pPr>
            <a:r>
              <a:rPr lang="en-US"/>
              <a:t>Referring to your command-line arguments by array index isn't very clean, and can quickly turn into a nightmare when you start working with flags and the like</a:t>
            </a:r>
            <a:endParaRPr/>
          </a:p>
          <a:p>
            <a:pPr marL="0" lvl="0" indent="0" algn="l" rtl="0">
              <a:spcBef>
                <a:spcPts val="0"/>
              </a:spcBef>
              <a:spcAft>
                <a:spcPts val="0"/>
              </a:spcAft>
              <a:buSzPts val="1100"/>
              <a:buNone/>
            </a:pPr>
            <a:endParaRPr/>
          </a:p>
          <a:p>
            <a:pPr marL="457200" lvl="0" indent="-342900" algn="l" rtl="0">
              <a:spcBef>
                <a:spcPts val="0"/>
              </a:spcBef>
              <a:spcAft>
                <a:spcPts val="0"/>
              </a:spcAft>
              <a:buSzPts val="1800"/>
              <a:buChar char="-"/>
            </a:pPr>
            <a:r>
              <a:rPr lang="en-US"/>
              <a:t>imagine you make a server, and it need a lot of arguments</a:t>
            </a:r>
            <a:endParaRPr/>
          </a:p>
          <a:p>
            <a:pPr marL="457200" lvl="0" indent="-342900" algn="l" rtl="0">
              <a:spcBef>
                <a:spcPts val="0"/>
              </a:spcBef>
              <a:spcAft>
                <a:spcPts val="0"/>
              </a:spcAft>
              <a:buSzPts val="1800"/>
              <a:buChar char="-"/>
            </a:pPr>
            <a:r>
              <a:rPr lang="en-US"/>
              <a:t>imagine having to deal with something like </a:t>
            </a:r>
            <a:endParaRPr/>
          </a:p>
          <a:p>
            <a:pPr marL="914400" lvl="1" indent="-342900" algn="l" rtl="0">
              <a:spcBef>
                <a:spcPts val="0"/>
              </a:spcBef>
              <a:spcAft>
                <a:spcPts val="0"/>
              </a:spcAft>
              <a:buSzPts val="1800"/>
              <a:buChar char="-"/>
            </a:pPr>
            <a:r>
              <a:rPr lang="en-US"/>
              <a:t>myapp -h host -p port -r -v -b --quiet -x -o outfile </a:t>
            </a:r>
            <a:endParaRPr/>
          </a:p>
          <a:p>
            <a:pPr marL="914400" lvl="1" indent="-342900" algn="l" rtl="0">
              <a:spcBef>
                <a:spcPts val="0"/>
              </a:spcBef>
              <a:spcAft>
                <a:spcPts val="0"/>
              </a:spcAft>
              <a:buSzPts val="1800"/>
              <a:buChar char="-"/>
            </a:pPr>
            <a:r>
              <a:rPr lang="en-US"/>
              <a:t>some flags need to know about what comes next, some don't, and most CLIs let users specify arguments in any order they want.</a:t>
            </a: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SzPts val="1800"/>
              <a:buNone/>
            </a:pPr>
            <a:r>
              <a:rPr lang="en-US"/>
              <a:t>Does that sound like a fun string to parse?</a:t>
            </a:r>
            <a:endParaRPr/>
          </a:p>
        </p:txBody>
      </p:sp>
      <p:sp>
        <p:nvSpPr>
          <p:cNvPr id="730" name="Google Shape;730;g29a41352761_0_13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4. Internal libraries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g29a41352761_0_13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100"/>
              <a:buNone/>
            </a:pPr>
            <a:r>
              <a:rPr lang="en-US"/>
              <a:t>Luckily, there are many third party modules that makes all of this trivial - one of which is </a:t>
            </a:r>
            <a:r>
              <a:rPr lang="en-US" u="sng">
                <a:solidFill>
                  <a:schemeClr val="hlink"/>
                </a:solidFill>
                <a:hlinkClick r:id="rId3"/>
              </a:rPr>
              <a:t>yargs</a:t>
            </a:r>
            <a:r>
              <a:rPr lang="en-US"/>
              <a:t>. It's available via npm. Use this command from your app's base path:</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US"/>
              <a:t>	&gt; npm i yargs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US"/>
              <a:t>Or since Node.js v18, you can use the parser included inside Node.js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US"/>
              <a:t>	&gt; const { parseArgs } = require('node:util');</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p:txBody>
      </p:sp>
      <p:sp>
        <p:nvSpPr>
          <p:cNvPr id="737" name="Google Shape;737;g29a41352761_0_13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4. Internal libraries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9a41352761_0_19"/>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Node.js unifies JavaScript development by enabling the use of the same language on both the client and server sides.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allows developers to seamlessly transition between frontend and backend development, promoting code reuse and a more cohesive development experience.</a:t>
            </a:r>
            <a:endParaRPr/>
          </a:p>
        </p:txBody>
      </p:sp>
      <p:sp>
        <p:nvSpPr>
          <p:cNvPr id="141" name="Google Shape;141;g29a41352761_0_1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Node.js concepts</a:t>
            </a:r>
            <a:endParaRPr/>
          </a:p>
        </p:txBody>
      </p:sp>
      <p:sp>
        <p:nvSpPr>
          <p:cNvPr id="142" name="Google Shape;142;g29a41352761_0_19"/>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JavaScript on the Server</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9a41352761_0_14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Example from </a:t>
            </a:r>
            <a:r>
              <a:rPr lang="en-US" u="sng">
                <a:solidFill>
                  <a:schemeClr val="hlink"/>
                </a:solidFill>
                <a:hlinkClick r:id="rId3"/>
              </a:rPr>
              <a:t>documentation</a:t>
            </a:r>
            <a:r>
              <a:rPr lang="en-US"/>
              <a:t> if you call your script with </a:t>
            </a:r>
            <a:br>
              <a:rPr lang="en-US"/>
            </a:br>
            <a:r>
              <a:rPr lang="en-US"/>
              <a:t>	&gt; node index.js -f --bar b</a:t>
            </a:r>
            <a:endParaRPr/>
          </a:p>
        </p:txBody>
      </p:sp>
      <p:sp>
        <p:nvSpPr>
          <p:cNvPr id="744" name="Google Shape;744;g29a41352761_0_14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4. Internal libraries</a:t>
            </a:r>
            <a:endParaRPr/>
          </a:p>
        </p:txBody>
      </p:sp>
      <p:pic>
        <p:nvPicPr>
          <p:cNvPr id="745" name="Google Shape;745;g29a41352761_0_144"/>
          <p:cNvPicPr preferRelativeResize="0"/>
          <p:nvPr/>
        </p:nvPicPr>
        <p:blipFill>
          <a:blip r:embed="rId4">
            <a:alphaModFix/>
          </a:blip>
          <a:stretch>
            <a:fillRect/>
          </a:stretch>
        </p:blipFill>
        <p:spPr>
          <a:xfrm>
            <a:off x="838200" y="3052850"/>
            <a:ext cx="9334500" cy="3124200"/>
          </a:xfrm>
          <a:prstGeom prst="rect">
            <a:avLst/>
          </a:prstGeom>
          <a:noFill/>
          <a:ln>
            <a:noFill/>
          </a:ln>
        </p:spPr>
      </p:pic>
      <p:pic>
        <p:nvPicPr>
          <p:cNvPr id="746" name="Google Shape;746;g29a41352761_0_144"/>
          <p:cNvPicPr preferRelativeResize="0"/>
          <p:nvPr/>
        </p:nvPicPr>
        <p:blipFill>
          <a:blip r:embed="rId5">
            <a:alphaModFix/>
          </a:blip>
          <a:stretch>
            <a:fillRect/>
          </a:stretch>
        </p:blipFill>
        <p:spPr>
          <a:xfrm>
            <a:off x="2152000" y="2375449"/>
            <a:ext cx="7887999" cy="5694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g29a41352761_0_15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Sometimes while working with Node.js you will need to interact with the system and more specifically with the file system.</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You will have to read a file, write it or do others operations.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US"/>
              <a:t>For that Node.js provides a core module fs which is built to provide all the needed functionalities</a:t>
            </a:r>
            <a:endParaRPr/>
          </a:p>
        </p:txBody>
      </p:sp>
      <p:sp>
        <p:nvSpPr>
          <p:cNvPr id="753" name="Google Shape;753;g29a41352761_0_15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4. Internal libraries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g29a41352761_0_15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First of all you need to require (or import if you use the ESM syntax) the core module.</a:t>
            </a: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SzPts val="1800"/>
              <a:buNone/>
            </a:pPr>
            <a:r>
              <a:rPr lang="en-US"/>
              <a:t>No need to install it as this is already bundled inside Node.js core</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You can now start using it !</a:t>
            </a:r>
            <a:endParaRPr/>
          </a:p>
        </p:txBody>
      </p:sp>
      <p:sp>
        <p:nvSpPr>
          <p:cNvPr id="760" name="Google Shape;760;g29a41352761_0_15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4. Internal libraries</a:t>
            </a:r>
            <a:endParaRPr/>
          </a:p>
        </p:txBody>
      </p:sp>
      <p:pic>
        <p:nvPicPr>
          <p:cNvPr id="761" name="Google Shape;761;g29a41352761_0_156"/>
          <p:cNvPicPr preferRelativeResize="0"/>
          <p:nvPr/>
        </p:nvPicPr>
        <p:blipFill>
          <a:blip r:embed="rId3">
            <a:alphaModFix/>
          </a:blip>
          <a:stretch>
            <a:fillRect/>
          </a:stretch>
        </p:blipFill>
        <p:spPr>
          <a:xfrm>
            <a:off x="498600" y="3429001"/>
            <a:ext cx="11194799" cy="733374"/>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g29a41352761_0_75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To read the content synchronously</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p:txBody>
      </p:sp>
      <p:sp>
        <p:nvSpPr>
          <p:cNvPr id="768" name="Google Shape;768;g29a41352761_0_75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4. Internal libraries</a:t>
            </a:r>
            <a:endParaRPr/>
          </a:p>
        </p:txBody>
      </p:sp>
      <p:pic>
        <p:nvPicPr>
          <p:cNvPr id="769" name="Google Shape;769;g29a41352761_0_752"/>
          <p:cNvPicPr preferRelativeResize="0"/>
          <p:nvPr/>
        </p:nvPicPr>
        <p:blipFill>
          <a:blip r:embed="rId3">
            <a:alphaModFix/>
          </a:blip>
          <a:stretch>
            <a:fillRect/>
          </a:stretch>
        </p:blipFill>
        <p:spPr>
          <a:xfrm>
            <a:off x="495300" y="2311026"/>
            <a:ext cx="11194799" cy="733374"/>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g29a41352761_0_75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To read the content asynchronously you can either way use the callback</a:t>
            </a:r>
            <a:endParaRPr/>
          </a:p>
          <a:p>
            <a:pPr marL="0" lvl="0" indent="0" algn="l" rtl="0">
              <a:spcBef>
                <a:spcPts val="0"/>
              </a:spcBef>
              <a:spcAft>
                <a:spcPts val="0"/>
              </a:spcAft>
              <a:buClr>
                <a:schemeClr val="dk1"/>
              </a:buClr>
              <a:buSzPts val="1800"/>
              <a:buFont typeface="Arial"/>
              <a:buNone/>
            </a:pPr>
            <a:r>
              <a:rPr lang="en-US"/>
              <a:t>solution</a:t>
            </a:r>
            <a:endParaRPr/>
          </a:p>
        </p:txBody>
      </p:sp>
      <p:sp>
        <p:nvSpPr>
          <p:cNvPr id="776" name="Google Shape;776;g29a41352761_0_75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4. Internal libraries</a:t>
            </a:r>
            <a:endParaRPr/>
          </a:p>
        </p:txBody>
      </p:sp>
      <p:pic>
        <p:nvPicPr>
          <p:cNvPr id="777" name="Google Shape;777;g29a41352761_0_758"/>
          <p:cNvPicPr preferRelativeResize="0"/>
          <p:nvPr/>
        </p:nvPicPr>
        <p:blipFill>
          <a:blip r:embed="rId3">
            <a:alphaModFix/>
          </a:blip>
          <a:stretch>
            <a:fillRect/>
          </a:stretch>
        </p:blipFill>
        <p:spPr>
          <a:xfrm>
            <a:off x="1152525" y="2714625"/>
            <a:ext cx="9886950" cy="142875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g29a41352761_0_76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800"/>
              <a:buFont typeface="Arial"/>
              <a:buNone/>
            </a:pPr>
            <a:r>
              <a:rPr lang="en-US"/>
              <a:t>Or the promisified way to to it - depending on which import you used</a:t>
            </a:r>
            <a:endParaRPr/>
          </a:p>
          <a:p>
            <a:pPr marL="0" lvl="0" indent="0" algn="l" rtl="0">
              <a:lnSpc>
                <a:spcPct val="90000"/>
              </a:lnSpc>
              <a:spcBef>
                <a:spcPts val="0"/>
              </a:spcBef>
              <a:spcAft>
                <a:spcPts val="0"/>
              </a:spcAft>
              <a:buSzPts val="1800"/>
              <a:buNone/>
            </a:pPr>
            <a:endParaRPr/>
          </a:p>
        </p:txBody>
      </p:sp>
      <p:sp>
        <p:nvSpPr>
          <p:cNvPr id="784" name="Google Shape;784;g29a41352761_0_76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4. Internal libraries</a:t>
            </a:r>
            <a:endParaRPr/>
          </a:p>
        </p:txBody>
      </p:sp>
      <p:pic>
        <p:nvPicPr>
          <p:cNvPr id="785" name="Google Shape;785;g29a41352761_0_764"/>
          <p:cNvPicPr preferRelativeResize="0"/>
          <p:nvPr/>
        </p:nvPicPr>
        <p:blipFill>
          <a:blip r:embed="rId3">
            <a:alphaModFix/>
          </a:blip>
          <a:stretch>
            <a:fillRect/>
          </a:stretch>
        </p:blipFill>
        <p:spPr>
          <a:xfrm>
            <a:off x="1152525" y="2543175"/>
            <a:ext cx="9886950" cy="17716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g29a41352761_0_77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Or the sugar syntax with async/await </a:t>
            </a:r>
            <a:endParaRPr/>
          </a:p>
        </p:txBody>
      </p:sp>
      <p:sp>
        <p:nvSpPr>
          <p:cNvPr id="792" name="Google Shape;792;g29a41352761_0_77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4. Internal libraries</a:t>
            </a:r>
            <a:endParaRPr/>
          </a:p>
        </p:txBody>
      </p:sp>
      <p:pic>
        <p:nvPicPr>
          <p:cNvPr id="793" name="Google Shape;793;g29a41352761_0_770"/>
          <p:cNvPicPr preferRelativeResize="0"/>
          <p:nvPr/>
        </p:nvPicPr>
        <p:blipFill>
          <a:blip r:embed="rId3">
            <a:alphaModFix/>
          </a:blip>
          <a:stretch>
            <a:fillRect/>
          </a:stretch>
        </p:blipFill>
        <p:spPr>
          <a:xfrm>
            <a:off x="1152525" y="3048000"/>
            <a:ext cx="9886950" cy="7620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g29a41352761_0_77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Did you notice the toString() method?</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fs reading methods returns a buffer object</a:t>
            </a:r>
            <a:endParaRPr/>
          </a:p>
          <a:p>
            <a:pPr marL="457200" lvl="0" indent="-342900" algn="l" rtl="0">
              <a:lnSpc>
                <a:spcPct val="90000"/>
              </a:lnSpc>
              <a:spcBef>
                <a:spcPts val="0"/>
              </a:spcBef>
              <a:spcAft>
                <a:spcPts val="0"/>
              </a:spcAft>
              <a:buSzPts val="1800"/>
              <a:buChar char="-"/>
            </a:pPr>
            <a:r>
              <a:rPr lang="en-US"/>
              <a:t>toString() returns the actual content</a:t>
            </a:r>
            <a:endParaRPr/>
          </a:p>
        </p:txBody>
      </p:sp>
      <p:sp>
        <p:nvSpPr>
          <p:cNvPr id="800" name="Google Shape;800;g29a41352761_0_77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4. Internal libraries</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g29a41352761_0_78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The fs module can also</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write file: writeFile and writeFileSync</a:t>
            </a:r>
            <a:endParaRPr/>
          </a:p>
          <a:p>
            <a:pPr marL="457200" lvl="0" indent="-342900" algn="l" rtl="0">
              <a:spcBef>
                <a:spcPts val="0"/>
              </a:spcBef>
              <a:spcAft>
                <a:spcPts val="0"/>
              </a:spcAft>
              <a:buSzPts val="1800"/>
              <a:buChar char="-"/>
            </a:pPr>
            <a:r>
              <a:rPr lang="en-US"/>
              <a:t>delete file: unlink and rmdir</a:t>
            </a:r>
            <a:endParaRPr/>
          </a:p>
          <a:p>
            <a:pPr marL="457200" lvl="0" indent="-342900" algn="l" rtl="0">
              <a:spcBef>
                <a:spcPts val="0"/>
              </a:spcBef>
              <a:spcAft>
                <a:spcPts val="0"/>
              </a:spcAft>
              <a:buSzPts val="1800"/>
              <a:buChar char="-"/>
            </a:pPr>
            <a:r>
              <a:rPr lang="en-US"/>
              <a:t>rename file: rename and renameSync</a:t>
            </a:r>
            <a:endParaRPr/>
          </a:p>
          <a:p>
            <a:pPr marL="457200" lvl="0" indent="-342900" algn="l" rtl="0">
              <a:lnSpc>
                <a:spcPct val="90000"/>
              </a:lnSpc>
              <a:spcBef>
                <a:spcPts val="0"/>
              </a:spcBef>
              <a:spcAft>
                <a:spcPts val="0"/>
              </a:spcAft>
              <a:buSzPts val="1800"/>
              <a:buChar char="-"/>
            </a:pPr>
            <a:r>
              <a:rPr lang="en-US"/>
              <a:t>change permission: chmod and chown</a:t>
            </a:r>
            <a:endParaRPr/>
          </a:p>
        </p:txBody>
      </p:sp>
      <p:sp>
        <p:nvSpPr>
          <p:cNvPr id="807" name="Google Shape;807;g29a41352761_0_78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4. Internal libraries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pic>
        <p:nvPicPr>
          <p:cNvPr id="813" name="Google Shape;813;g29a5f29c3f5_0_222"/>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814" name="Google Shape;814;g29a5f29c3f5_0_222"/>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6422</Words>
  <Application>Microsoft Macintosh PowerPoint</Application>
  <PresentationFormat>Grand écran</PresentationFormat>
  <Paragraphs>738</Paragraphs>
  <Slides>121</Slides>
  <Notes>121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121</vt:i4>
      </vt:variant>
    </vt:vector>
  </HeadingPairs>
  <TitlesOfParts>
    <vt:vector size="124" baseType="lpstr">
      <vt:lpstr>Arial</vt:lpstr>
      <vt:lpstr>Calibri</vt:lpstr>
      <vt:lpstr>Thème Office</vt:lpstr>
      <vt:lpstr>Node.js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Draltan Marin</dc:creator>
  <cp:lastModifiedBy>Bruno Durand</cp:lastModifiedBy>
  <cp:revision>1</cp:revision>
  <dcterms:created xsi:type="dcterms:W3CDTF">2023-09-21T14:17:13Z</dcterms:created>
  <dcterms:modified xsi:type="dcterms:W3CDTF">2024-09-26T14:11:55Z</dcterms:modified>
</cp:coreProperties>
</file>