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XI9kPL++KWgQQNr0YlgFy6ll8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varScale="1">
        <p:scale>
          <a:sx n="105" d="100"/>
          <a:sy n="105"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a4f4139f3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9a4f4139f3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29a4f4139f3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a4f4139f3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9a4f4139f3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9a4f4139f3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a4f4139f3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9a4f4139f3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29a4f4139f3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a4f4139f3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9a4f4139f3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29a4f4139f3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a4f4139f3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29a4f4139f3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29a4f4139f3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a4f4139f3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29a4f4139f3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29a4f4139f3_0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a4f4139f3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29a4f4139f3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29a4f4139f3_0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a4f4139f3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29a4f4139f3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29a4f4139f3_0_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a4f4139f3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29a4f4139f3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29a4f4139f3_0_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a4f4139f3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9a4f4139f3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29a4f4139f3_0_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a4f4139f3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29a4f4139f3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9a4f4139f3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a4f4139f3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29a4f4139f3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29a4f4139f3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a4f4139f3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29a4f4139f3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29a4f4139f3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a4f4139f3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9a4f4139f3_0_1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29a4f4139f3_0_1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9a4f4139f3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29a4f4139f3_0_1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29a4f4139f3_0_1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9a4f4139f3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29a4f4139f3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29a4f4139f3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a4f4139f3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9a4f4139f3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29a4f4139f3_0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a4f4139f3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29a4f4139f3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29a4f4139f3_0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9a4f4139f3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29a4f4139f3_0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29a4f4139f3_0_1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9a4f4139f3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9a4f4139f3_0_1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29a4f4139f3_0_1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a4f4139f3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29a4f4139f3_0_1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29a4f4139f3_0_1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a4f4139f3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29a4f4139f3_0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29a4f4139f3_0_1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1465cbcb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1465cbcb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61465cbcb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9750dca997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g29750dca997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g29750dca997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9a4f4139f3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29a4f4139f3_0_2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29a4f4139f3_0_2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9a4f4139f3_0_2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29a4f4139f3_0_2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29a4f4139f3_0_2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9a4f4139f3_0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29a4f4139f3_0_2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g29a4f4139f3_0_2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9a4f4139f3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29a4f4139f3_0_2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g29a4f4139f3_0_2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9a4f4139f3_0_2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29a4f4139f3_0_2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g29a4f4139f3_0_2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9a4f4139f3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29a4f4139f3_0_2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29a4f4139f3_0_2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9a4f4139f3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g29a4f4139f3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g29a4f4139f3_0_2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9a4f4139f3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29a4f4139f3_0_2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g29a4f4139f3_0_2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9a4f4139f3_0_2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g29a4f4139f3_0_2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g29a4f4139f3_0_2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9a4f4139f3_0_2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29a4f4139f3_0_2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g29a4f4139f3_0_2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9a4f4139f3_0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29a4f4139f3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g29a4f4139f3_0_3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9a4f4139f3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g29a4f4139f3_0_3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g29a4f4139f3_0_3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a4f4139f3_0_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g29a4f4139f3_0_3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g29a4f4139f3_0_3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9a4f4139f3_0_3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29a4f4139f3_0_3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g29a4f4139f3_0_3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9a4f4139f3_0_3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g29a4f4139f3_0_3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g29a4f4139f3_0_3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61465cbcbe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61465cbcbe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261465cbcbe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2" name="Google Shape;45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ea8365441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1ea83654414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1ea83654414_0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9a4f4139f3_0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29a4f4139f3_0_3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g29a4f4139f3_0_3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9a4f4139f3_0_3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g29a4f4139f3_0_3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29a4f4139f3_0_3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9a4f4139f3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29a4f4139f3_0_3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g29a4f4139f3_0_3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9a4f4139f3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g29a4f4139f3_0_3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g29a4f4139f3_0_3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9a4f4139f3_0_3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29a4f4139f3_0_3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g29a4f4139f3_0_3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9a4f4139f3_0_3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g29a4f4139f3_0_3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g29a4f4139f3_0_3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9a4f4139f3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g29a4f4139f3_0_3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g29a4f4139f3_0_3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a4f4139f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9a4f4139f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9a4f4139f3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61465cbcbe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61465cbcbe_0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g261465cbcbe_0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4" name="Google Shape;524;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0" name="Google Shape;530;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a4f4139f3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9a4f4139f3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9a4f4139f3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a4f4139f3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9a4f4139f3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9a4f4139f3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a4f4139f3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9a4f4139f3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9a4f4139f3_0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cture title" type="title">
  <p:cSld name="TITLE">
    <p:bg>
      <p:bgPr>
        <a:solidFill>
          <a:srgbClr val="3D2683"/>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80"/>
          <p:cNvPicPr preferRelativeResize="0"/>
          <p:nvPr/>
        </p:nvPicPr>
        <p:blipFill rotWithShape="1">
          <a:blip r:embed="rId2">
            <a:alphaModFix/>
          </a:blip>
          <a:srcRect/>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pter slide - empty">
  <p:cSld name="Chapter slide - empty">
    <p:spTree>
      <p:nvGrpSpPr>
        <p:cNvPr id="1" name="Shape 65"/>
        <p:cNvGrpSpPr/>
        <p:nvPr/>
      </p:nvGrpSpPr>
      <p:grpSpPr>
        <a:xfrm>
          <a:off x="0" y="0"/>
          <a:ext cx="0" cy="0"/>
          <a:chOff x="0" y="0"/>
          <a:chExt cx="0" cy="0"/>
        </a:xfrm>
      </p:grpSpPr>
      <p:sp>
        <p:nvSpPr>
          <p:cNvPr id="66" name="Google Shape;66;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9" name="Google Shape;69;p88"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70" name="Google Shape;70;p88"/>
          <p:cNvSpPr txBox="1">
            <a:spLocks noGrp="1"/>
          </p:cNvSpPr>
          <p:nvPr>
            <p:ph type="body" idx="1"/>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8"/>
          <p:cNvSpPr txBox="1">
            <a:spLocks noGrp="1"/>
          </p:cNvSpPr>
          <p:nvPr>
            <p:ph type="body" idx="2"/>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72"/>
        <p:cNvGrpSpPr/>
        <p:nvPr/>
      </p:nvGrpSpPr>
      <p:grpSpPr>
        <a:xfrm>
          <a:off x="0" y="0"/>
          <a:ext cx="0" cy="0"/>
          <a:chOff x="0" y="0"/>
          <a:chExt cx="0" cy="0"/>
        </a:xfrm>
      </p:grpSpPr>
      <p:sp>
        <p:nvSpPr>
          <p:cNvPr id="73" name="Google Shape;7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76" name="Google Shape;76;p89"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slide">
  <p:cSld name="Chapter slide">
    <p:spTree>
      <p:nvGrpSpPr>
        <p:cNvPr id="1" name="Shape 19"/>
        <p:cNvGrpSpPr/>
        <p:nvPr/>
      </p:nvGrpSpPr>
      <p:grpSpPr>
        <a:xfrm>
          <a:off x="0" y="0"/>
          <a:ext cx="0" cy="0"/>
          <a:chOff x="0" y="0"/>
          <a:chExt cx="0" cy="0"/>
        </a:xfrm>
      </p:grpSpPr>
      <p:sp>
        <p:nvSpPr>
          <p:cNvPr id="20" name="Google Shape;20;p81"/>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24" name="Google Shape;24;p81"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25" name="Google Shape;25;p81"/>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1"/>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p:cSld name="Summary">
    <p:bg>
      <p:bgPr>
        <a:solidFill>
          <a:srgbClr val="3D2683"/>
        </a:solidFill>
        <a:effectLst/>
      </p:bgPr>
    </p:bg>
    <p:spTree>
      <p:nvGrpSpPr>
        <p:cNvPr id="1" name="Shape 27"/>
        <p:cNvGrpSpPr/>
        <p:nvPr/>
      </p:nvGrpSpPr>
      <p:grpSpPr>
        <a:xfrm>
          <a:off x="0" y="0"/>
          <a:ext cx="0" cy="0"/>
          <a:chOff x="0" y="0"/>
          <a:chExt cx="0" cy="0"/>
        </a:xfrm>
      </p:grpSpPr>
      <p:pic>
        <p:nvPicPr>
          <p:cNvPr id="28" name="Google Shape;28;p82" descr="Menu avec un remplissage uni"/>
          <p:cNvPicPr preferRelativeResize="0"/>
          <p:nvPr/>
        </p:nvPicPr>
        <p:blipFill rotWithShape="1">
          <a:blip r:embed="rId2">
            <a:alphaModFix/>
          </a:blip>
          <a:srcRect/>
          <a:stretch/>
        </p:blipFill>
        <p:spPr>
          <a:xfrm>
            <a:off x="10440000" y="5040000"/>
            <a:ext cx="1080000" cy="1080000"/>
          </a:xfrm>
          <a:prstGeom prst="rect">
            <a:avLst/>
          </a:prstGeom>
          <a:noFill/>
          <a:ln>
            <a:noFill/>
          </a:ln>
        </p:spPr>
      </p:pic>
      <p:sp>
        <p:nvSpPr>
          <p:cNvPr id="29" name="Google Shape;29;p82"/>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i="1">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2"/>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itle">
  <p:cSld name="Chapter title">
    <p:bg>
      <p:bgPr>
        <a:solidFill>
          <a:srgbClr val="3D2683"/>
        </a:solidFill>
        <a:effectLst/>
      </p:bgPr>
    </p:bg>
    <p:spTree>
      <p:nvGrpSpPr>
        <p:cNvPr id="1" name="Shape 31"/>
        <p:cNvGrpSpPr/>
        <p:nvPr/>
      </p:nvGrpSpPr>
      <p:grpSpPr>
        <a:xfrm>
          <a:off x="0" y="0"/>
          <a:ext cx="0" cy="0"/>
          <a:chOff x="0" y="0"/>
          <a:chExt cx="0" cy="0"/>
        </a:xfrm>
      </p:grpSpPr>
      <p:sp>
        <p:nvSpPr>
          <p:cNvPr id="32" name="Google Shape;32;p83"/>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questions">
  <p:cSld name="Chapter questions">
    <p:bg>
      <p:bgPr>
        <a:solidFill>
          <a:srgbClr val="3D2683"/>
        </a:solidFill>
        <a:effectLst/>
      </p:bgPr>
    </p:bg>
    <p:spTree>
      <p:nvGrpSpPr>
        <p:cNvPr id="1" name="Shape 33"/>
        <p:cNvGrpSpPr/>
        <p:nvPr/>
      </p:nvGrpSpPr>
      <p:grpSpPr>
        <a:xfrm>
          <a:off x="0" y="0"/>
          <a:ext cx="0" cy="0"/>
          <a:chOff x="0" y="0"/>
          <a:chExt cx="0" cy="0"/>
        </a:xfrm>
      </p:grpSpPr>
      <p:pic>
        <p:nvPicPr>
          <p:cNvPr id="34" name="Google Shape;34;p86" descr="Questions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
        <p:nvSpPr>
          <p:cNvPr id="35" name="Google Shape;35;p86"/>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cture end">
  <p:cSld name="Lecture end">
    <p:bg>
      <p:bgPr>
        <a:solidFill>
          <a:srgbClr val="3D2683"/>
        </a:solidFill>
        <a:effectLst/>
      </p:bgPr>
    </p:bg>
    <p:spTree>
      <p:nvGrpSpPr>
        <p:cNvPr id="1" name="Shape 36"/>
        <p:cNvGrpSpPr/>
        <p:nvPr/>
      </p:nvGrpSpPr>
      <p:grpSpPr>
        <a:xfrm>
          <a:off x="0" y="0"/>
          <a:ext cx="0" cy="0"/>
          <a:chOff x="0" y="0"/>
          <a:chExt cx="0" cy="0"/>
        </a:xfrm>
      </p:grpSpPr>
      <p:pic>
        <p:nvPicPr>
          <p:cNvPr id="37" name="Google Shape;37;p87" descr="Drapeau de course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 Side image">
  <p:cSld name="Chapter slide - Side image">
    <p:spTree>
      <p:nvGrpSpPr>
        <p:cNvPr id="1" name="Shape 38"/>
        <p:cNvGrpSpPr/>
        <p:nvPr/>
      </p:nvGrpSpPr>
      <p:grpSpPr>
        <a:xfrm>
          <a:off x="0" y="0"/>
          <a:ext cx="0" cy="0"/>
          <a:chOff x="0" y="0"/>
          <a:chExt cx="0" cy="0"/>
        </a:xfrm>
      </p:grpSpPr>
      <p:sp>
        <p:nvSpPr>
          <p:cNvPr id="39" name="Google Shape;39;p90"/>
          <p:cNvSpPr>
            <a:spLocks noGrp="1"/>
          </p:cNvSpPr>
          <p:nvPr>
            <p:ph type="pic" idx="2"/>
          </p:nvPr>
        </p:nvSpPr>
        <p:spPr>
          <a:xfrm>
            <a:off x="5183188" y="987425"/>
            <a:ext cx="6172200" cy="4873625"/>
          </a:xfrm>
          <a:prstGeom prst="rect">
            <a:avLst/>
          </a:prstGeom>
          <a:noFill/>
          <a:ln>
            <a:noFill/>
          </a:ln>
        </p:spPr>
      </p:sp>
      <p:sp>
        <p:nvSpPr>
          <p:cNvPr id="40" name="Google Shape;40;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44" name="Google Shape;44;p90"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45" name="Google Shape;45;p90"/>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0"/>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pter slide - two columns">
  <p:cSld name="Chapter slide - two columns">
    <p:spTree>
      <p:nvGrpSpPr>
        <p:cNvPr id="1" name="Shape 47"/>
        <p:cNvGrpSpPr/>
        <p:nvPr/>
      </p:nvGrpSpPr>
      <p:grpSpPr>
        <a:xfrm>
          <a:off x="0" y="0"/>
          <a:ext cx="0" cy="0"/>
          <a:chOff x="0" y="0"/>
          <a:chExt cx="0" cy="0"/>
        </a:xfrm>
      </p:grpSpPr>
      <p:sp>
        <p:nvSpPr>
          <p:cNvPr id="48" name="Google Shape;48;p84"/>
          <p:cNvSpPr txBox="1">
            <a:spLocks noGrp="1"/>
          </p:cNvSpPr>
          <p:nvPr>
            <p:ph type="body" idx="1"/>
          </p:nvPr>
        </p:nvSpPr>
        <p:spPr>
          <a:xfrm>
            <a:off x="838200" y="2176669"/>
            <a:ext cx="5181600" cy="4000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2"/>
          </p:nvPr>
        </p:nvSpPr>
        <p:spPr>
          <a:xfrm>
            <a:off x="6172200" y="2176667"/>
            <a:ext cx="5181600" cy="40002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53" name="Google Shape;53;p84"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54" name="Google Shape;54;p84"/>
          <p:cNvSpPr txBox="1">
            <a:spLocks noGrp="1"/>
          </p:cNvSpPr>
          <p:nvPr>
            <p:ph type="body" idx="3"/>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4"/>
          <p:cNvSpPr txBox="1">
            <a:spLocks noGrp="1"/>
          </p:cNvSpPr>
          <p:nvPr>
            <p:ph type="body" idx="4"/>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pter slide - Side contents">
  <p:cSld name="Chapter slide - Side contents">
    <p:spTree>
      <p:nvGrpSpPr>
        <p:cNvPr id="1" name="Shape 56"/>
        <p:cNvGrpSpPr/>
        <p:nvPr/>
      </p:nvGrpSpPr>
      <p:grpSpPr>
        <a:xfrm>
          <a:off x="0" y="0"/>
          <a:ext cx="0" cy="0"/>
          <a:chOff x="0" y="0"/>
          <a:chExt cx="0" cy="0"/>
        </a:xfrm>
      </p:grpSpPr>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2" name="Google Shape;62;p85"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63" name="Google Shape;63;p85"/>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5"/>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www.rfc-editor.org/rfc/rfc9110.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ics.uci.edu/~fielding/pubs/dissertation/top.ht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ditor.swagger.io/"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REST</a:t>
            </a:r>
            <a:endParaRPr/>
          </a:p>
        </p:txBody>
      </p:sp>
      <p:sp>
        <p:nvSpPr>
          <p:cNvPr id="83" name="Google Shape;8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3APIS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9a4f4139f3_0_2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Status codes, serving as informative signposts, categorize responses into informational, success, redirection, client error, or server error.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These codes offer a concise way to communicate the outcome of a request, guiding both clients and servers through the intricacies of web transactions.</a:t>
            </a:r>
            <a:endParaRPr/>
          </a:p>
        </p:txBody>
      </p:sp>
      <p:sp>
        <p:nvSpPr>
          <p:cNvPr id="146" name="Google Shape;146;g29a4f4139f3_0_2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9a4f4139f3_0_3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distinctive characteristic of HTTP is its statelessness.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Operating as a stateless protocol means that each client-server interaction stands independently, devoid of the server retaining information about previous requests.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design choice contributes to the simplicity and scalability of the protocol.</a:t>
            </a:r>
            <a:endParaRPr/>
          </a:p>
        </p:txBody>
      </p:sp>
      <p:sp>
        <p:nvSpPr>
          <p:cNvPr id="153" name="Google Shape;153;g29a4f4139f3_0_3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9a4f4139f3_0_3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the realm of security considerations, HTTPS (Hypertext Transfer Protocol Secure) emerges as a significant extension of HTTP.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HTTPS introduces an additional layer of security through SSL/TLS encryption, ensuring secure communication between clients and servers.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encryption mitigates vulnerabilities associated with unencrypted transmissions, fostering a secure digital environment.</a:t>
            </a:r>
            <a:endParaRPr/>
          </a:p>
        </p:txBody>
      </p:sp>
      <p:sp>
        <p:nvSpPr>
          <p:cNvPr id="160" name="Google Shape;160;g29a4f4139f3_0_3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9a4f4139f3_0_4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HTTP, evolving with the changing landscape of technology, has witnessed successive iterations, each bringing enhancements in performance, security, and efficiency.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Versions like HTTP/1.0, HTTP/1.1, HTTP/2, and HTTP/3 reflect the ongoing efforts to refine and optimize the protocol.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HTTP/2, for instance, introduced multiplexing, while HTTP/3 leverages QUIC to further enhance performance.</a:t>
            </a:r>
            <a:endParaRPr/>
          </a:p>
        </p:txBody>
      </p:sp>
      <p:sp>
        <p:nvSpPr>
          <p:cNvPr id="167" name="Google Shape;167;g29a4f4139f3_0_4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9a4f4139f3_0_4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This foundational understanding of HTTP is imperative for web developers navigating the intricacies of web communication and interaction.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With a solid grasp of the principles governing HTTP, developers can orchestrate seamless and efficient client-server dynamics, contributing to the robust functionality and interconnectedness of the World Wide Web.</a:t>
            </a:r>
            <a:endParaRPr/>
          </a:p>
        </p:txBody>
      </p:sp>
      <p:sp>
        <p:nvSpPr>
          <p:cNvPr id="174" name="Google Shape;174;g29a4f4139f3_0_4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9a4f4139f3_0_6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8229600" lvl="0" indent="0" algn="l" rtl="0">
              <a:lnSpc>
                <a:spcPct val="90000"/>
              </a:lnSpc>
              <a:spcBef>
                <a:spcPts val="0"/>
              </a:spcBef>
              <a:spcAft>
                <a:spcPts val="0"/>
              </a:spcAft>
              <a:buClr>
                <a:schemeClr val="dk1"/>
              </a:buClr>
              <a:buSzPts val="2800"/>
              <a:buNone/>
            </a:pPr>
            <a:r>
              <a:rPr lang="en-US" sz="1800" i="1"/>
              <a:t>Resource by </a:t>
            </a:r>
            <a:r>
              <a:rPr lang="en-US" sz="1800" i="1" u="sng">
                <a:solidFill>
                  <a:schemeClr val="hlink"/>
                </a:solidFill>
                <a:hlinkClick r:id="rId3"/>
              </a:rPr>
              <a:t>MDM</a:t>
            </a:r>
            <a:endParaRPr sz="1800" i="1"/>
          </a:p>
        </p:txBody>
      </p:sp>
      <p:sp>
        <p:nvSpPr>
          <p:cNvPr id="181" name="Google Shape;181;g29a4f4139f3_0_6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pic>
        <p:nvPicPr>
          <p:cNvPr id="182" name="Google Shape;182;g29a4f4139f3_0_63"/>
          <p:cNvPicPr preferRelativeResize="0"/>
          <p:nvPr/>
        </p:nvPicPr>
        <p:blipFill>
          <a:blip r:embed="rId4">
            <a:alphaModFix/>
          </a:blip>
          <a:stretch>
            <a:fillRect/>
          </a:stretch>
        </p:blipFill>
        <p:spPr>
          <a:xfrm>
            <a:off x="195263" y="1676400"/>
            <a:ext cx="11801475" cy="3505200"/>
          </a:xfrm>
          <a:prstGeom prst="rect">
            <a:avLst/>
          </a:prstGeom>
          <a:noFill/>
          <a:ln>
            <a:noFill/>
          </a:ln>
        </p:spPr>
      </p:pic>
      <p:sp>
        <p:nvSpPr>
          <p:cNvPr id="183" name="Google Shape;183;g29a4f4139f3_0_63"/>
          <p:cNvSpPr txBox="1"/>
          <p:nvPr/>
        </p:nvSpPr>
        <p:spPr>
          <a:xfrm>
            <a:off x="3834000" y="6015600"/>
            <a:ext cx="622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9a4f4139f3_0_9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endParaRPr/>
          </a:p>
          <a:p>
            <a:pPr marL="8229600" lvl="0" indent="0" algn="l" rtl="0">
              <a:lnSpc>
                <a:spcPct val="90000"/>
              </a:lnSpc>
              <a:spcBef>
                <a:spcPts val="0"/>
              </a:spcBef>
              <a:spcAft>
                <a:spcPts val="0"/>
              </a:spcAft>
              <a:buClr>
                <a:schemeClr val="dk1"/>
              </a:buClr>
              <a:buSzPts val="2800"/>
              <a:buNone/>
            </a:pPr>
            <a:r>
              <a:rPr lang="en-US" sz="1800" i="1"/>
              <a:t>Resource by </a:t>
            </a:r>
            <a:r>
              <a:rPr lang="en-US" sz="1800" i="1" u="sng">
                <a:solidFill>
                  <a:schemeClr val="hlink"/>
                </a:solidFill>
                <a:hlinkClick r:id="rId3"/>
              </a:rPr>
              <a:t>MDM</a:t>
            </a:r>
            <a:endParaRPr sz="1800" i="1"/>
          </a:p>
        </p:txBody>
      </p:sp>
      <p:sp>
        <p:nvSpPr>
          <p:cNvPr id="190" name="Google Shape;190;g29a4f4139f3_0_9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191" name="Google Shape;191;g29a4f4139f3_0_96"/>
          <p:cNvSpPr txBox="1"/>
          <p:nvPr/>
        </p:nvSpPr>
        <p:spPr>
          <a:xfrm>
            <a:off x="3834000" y="6015600"/>
            <a:ext cx="622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192" name="Google Shape;192;g29a4f4139f3_0_96"/>
          <p:cNvPicPr preferRelativeResize="0"/>
          <p:nvPr/>
        </p:nvPicPr>
        <p:blipFill>
          <a:blip r:embed="rId4">
            <a:alphaModFix/>
          </a:blip>
          <a:stretch>
            <a:fillRect/>
          </a:stretch>
        </p:blipFill>
        <p:spPr>
          <a:xfrm>
            <a:off x="2043113" y="2100263"/>
            <a:ext cx="8105775" cy="2657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9a4f4139f3_0_6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request message is composed of multiples parts. You can find more on the </a:t>
            </a:r>
            <a:r>
              <a:rPr lang="en-US" u="sng">
                <a:solidFill>
                  <a:schemeClr val="hlink"/>
                </a:solidFill>
                <a:hlinkClick r:id="rId3"/>
              </a:rPr>
              <a:t>W3C RFC</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request line</a:t>
            </a:r>
            <a:endParaRPr/>
          </a:p>
          <a:p>
            <a:pPr marL="457200" lvl="0" indent="-342900" algn="l" rtl="0">
              <a:spcBef>
                <a:spcPts val="0"/>
              </a:spcBef>
              <a:spcAft>
                <a:spcPts val="0"/>
              </a:spcAft>
              <a:buSzPts val="1800"/>
              <a:buChar char="-"/>
            </a:pPr>
            <a:r>
              <a:rPr lang="en-US"/>
              <a:t>headers</a:t>
            </a:r>
            <a:endParaRPr/>
          </a:p>
          <a:p>
            <a:pPr marL="457200" lvl="0" indent="-342900" algn="l" rtl="0">
              <a:spcBef>
                <a:spcPts val="0"/>
              </a:spcBef>
              <a:spcAft>
                <a:spcPts val="0"/>
              </a:spcAft>
              <a:buSzPts val="1800"/>
              <a:buChar char="-"/>
            </a:pPr>
            <a:r>
              <a:rPr lang="en-US"/>
              <a:t>empty line</a:t>
            </a:r>
            <a:endParaRPr/>
          </a:p>
          <a:p>
            <a:pPr marL="457200" lvl="0" indent="-342900" algn="l" rtl="0">
              <a:lnSpc>
                <a:spcPct val="90000"/>
              </a:lnSpc>
              <a:spcBef>
                <a:spcPts val="0"/>
              </a:spcBef>
              <a:spcAft>
                <a:spcPts val="0"/>
              </a:spcAft>
              <a:buSzPts val="1800"/>
              <a:buChar char="-"/>
            </a:pPr>
            <a:r>
              <a:rPr lang="en-US"/>
              <a:t>message body</a:t>
            </a:r>
            <a:endParaRPr/>
          </a:p>
        </p:txBody>
      </p:sp>
      <p:sp>
        <p:nvSpPr>
          <p:cNvPr id="199" name="Google Shape;199;g29a4f4139f3_0_6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9a4f4139f3_0_7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Request line will be composed of</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The request method used</a:t>
            </a:r>
            <a:endParaRPr/>
          </a:p>
          <a:p>
            <a:pPr marL="457200" lvl="0" indent="-342900" algn="l" rtl="0">
              <a:spcBef>
                <a:spcPts val="0"/>
              </a:spcBef>
              <a:spcAft>
                <a:spcPts val="0"/>
              </a:spcAft>
              <a:buSzPts val="1800"/>
              <a:buChar char="-"/>
            </a:pPr>
            <a:r>
              <a:rPr lang="en-US"/>
              <a:t>The resource URI</a:t>
            </a:r>
            <a:endParaRPr/>
          </a:p>
          <a:p>
            <a:pPr marL="457200" lvl="0" indent="-342900" algn="l" rtl="0">
              <a:spcBef>
                <a:spcPts val="0"/>
              </a:spcBef>
              <a:spcAft>
                <a:spcPts val="0"/>
              </a:spcAft>
              <a:buSzPts val="1800"/>
              <a:buChar char="-"/>
            </a:pPr>
            <a:r>
              <a:rPr lang="en-US"/>
              <a:t>The protocol</a:t>
            </a:r>
            <a:endParaRPr/>
          </a:p>
          <a:p>
            <a:pPr marL="457200" lvl="0" indent="-342900" algn="l" rtl="0">
              <a:lnSpc>
                <a:spcPct val="90000"/>
              </a:lnSpc>
              <a:spcBef>
                <a:spcPts val="0"/>
              </a:spcBef>
              <a:spcAft>
                <a:spcPts val="0"/>
              </a:spcAft>
              <a:buSzPts val="1800"/>
              <a:buChar char="-"/>
            </a:pPr>
            <a:r>
              <a:rPr lang="en-US"/>
              <a:t>The version of the protocol</a:t>
            </a:r>
            <a:endParaRPr/>
          </a:p>
        </p:txBody>
      </p:sp>
      <p:sp>
        <p:nvSpPr>
          <p:cNvPr id="206" name="Google Shape;206;g29a4f4139f3_0_7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9a4f4139f3_0_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Clr>
                <a:schemeClr val="dk1"/>
              </a:buClr>
              <a:buSzPts val="1100"/>
              <a:buFont typeface="Arial"/>
              <a:buNone/>
            </a:pPr>
            <a:r>
              <a:rPr lang="en-US"/>
              <a:t>HTTP defines multiples methods or verbs, currently 9 verbs.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We will mostly focus on the 5 which are the most used when building a web applications on the web but you can encounter some other depending on your use case.</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HTTP methods, also known as verbs, represent the actions that can be performed on a resource identified by a Uniform Resource Identifier (URI).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Each method has a specific purpose, and they play a crucial role in defining the nature of the interaction between a client (such as a web browser) and a server. Here's an explanation of some common HTTP methods:</a:t>
            </a:r>
            <a:endParaRPr/>
          </a:p>
        </p:txBody>
      </p:sp>
      <p:sp>
        <p:nvSpPr>
          <p:cNvPr id="213" name="Google Shape;213;g29a4f4139f3_0_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By the end of the course, students should:</a:t>
            </a:r>
            <a:endParaRPr dirty="0"/>
          </a:p>
          <a:p>
            <a:pPr marL="457200" lvl="0" indent="-342900" algn="l" rtl="0">
              <a:lnSpc>
                <a:spcPct val="90000"/>
              </a:lnSpc>
              <a:spcBef>
                <a:spcPts val="0"/>
              </a:spcBef>
              <a:spcAft>
                <a:spcPts val="0"/>
              </a:spcAft>
              <a:buSzPts val="1800"/>
              <a:buChar char="•"/>
            </a:pPr>
            <a:r>
              <a:rPr lang="en-US" dirty="0"/>
              <a:t>Understand what is an API</a:t>
            </a:r>
            <a:endParaRPr dirty="0"/>
          </a:p>
          <a:p>
            <a:pPr marL="457200" lvl="0" indent="-342900" algn="l" rtl="0">
              <a:lnSpc>
                <a:spcPct val="90000"/>
              </a:lnSpc>
              <a:spcBef>
                <a:spcPts val="0"/>
              </a:spcBef>
              <a:spcAft>
                <a:spcPts val="0"/>
              </a:spcAft>
              <a:buSzPts val="1800"/>
              <a:buChar char="•"/>
            </a:pPr>
            <a:r>
              <a:rPr lang="en-US" dirty="0"/>
              <a:t>Know about REST</a:t>
            </a:r>
            <a:endParaRPr dirty="0"/>
          </a:p>
          <a:p>
            <a:pPr marL="457200" lvl="0" indent="-342900" algn="l" rtl="0">
              <a:lnSpc>
                <a:spcPct val="90000"/>
              </a:lnSpc>
              <a:spcBef>
                <a:spcPts val="0"/>
              </a:spcBef>
              <a:spcAft>
                <a:spcPts val="0"/>
              </a:spcAft>
              <a:buSzPts val="1800"/>
              <a:buChar char="•"/>
            </a:pPr>
            <a:r>
              <a:rPr lang="en-US" dirty="0"/>
              <a:t>Be able to define an API using </a:t>
            </a:r>
            <a:r>
              <a:rPr lang="en-US" dirty="0" err="1"/>
              <a:t>OpenAPI</a:t>
            </a:r>
            <a:endParaRPr dirty="0"/>
          </a:p>
          <a:p>
            <a:pPr marL="457200" lvl="0" indent="-342900" algn="l" rtl="0">
              <a:lnSpc>
                <a:spcPct val="90000"/>
              </a:lnSpc>
              <a:spcBef>
                <a:spcPts val="0"/>
              </a:spcBef>
              <a:spcAft>
                <a:spcPts val="0"/>
              </a:spcAft>
              <a:buSzPts val="1800"/>
              <a:buChar char="•"/>
            </a:pPr>
            <a:r>
              <a:rPr lang="en-US" dirty="0"/>
              <a:t>Be capable to query an API</a:t>
            </a:r>
            <a:endParaRPr dirty="0"/>
          </a:p>
          <a:p>
            <a:pPr marL="457200" lvl="0" indent="-342900" algn="l" rtl="0">
              <a:lnSpc>
                <a:spcPct val="90000"/>
              </a:lnSpc>
              <a:spcBef>
                <a:spcPts val="0"/>
              </a:spcBef>
              <a:spcAft>
                <a:spcPts val="0"/>
              </a:spcAft>
              <a:buSzPts val="1800"/>
              <a:buChar char="•"/>
            </a:pPr>
            <a:r>
              <a:rPr lang="en-US" dirty="0"/>
              <a:t>Design REST APIs</a:t>
            </a:r>
            <a:endParaRPr dirty="0"/>
          </a:p>
        </p:txBody>
      </p:sp>
      <p:sp>
        <p:nvSpPr>
          <p:cNvPr id="90" name="Google Shape;90;p2"/>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3APIS – REST</a:t>
            </a:r>
            <a:endParaRPr/>
          </a:p>
        </p:txBody>
      </p:sp>
      <p:sp>
        <p:nvSpPr>
          <p:cNvPr id="91" name="Google Shape;91;p2"/>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9a4f4139f3_0_8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Used to retrieve information from the specified resource.</a:t>
            </a:r>
            <a:endParaRPr/>
          </a:p>
          <a:p>
            <a:pPr marL="0" lvl="0" indent="0" algn="l" rtl="0">
              <a:lnSpc>
                <a:spcPct val="90000"/>
              </a:lnSpc>
              <a:spcBef>
                <a:spcPts val="0"/>
              </a:spcBef>
              <a:spcAft>
                <a:spcPts val="0"/>
              </a:spcAft>
              <a:buClr>
                <a:schemeClr val="dk1"/>
              </a:buClr>
              <a:buSzPts val="2800"/>
              <a:buNone/>
            </a:pPr>
            <a:endParaRPr/>
          </a:p>
          <a:p>
            <a:pPr marL="0" lvl="0" indent="0" algn="l" rtl="0">
              <a:spcBef>
                <a:spcPts val="0"/>
              </a:spcBef>
              <a:spcAft>
                <a:spcPts val="0"/>
              </a:spcAft>
              <a:buClr>
                <a:schemeClr val="dk1"/>
              </a:buClr>
              <a:buSzPts val="1100"/>
              <a:buFont typeface="Arial"/>
              <a:buNone/>
            </a:pPr>
            <a:r>
              <a:rPr lang="en-US"/>
              <a:t>The GET method is idempotent, meaning multiple identical requests should have the same effect as a single request. It is also safe, indicating that it should not have a significant impact on the resource.</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220" name="Google Shape;220;g29a4f4139f3_0_8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21" name="Google Shape;221;g29a4f4139f3_0_8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GET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a4f4139f3_0_109"/>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Used to submit data to be processed to a specified resource.</a:t>
            </a:r>
            <a:endParaRPr/>
          </a:p>
          <a:p>
            <a:pPr marL="0" lvl="0" indent="0" algn="l" rtl="0">
              <a:lnSpc>
                <a:spcPct val="90000"/>
              </a:lnSpc>
              <a:spcBef>
                <a:spcPts val="0"/>
              </a:spcBef>
              <a:spcAft>
                <a:spcPts val="0"/>
              </a:spcAft>
              <a:buClr>
                <a:schemeClr val="dk1"/>
              </a:buClr>
              <a:buSzPts val="2800"/>
              <a:buNone/>
            </a:pPr>
            <a:endParaRPr/>
          </a:p>
          <a:p>
            <a:pPr marL="0" lvl="0" indent="0" algn="l" rtl="0">
              <a:spcBef>
                <a:spcPts val="0"/>
              </a:spcBef>
              <a:spcAft>
                <a:spcPts val="0"/>
              </a:spcAft>
              <a:buClr>
                <a:schemeClr val="dk1"/>
              </a:buClr>
              <a:buSzPts val="1100"/>
              <a:buFont typeface="Arial"/>
              <a:buNone/>
            </a:pPr>
            <a:r>
              <a:rPr lang="en-US"/>
              <a:t>The POST method is not idempotent, meaning multiple identical requests may have different effects. It is often employed when uploading a file, submitting a form, or when the outcome of the request depends on the state of the server.</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228" name="Google Shape;228;g29a4f4139f3_0_10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29" name="Google Shape;229;g29a4f4139f3_0_109"/>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POST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9a4f4139f3_0_115"/>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Used to update a resource or create it if it does not exist.</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Similar to POST, but the PUT method is idempotent, meaning repeated requests have the same effect. It is often employed when updating the content of an existing resource.</a:t>
            </a:r>
            <a:endParaRPr/>
          </a:p>
        </p:txBody>
      </p:sp>
      <p:sp>
        <p:nvSpPr>
          <p:cNvPr id="236" name="Google Shape;236;g29a4f4139f3_0_11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37" name="Google Shape;237;g29a4f4139f3_0_115"/>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PUT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9a4f4139f3_0_121"/>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Used to request the removal of a resource.</a:t>
            </a:r>
            <a:endParaRPr/>
          </a:p>
          <a:p>
            <a:pPr marL="0" lvl="0" indent="0" algn="l" rtl="0">
              <a:lnSpc>
                <a:spcPct val="90000"/>
              </a:lnSpc>
              <a:spcBef>
                <a:spcPts val="0"/>
              </a:spcBef>
              <a:spcAft>
                <a:spcPts val="0"/>
              </a:spcAft>
              <a:buClr>
                <a:schemeClr val="dk1"/>
              </a:buClr>
              <a:buSzPts val="2800"/>
              <a:buNone/>
            </a:pPr>
            <a:endParaRPr/>
          </a:p>
          <a:p>
            <a:pPr marL="0" lvl="0" indent="0" algn="l" rtl="0">
              <a:spcBef>
                <a:spcPts val="0"/>
              </a:spcBef>
              <a:spcAft>
                <a:spcPts val="0"/>
              </a:spcAft>
              <a:buClr>
                <a:schemeClr val="dk1"/>
              </a:buClr>
              <a:buSzPts val="1100"/>
              <a:buFont typeface="Arial"/>
              <a:buNone/>
            </a:pPr>
            <a:r>
              <a:rPr lang="en-US"/>
              <a:t>The DELETE method is idempotent, meaning repeated requests have the same effect. It is employed when a client wants to delete a specified resource on the server.</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244" name="Google Shape;244;g29a4f4139f3_0_12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45" name="Google Shape;245;g29a4f4139f3_0_121"/>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DELETE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9a4f4139f3_0_12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Used to apply partial modifications to a resource.</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PATCH method is not idempotent, meaning multiple identical requests may have different effects. It is employed when the client wants to apply partial modifications to a resource.</a:t>
            </a:r>
            <a:endParaRPr/>
          </a:p>
        </p:txBody>
      </p:sp>
      <p:sp>
        <p:nvSpPr>
          <p:cNvPr id="252" name="Google Shape;252;g29a4f4139f3_0_12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53" name="Google Shape;253;g29a4f4139f3_0_12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PATCH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29a4f4139f3_0_13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Used to describe the communication options for the target resource.</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OPTIONS method is often used to request information about the communication options available on the target resource, such as which methods are supported.</a:t>
            </a:r>
            <a:endParaRPr/>
          </a:p>
        </p:txBody>
      </p:sp>
      <p:sp>
        <p:nvSpPr>
          <p:cNvPr id="260" name="Google Shape;260;g29a4f4139f3_0_13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61" name="Google Shape;261;g29a4f4139f3_0_13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OPTIONS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9a4f4139f3_0_13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HTTP status codes are three-digit numbers returned by a server in response to a client's request made to the server.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They provide information about the status of the request and the outcome of the server's attempt to process it.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Status codes are divided into different classes, each indicating a specific category of response. </a:t>
            </a:r>
            <a:endParaRPr/>
          </a:p>
        </p:txBody>
      </p:sp>
      <p:sp>
        <p:nvSpPr>
          <p:cNvPr id="268" name="Google Shape;268;g29a4f4139f3_0_13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9a4f4139f3_0_145"/>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These are informational status codes indicating that the request was received, continuing process, or waiting for further action.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Example:</a:t>
            </a:r>
            <a:endParaRPr/>
          </a:p>
          <a:p>
            <a:pPr marL="0" lvl="0" indent="0" algn="l" rtl="0">
              <a:spcBef>
                <a:spcPts val="0"/>
              </a:spcBef>
              <a:spcAft>
                <a:spcPts val="0"/>
              </a:spcAft>
              <a:buClr>
                <a:schemeClr val="dk1"/>
              </a:buClr>
              <a:buSzPts val="1100"/>
              <a:buFont typeface="Arial"/>
              <a:buNone/>
            </a:pPr>
            <a:endParaRPr/>
          </a:p>
          <a:p>
            <a:pPr marL="457200" lvl="0" indent="-342900" algn="l" rtl="0">
              <a:lnSpc>
                <a:spcPct val="90000"/>
              </a:lnSpc>
              <a:spcBef>
                <a:spcPts val="0"/>
              </a:spcBef>
              <a:spcAft>
                <a:spcPts val="0"/>
              </a:spcAft>
              <a:buSzPts val="1800"/>
              <a:buChar char="-"/>
            </a:pPr>
            <a:r>
              <a:rPr lang="en-US"/>
              <a:t>100 Continue: The server has received the initial part of the request, and the client can continue with the rest.</a:t>
            </a:r>
            <a:endParaRPr/>
          </a:p>
        </p:txBody>
      </p:sp>
      <p:sp>
        <p:nvSpPr>
          <p:cNvPr id="275" name="Google Shape;275;g29a4f4139f3_0_14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76" name="Google Shape;276;g29a4f4139f3_0_145"/>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1xx Informational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9a4f4139f3_0_151"/>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Font typeface="Arial"/>
              <a:buNone/>
            </a:pPr>
            <a:r>
              <a:rPr lang="en-US"/>
              <a:t>These indicate that the request was successfully received, understood, and accepted.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Examples: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200 OK: The request was successful, and the server has returned the requested data.</a:t>
            </a:r>
            <a:endParaRPr/>
          </a:p>
          <a:p>
            <a:pPr marL="457200" lvl="0" indent="-342900" algn="l" rtl="0">
              <a:spcBef>
                <a:spcPts val="0"/>
              </a:spcBef>
              <a:spcAft>
                <a:spcPts val="0"/>
              </a:spcAft>
              <a:buSzPts val="1800"/>
              <a:buChar char="-"/>
            </a:pPr>
            <a:r>
              <a:rPr lang="en-US"/>
              <a:t>201 Created: The request was successful, and a new resource was created as a result.</a:t>
            </a:r>
            <a:endParaRPr/>
          </a:p>
          <a:p>
            <a:pPr marL="457200" lvl="0" indent="-342900" algn="l" rtl="0">
              <a:lnSpc>
                <a:spcPct val="90000"/>
              </a:lnSpc>
              <a:spcBef>
                <a:spcPts val="0"/>
              </a:spcBef>
              <a:spcAft>
                <a:spcPts val="0"/>
              </a:spcAft>
              <a:buSzPts val="1800"/>
              <a:buChar char="-"/>
            </a:pPr>
            <a:r>
              <a:rPr lang="en-US"/>
              <a:t>204 No Content: The server successfully processed the request but is not returning any content.</a:t>
            </a:r>
            <a:endParaRPr/>
          </a:p>
        </p:txBody>
      </p:sp>
      <p:sp>
        <p:nvSpPr>
          <p:cNvPr id="283" name="Google Shape;283;g29a4f4139f3_0_15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84" name="Google Shape;284;g29a4f4139f3_0_151"/>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2xx Success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9a4f4139f3_0_157"/>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These indicate that further action is needed to complete the request. The client might need to redirect to a different location or use a different method.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Examples: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301 Moved Permanently: The requested resource has been permanently moved to a different location.</a:t>
            </a:r>
            <a:endParaRPr/>
          </a:p>
          <a:p>
            <a:pPr marL="457200" lvl="0" indent="-342900" algn="l" rtl="0">
              <a:spcBef>
                <a:spcPts val="0"/>
              </a:spcBef>
              <a:spcAft>
                <a:spcPts val="0"/>
              </a:spcAft>
              <a:buSzPts val="1800"/>
              <a:buChar char="-"/>
            </a:pPr>
            <a:r>
              <a:rPr lang="en-US"/>
              <a:t>302 Found (or 307 Temporary Redirect): The requested resource has been temporarily moved to a different location.</a:t>
            </a:r>
            <a:endParaRPr/>
          </a:p>
        </p:txBody>
      </p:sp>
      <p:sp>
        <p:nvSpPr>
          <p:cNvPr id="291" name="Google Shape;291;g29a4f4139f3_0_15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292" name="Google Shape;292;g29a4f4139f3_0_157"/>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3xx Redirection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a:t>Summary</a:t>
            </a:r>
            <a:endParaRPr/>
          </a:p>
        </p:txBody>
      </p:sp>
      <p:sp>
        <p:nvSpPr>
          <p:cNvPr id="98" name="Google Shape;98;p7"/>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a:t>HTTP</a:t>
            </a:r>
            <a:endParaRPr/>
          </a:p>
          <a:p>
            <a:pPr marL="742950" lvl="0" indent="-742950" algn="l" rtl="0">
              <a:lnSpc>
                <a:spcPct val="90000"/>
              </a:lnSpc>
              <a:spcBef>
                <a:spcPts val="0"/>
              </a:spcBef>
              <a:spcAft>
                <a:spcPts val="0"/>
              </a:spcAft>
              <a:buSzPts val="3600"/>
              <a:buAutoNum type="arabicPeriod"/>
            </a:pPr>
            <a:r>
              <a:rPr lang="en-US"/>
              <a:t>REST</a:t>
            </a:r>
            <a:endParaRPr/>
          </a:p>
          <a:p>
            <a:pPr marL="742950" lvl="0" indent="-742950" algn="l" rtl="0">
              <a:lnSpc>
                <a:spcPct val="90000"/>
              </a:lnSpc>
              <a:spcBef>
                <a:spcPts val="0"/>
              </a:spcBef>
              <a:spcAft>
                <a:spcPts val="0"/>
              </a:spcAft>
              <a:buSzPts val="3600"/>
              <a:buAutoNum type="arabicPeriod"/>
            </a:pPr>
            <a:r>
              <a:rPr lang="en-US"/>
              <a:t>OpenAPI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9a4f4139f3_0_18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Clr>
                <a:schemeClr val="dk1"/>
              </a:buClr>
              <a:buSzPts val="1100"/>
              <a:buFont typeface="Arial"/>
              <a:buNone/>
            </a:pPr>
            <a:r>
              <a:rPr lang="en-US"/>
              <a:t>These indicate that the client seems to have made an error or the request cannot be fulfilled by the server.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Examples: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400 Bad Request: The server could not understand the request due to malformed syntax or invalid request message framing.</a:t>
            </a:r>
            <a:endParaRPr/>
          </a:p>
          <a:p>
            <a:pPr marL="457200" lvl="0" indent="-342900" algn="l" rtl="0">
              <a:spcBef>
                <a:spcPts val="0"/>
              </a:spcBef>
              <a:spcAft>
                <a:spcPts val="0"/>
              </a:spcAft>
              <a:buSzPts val="1800"/>
              <a:buChar char="-"/>
            </a:pPr>
            <a:r>
              <a:rPr lang="en-US"/>
              <a:t>401 Unauthorized: The client must authenticate itself to get the requested response.</a:t>
            </a:r>
            <a:endParaRPr/>
          </a:p>
          <a:p>
            <a:pPr marL="457200" lvl="0" indent="-342900" algn="l" rtl="0">
              <a:spcBef>
                <a:spcPts val="0"/>
              </a:spcBef>
              <a:spcAft>
                <a:spcPts val="0"/>
              </a:spcAft>
              <a:buSzPts val="1800"/>
              <a:buChar char="-"/>
            </a:pPr>
            <a:r>
              <a:rPr lang="en-US"/>
              <a:t>403 Forbidden: The client does not have permission to access the requested resource.</a:t>
            </a:r>
            <a:endParaRPr/>
          </a:p>
          <a:p>
            <a:pPr marL="457200" lvl="0" indent="-342900" algn="l" rtl="0">
              <a:lnSpc>
                <a:spcPct val="90000"/>
              </a:lnSpc>
              <a:spcBef>
                <a:spcPts val="0"/>
              </a:spcBef>
              <a:spcAft>
                <a:spcPts val="0"/>
              </a:spcAft>
              <a:buSzPts val="1800"/>
              <a:buChar char="-"/>
            </a:pPr>
            <a:r>
              <a:rPr lang="en-US"/>
              <a:t>404 Not Found: The server cannot find the requested resource</a:t>
            </a:r>
            <a:endParaRPr/>
          </a:p>
        </p:txBody>
      </p:sp>
      <p:sp>
        <p:nvSpPr>
          <p:cNvPr id="299" name="Google Shape;299;g29a4f4139f3_0_18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300" name="Google Shape;300;g29a4f4139f3_0_18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4xx Client Error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29a4f4139f3_0_19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Font typeface="Arial"/>
              <a:buNone/>
            </a:pPr>
            <a:r>
              <a:rPr lang="en-US"/>
              <a:t>These indicate that the server failed to fulfill a valid request.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Examples: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500 Internal Server Error: A generic error message indicating an unexpected condition encountered by the server.</a:t>
            </a:r>
            <a:endParaRPr/>
          </a:p>
          <a:p>
            <a:pPr marL="457200" lvl="0" indent="-342900" algn="l" rtl="0">
              <a:spcBef>
                <a:spcPts val="0"/>
              </a:spcBef>
              <a:spcAft>
                <a:spcPts val="0"/>
              </a:spcAft>
              <a:buSzPts val="1800"/>
              <a:buChar char="-"/>
            </a:pPr>
            <a:r>
              <a:rPr lang="en-US"/>
              <a:t>502 Bad Gateway: The server, while acting as a gateway or proxy, received an invalid response from an upstream server.</a:t>
            </a:r>
            <a:endParaRPr/>
          </a:p>
          <a:p>
            <a:pPr marL="457200" lvl="0" indent="-342900" algn="l" rtl="0">
              <a:lnSpc>
                <a:spcPct val="90000"/>
              </a:lnSpc>
              <a:spcBef>
                <a:spcPts val="0"/>
              </a:spcBef>
              <a:spcAft>
                <a:spcPts val="0"/>
              </a:spcAft>
              <a:buSzPts val="1800"/>
              <a:buChar char="-"/>
            </a:pPr>
            <a:r>
              <a:rPr lang="en-US"/>
              <a:t>503 Service Unavailable: The server is not ready to handle the request. Common causes include temporary overloading or maintenance.</a:t>
            </a:r>
            <a:endParaRPr/>
          </a:p>
        </p:txBody>
      </p:sp>
      <p:sp>
        <p:nvSpPr>
          <p:cNvPr id="307" name="Google Shape;307;g29a4f4139f3_0_19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
        <p:nvSpPr>
          <p:cNvPr id="308" name="Google Shape;308;g29a4f4139f3_0_19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5xx Server Error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g261465cbcbe_0_0"/>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315" name="Google Shape;315;g261465cbcbe_0_0"/>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1"/>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2. 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29750dca997_0_9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REST, or Representational State Transfer, is an architectural style for designing networked applications.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was introduced by Roy Fielding in his doctoral dissertation titled "</a:t>
            </a:r>
            <a:r>
              <a:rPr lang="en-US" u="sng">
                <a:solidFill>
                  <a:schemeClr val="hlink"/>
                </a:solidFill>
                <a:hlinkClick r:id="rId3"/>
              </a:rPr>
              <a:t>Architectural Styles and the Design of Network-based Software Architectures</a:t>
            </a:r>
            <a:r>
              <a:rPr lang="en-US"/>
              <a:t>" which he presented in 2000.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Fielding's dissertation played a significant role in shaping the foundation of RESTful architecture.</a:t>
            </a:r>
            <a:endParaRPr/>
          </a:p>
        </p:txBody>
      </p:sp>
      <p:sp>
        <p:nvSpPr>
          <p:cNvPr id="328" name="Google Shape;328;g29750dca997_0_9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9a4f4139f3_0_22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The dissertation outlined the principles and constraints of RESTful architecture.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Fielding's work was based on his experiences with designing and implementing the HTTP/1.1 and URI standards.</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REST has since become a widely adopted architectural style for designing scalable and interoperable web services.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Its principles have influenced the development of web APIs and have become a cornerstone in building distributed systems that prioritize simplicity, scalability, and flexibility.</a:t>
            </a:r>
            <a:endParaRPr/>
          </a:p>
        </p:txBody>
      </p:sp>
      <p:sp>
        <p:nvSpPr>
          <p:cNvPr id="335" name="Google Shape;335;g29a4f4139f3_0_22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29a4f4139f3_0_23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REST architectural style defines six guiding constraints.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When these constraints are applied to the system architecture, it gains</a:t>
            </a:r>
            <a:endParaRPr/>
          </a:p>
          <a:p>
            <a:pPr marL="0" lvl="0" indent="0" algn="l" rtl="0">
              <a:spcBef>
                <a:spcPts val="0"/>
              </a:spcBef>
              <a:spcAft>
                <a:spcPts val="0"/>
              </a:spcAft>
              <a:buClr>
                <a:schemeClr val="dk1"/>
              </a:buClr>
              <a:buSzPts val="1100"/>
              <a:buFont typeface="Arial"/>
              <a:buNone/>
            </a:pPr>
            <a:r>
              <a:rPr lang="en-US"/>
              <a:t>desirable non-functional properties, such as performance, scalability,</a:t>
            </a:r>
            <a:endParaRPr/>
          </a:p>
          <a:p>
            <a:pPr marL="0" lvl="0" indent="0" algn="l" rtl="0">
              <a:spcBef>
                <a:spcPts val="0"/>
              </a:spcBef>
              <a:spcAft>
                <a:spcPts val="0"/>
              </a:spcAft>
              <a:buClr>
                <a:schemeClr val="dk1"/>
              </a:buClr>
              <a:buSzPts val="1100"/>
              <a:buFont typeface="Arial"/>
              <a:buNone/>
            </a:pPr>
            <a:r>
              <a:rPr lang="en-US"/>
              <a:t>simplicity, modifiability, visibility, portability, and reliability.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 system that complies with some or all of these constraints is loosely</a:t>
            </a:r>
            <a:endParaRPr/>
          </a:p>
          <a:p>
            <a:pPr marL="0" lvl="0" indent="0" algn="l" rtl="0">
              <a:lnSpc>
                <a:spcPct val="90000"/>
              </a:lnSpc>
              <a:spcBef>
                <a:spcPts val="0"/>
              </a:spcBef>
              <a:spcAft>
                <a:spcPts val="0"/>
              </a:spcAft>
              <a:buClr>
                <a:schemeClr val="dk1"/>
              </a:buClr>
              <a:buSzPts val="2800"/>
              <a:buNone/>
            </a:pPr>
            <a:r>
              <a:rPr lang="en-US"/>
              <a:t>referred to as RESTful.</a:t>
            </a:r>
            <a:endParaRPr/>
          </a:p>
        </p:txBody>
      </p:sp>
      <p:sp>
        <p:nvSpPr>
          <p:cNvPr id="342" name="Google Shape;342;g29a4f4139f3_0_23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9a4f4139f3_0_23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client and server are separate entities that communicate over a network.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client is responsible for the user interface and user experience, while the server manages resources, processes requests, and contains the business logic.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separation allows for independent evolution of both client and server components.</a:t>
            </a:r>
            <a:endParaRPr/>
          </a:p>
        </p:txBody>
      </p:sp>
      <p:sp>
        <p:nvSpPr>
          <p:cNvPr id="349" name="Google Shape;349;g29a4f4139f3_0_23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350" name="Google Shape;350;g29a4f4139f3_0_23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Client-Server Architecture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9a4f4139f3_0_24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Each request from a client to a server must contain all the information needed to understand and fulfill the request.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server does not store any client state between requests. This constraint enhances scalability and simplifies the client-server interaction.</a:t>
            </a:r>
            <a:endParaRPr/>
          </a:p>
        </p:txBody>
      </p:sp>
      <p:sp>
        <p:nvSpPr>
          <p:cNvPr id="357" name="Google Shape;357;g29a4f4139f3_0_24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358" name="Google Shape;358;g29a4f4139f3_0_24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Statelessness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29a4f4139f3_0_248"/>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Responses from the server can be explicitly marked as cacheable or non-cacheable.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Cacheable responses improve efficiency by allowing clients to reuse previously fetched representations, reducing the need for repeated requests to the server.</a:t>
            </a:r>
            <a:endParaRPr/>
          </a:p>
        </p:txBody>
      </p:sp>
      <p:sp>
        <p:nvSpPr>
          <p:cNvPr id="365" name="Google Shape;365;g29a4f4139f3_0_24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366" name="Google Shape;366;g29a4f4139f3_0_248"/>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Cacheability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1. HTTP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9a4f4139f3_0_25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39285"/>
              <a:buFont typeface="Arial"/>
              <a:buNone/>
            </a:pPr>
            <a:r>
              <a:rPr lang="en-US"/>
              <a:t>The uniform interface is a central constraint in REST and is further divided into four sub constraints:</a:t>
            </a:r>
            <a:endParaRPr/>
          </a:p>
          <a:p>
            <a:pPr marL="457200" lvl="0" indent="-334327" algn="l" rtl="0">
              <a:spcBef>
                <a:spcPts val="0"/>
              </a:spcBef>
              <a:spcAft>
                <a:spcPts val="0"/>
              </a:spcAft>
              <a:buSzPct val="64285"/>
              <a:buChar char="-"/>
            </a:pPr>
            <a:r>
              <a:rPr lang="en-US"/>
              <a:t>Resource Identification: Resources are identified by URIs (Uniform Resource Identifiers).</a:t>
            </a:r>
            <a:endParaRPr/>
          </a:p>
          <a:p>
            <a:pPr marL="457200" lvl="0" indent="-334327" algn="l" rtl="0">
              <a:spcBef>
                <a:spcPts val="0"/>
              </a:spcBef>
              <a:spcAft>
                <a:spcPts val="0"/>
              </a:spcAft>
              <a:buSzPct val="64285"/>
              <a:buChar char="-"/>
            </a:pPr>
            <a:r>
              <a:rPr lang="en-US"/>
              <a:t>Resource Manipulation through Representations: Resources can be manipulated using standard, stateless operations, and the representation of a resource is separate from the resource itself.</a:t>
            </a:r>
            <a:endParaRPr/>
          </a:p>
          <a:p>
            <a:pPr marL="457200" lvl="0" indent="-334327" algn="l" rtl="0">
              <a:spcBef>
                <a:spcPts val="0"/>
              </a:spcBef>
              <a:spcAft>
                <a:spcPts val="0"/>
              </a:spcAft>
              <a:buSzPct val="64285"/>
              <a:buChar char="-"/>
            </a:pPr>
            <a:r>
              <a:rPr lang="en-US"/>
              <a:t>Self-Descriptive Messages: Each message between client and server contains enough information for the recipient to understand and process the message.</a:t>
            </a:r>
            <a:endParaRPr/>
          </a:p>
          <a:p>
            <a:pPr marL="457200" lvl="0" indent="-334327" algn="l" rtl="0">
              <a:spcBef>
                <a:spcPts val="0"/>
              </a:spcBef>
              <a:spcAft>
                <a:spcPts val="0"/>
              </a:spcAft>
              <a:buSzPct val="64285"/>
              <a:buChar char="-"/>
            </a:pPr>
            <a:r>
              <a:rPr lang="en-US"/>
              <a:t>Hypermedia as the Engine of Application State (HATEOAS): Clients interact with the application entirely through hypermedia provided dynamically by application servers. </a:t>
            </a:r>
            <a:endParaRPr/>
          </a:p>
          <a:p>
            <a:pPr marL="0" lvl="0" indent="0" algn="l" rtl="0">
              <a:lnSpc>
                <a:spcPct val="90000"/>
              </a:lnSpc>
              <a:spcBef>
                <a:spcPts val="0"/>
              </a:spcBef>
              <a:spcAft>
                <a:spcPts val="0"/>
              </a:spcAft>
              <a:buClr>
                <a:schemeClr val="dk1"/>
              </a:buClr>
              <a:buSzPct val="100000"/>
              <a:buNone/>
            </a:pPr>
            <a:endParaRPr/>
          </a:p>
        </p:txBody>
      </p:sp>
      <p:sp>
        <p:nvSpPr>
          <p:cNvPr id="373" name="Google Shape;373;g29a4f4139f3_0_25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374" name="Google Shape;374;g29a4f4139f3_0_25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Uniform Interface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29a4f4139f3_0_26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RESTful architecture can be composed of multiple layers, where each layer has a specific set of functionality.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Each layer is unaware of the layers above and below it, promoting flexibility and simplifying the architecture.</a:t>
            </a:r>
            <a:endParaRPr/>
          </a:p>
        </p:txBody>
      </p:sp>
      <p:sp>
        <p:nvSpPr>
          <p:cNvPr id="381" name="Google Shape;381;g29a4f4139f3_0_26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382" name="Google Shape;382;g29a4f4139f3_0_26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Layered System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29a4f4139f3_0_26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This constraint is optional, and it allows the client to download and execute code, such as JavaScript, from the server.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While not a mandatory constraint, it can enhance the functionality and flexibility of the client, especially in web applications.</a:t>
            </a:r>
            <a:endParaRPr/>
          </a:p>
        </p:txBody>
      </p:sp>
      <p:sp>
        <p:nvSpPr>
          <p:cNvPr id="389" name="Google Shape;389;g29a4f4139f3_0_26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390" name="Google Shape;390;g29a4f4139f3_0_26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Code on Demand (Optional)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29a4f4139f3_0_27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SOAP (Simple Object Access Protocol) and REST (Representational State Transfer) are distinct approaches to web service design.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SOAP is a protocol with standardized specifications, using XML as its message format, making it suitable for enterprise-level applications that demand a formal contract between client and server.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In contrast, REST is an architectural style, often chosen for its flexibility and simplicity, using various formats like JSON or XML. </a:t>
            </a:r>
            <a:endParaRPr/>
          </a:p>
        </p:txBody>
      </p:sp>
      <p:sp>
        <p:nvSpPr>
          <p:cNvPr id="397" name="Google Shape;397;g29a4f4139f3_0_27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29a4f4139f3_0_27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en-US"/>
              <a:t>RESTful services are inherently stateless, making them lightweight and scalable, ideal for web and mobile applications. </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Font typeface="Arial"/>
              <a:buNone/>
            </a:pPr>
            <a:r>
              <a:rPr lang="en-US"/>
              <a:t>While SOAP follows a request-response communication style and supports both stateful and stateless interactions, REST adopts a resource-oriented communication style, emphasizing standard HTTP methods for CRUD operations and finding popularity in scenarios prioritizing simplicity and quick development cycles.</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404" name="Google Shape;404;g29a4f4139f3_0_2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9a4f4139f3_0_30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three levels of a REST API, often categorized based on their adherence to REST principles, are described as follows:</a:t>
            </a:r>
            <a:endParaRPr/>
          </a:p>
          <a:p>
            <a:pPr marL="0" lvl="0" indent="0" algn="l" rtl="0">
              <a:lnSpc>
                <a:spcPct val="90000"/>
              </a:lnSpc>
              <a:spcBef>
                <a:spcPts val="0"/>
              </a:spcBef>
              <a:spcAft>
                <a:spcPts val="0"/>
              </a:spcAft>
              <a:buClr>
                <a:schemeClr val="dk1"/>
              </a:buClr>
              <a:buSzPts val="2800"/>
              <a:buNone/>
            </a:pPr>
            <a:endParaRPr/>
          </a:p>
          <a:p>
            <a:pPr marL="457200" lvl="0" indent="-342900" algn="l" rtl="0">
              <a:lnSpc>
                <a:spcPct val="90000"/>
              </a:lnSpc>
              <a:spcBef>
                <a:spcPts val="0"/>
              </a:spcBef>
              <a:spcAft>
                <a:spcPts val="0"/>
              </a:spcAft>
              <a:buSzPts val="1800"/>
              <a:buChar char="-"/>
            </a:pPr>
            <a:r>
              <a:rPr lang="en-US"/>
              <a:t>RESTful</a:t>
            </a:r>
            <a:endParaRPr/>
          </a:p>
          <a:p>
            <a:pPr marL="457200" lvl="0" indent="-342900" algn="l" rtl="0">
              <a:lnSpc>
                <a:spcPct val="90000"/>
              </a:lnSpc>
              <a:spcBef>
                <a:spcPts val="0"/>
              </a:spcBef>
              <a:spcAft>
                <a:spcPts val="0"/>
              </a:spcAft>
              <a:buSzPts val="1800"/>
              <a:buChar char="-"/>
            </a:pPr>
            <a:r>
              <a:rPr lang="en-US"/>
              <a:t>REST</a:t>
            </a:r>
            <a:endParaRPr/>
          </a:p>
          <a:p>
            <a:pPr marL="457200" lvl="0" indent="-342900" algn="l" rtl="0">
              <a:lnSpc>
                <a:spcPct val="90000"/>
              </a:lnSpc>
              <a:spcBef>
                <a:spcPts val="0"/>
              </a:spcBef>
              <a:spcAft>
                <a:spcPts val="0"/>
              </a:spcAft>
              <a:buSzPts val="1800"/>
              <a:buChar char="-"/>
            </a:pPr>
            <a:r>
              <a:rPr lang="en-US"/>
              <a:t>HATEOAS</a:t>
            </a:r>
            <a:endParaRPr/>
          </a:p>
        </p:txBody>
      </p:sp>
      <p:sp>
        <p:nvSpPr>
          <p:cNvPr id="411" name="Google Shape;411;g29a4f4139f3_0_30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29a4f4139f3_0_326"/>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APIs at this level are based on URLs and typically utilize the HTTP methods GET and POST.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level represents a basic adoption of REST principles, with resources identified by URIs and actions performed through simple HTTP operations.</a:t>
            </a:r>
            <a:endParaRPr/>
          </a:p>
        </p:txBody>
      </p:sp>
      <p:sp>
        <p:nvSpPr>
          <p:cNvPr id="418" name="Google Shape;418;g29a4f4139f3_0_32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419" name="Google Shape;419;g29a4f4139f3_0_326"/>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RESTful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29a4f4139f3_0_31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APIs classified as REST adhere to the full set of rules for all HTTP methods, including GET, POST, PUT, and DELETE.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level emphasizes the comprehensive application of REST principles, ensuring uniformity in the design of resources and interactions, such as the proper use of HTTP status codes and adherence to statelessness.</a:t>
            </a:r>
            <a:endParaRPr/>
          </a:p>
        </p:txBody>
      </p:sp>
      <p:sp>
        <p:nvSpPr>
          <p:cNvPr id="426" name="Google Shape;426;g29a4f4139f3_0_31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427" name="Google Shape;427;g29a4f4139f3_0_31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REST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29a4f4139f3_0_32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At this advanced level, APIs not only follow REST principles but also fully respect the REST architectural style, especially the Uniform Interface Constraint (UIC) with the auto-discoverable aspect.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HATEOAS allows clients to interact with the application entirely through dynamically provided hypermedia, enabling navigation based on the available actions in the current state.</a:t>
            </a:r>
            <a:endParaRPr/>
          </a:p>
        </p:txBody>
      </p:sp>
      <p:sp>
        <p:nvSpPr>
          <p:cNvPr id="434" name="Google Shape;434;g29a4f4139f3_0_32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
        <p:nvSpPr>
          <p:cNvPr id="435" name="Google Shape;435;g29a4f4139f3_0_32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HATEOAS (Hypermedia as the Engine of Application State)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29a4f4139f3_0_33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These levels represent a progression in the extent to which APIs adhere to REST principles, starting from basic adoption (RESTful) to full adherence (REST) and culminating in advanced implementation (HATEOAS) with a focus on hypermedia-driven navigation.</a:t>
            </a:r>
            <a:endParaRPr/>
          </a:p>
        </p:txBody>
      </p:sp>
      <p:sp>
        <p:nvSpPr>
          <p:cNvPr id="442" name="Google Shape;442;g29a4f4139f3_0_33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Hypertext Transfer Protocol (HTTP) stands as a foundational element of web communication, playing a pivotal role in facilitating the seamless exchange of information between clients and servers on the World Wide Web.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At its core, HTTP operates within the framework of a request-response model. Clients, typically embodied by web browsers, initiate communication by sending requests to servers, which, in turn, respond with the requested data.</a:t>
            </a:r>
            <a:endParaRPr/>
          </a:p>
        </p:txBody>
      </p:sp>
      <p:sp>
        <p:nvSpPr>
          <p:cNvPr id="111" name="Google Shape;111;p9"/>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g261465cbcbe_0_74"/>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449" name="Google Shape;449;g261465cbcbe_0_74"/>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6"/>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3. OpenAPI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1ea83654414_0_2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OpenAPI, formerly known as Swagger, is an open standard for defining and documenting APIs.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provides a standardized way to describe RESTful APIs, allowing both humans and computers to understand the capabilities of a service without access to its source code.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OpenAPI specifications are written in JSON or YAML and serve as a contract that outlines the structure of requests and responses, available endpoints, and other essential information.</a:t>
            </a:r>
            <a:endParaRPr sz="1800" i="1"/>
          </a:p>
        </p:txBody>
      </p:sp>
      <p:sp>
        <p:nvSpPr>
          <p:cNvPr id="462" name="Google Shape;462;g1ea83654414_0_2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29a4f4139f3_0_34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At the heart of OpenAPI lies its Specification (OAS), serving as a comprehensive definition of the API's architecture.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Developers leverage the </a:t>
            </a:r>
            <a:r>
              <a:rPr lang="en-US" u="sng">
                <a:solidFill>
                  <a:schemeClr val="hlink"/>
                </a:solidFill>
                <a:hlinkClick r:id="rId3"/>
              </a:rPr>
              <a:t>Swagger Editor</a:t>
            </a:r>
            <a:r>
              <a:rPr lang="en-US"/>
              <a:t> for real-time validation and to create and modify OpenAPI specifications.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editor is instrumental in generating the API documentation, which becomes interactive and easily accessible through tools like Swagger UI.</a:t>
            </a:r>
            <a:endParaRPr sz="1800" i="1"/>
          </a:p>
        </p:txBody>
      </p:sp>
      <p:sp>
        <p:nvSpPr>
          <p:cNvPr id="469" name="Google Shape;469;g29a4f4139f3_0_34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29a4f4139f3_0_35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A notable feature of OpenAPI is its support for automatic code generation.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Developers can employ the specifications to automatically generate client libraries, server stubs, and API documentation, fostering consistency throughout the development lifecycle.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 interoperability fostered by OpenAPI ensures that APIs adhering to its specifications can seamlessly integrate with diverse tools and platforms.</a:t>
            </a:r>
            <a:endParaRPr sz="1800" i="1"/>
          </a:p>
        </p:txBody>
      </p:sp>
      <p:sp>
        <p:nvSpPr>
          <p:cNvPr id="476" name="Google Shape;476;g29a4f4139f3_0_35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29a4f4139f3_0_36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One of the significant advantages of OpenAPI is its inherent ability to streamline documentation.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The self-contained nature of the specifications enables API consumers to navigate and comprehend the API's intricacies without having to consult separate documentation.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Additionally, OpenAPI boasts a vibrant ecosystem of tools supporting various facets of API development, testing, and documentation, enhancing overall productivity.</a:t>
            </a:r>
            <a:endParaRPr sz="1800" i="1"/>
          </a:p>
        </p:txBody>
      </p:sp>
      <p:sp>
        <p:nvSpPr>
          <p:cNvPr id="483" name="Google Shape;483;g29a4f4139f3_0_36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29a4f4139f3_0_36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In essence, OpenAPI emerges as a fundamental element in contemporary API development, providing a standardized, machine-readable format.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not only simplifies the design and documentation of APIs but also promotes collaboration and interoperability across a diverse range of tools and platforms, making it a cornerstone in modern API development practices.</a:t>
            </a:r>
            <a:endParaRPr sz="1800" i="1"/>
          </a:p>
        </p:txBody>
      </p:sp>
      <p:sp>
        <p:nvSpPr>
          <p:cNvPr id="490" name="Google Shape;490;g29a4f4139f3_0_36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29a4f4139f3_0_37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1800"/>
              <a:buNone/>
            </a:pPr>
            <a:r>
              <a:rPr lang="en-US"/>
              <a:t>The synergy between OpenAPI, Swagger, and the Linux Foundation underscores a commitment to open standards, collaboration, and the evolution of API development practices.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Together, they form a powerful alliance that not only simplifies the process of designing, documenting, and consuming APIs but also advances the broader goals of openness and innovation within the Linux and open-source community.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This collaboration is poised to leave a lasting impact on the landscape of API development, promoting consistency, interoperability, and community-driven excellence.</a:t>
            </a:r>
            <a:endParaRPr sz="1800" i="1"/>
          </a:p>
        </p:txBody>
      </p:sp>
      <p:sp>
        <p:nvSpPr>
          <p:cNvPr id="497" name="Google Shape;497;g29a4f4139f3_0_37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9a4f4139f3_0_37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Example of a Swagger UI</a:t>
            </a:r>
            <a:endParaRPr/>
          </a:p>
          <a:p>
            <a:pPr marL="0" lvl="0" indent="0" algn="l" rtl="0">
              <a:lnSpc>
                <a:spcPct val="90000"/>
              </a:lnSpc>
              <a:spcBef>
                <a:spcPts val="0"/>
              </a:spcBef>
              <a:spcAft>
                <a:spcPts val="0"/>
              </a:spcAft>
              <a:buSzPts val="1800"/>
              <a:buNone/>
            </a:pPr>
            <a:r>
              <a:rPr lang="en-US"/>
              <a:t>interface, with a random </a:t>
            </a:r>
            <a:endParaRPr/>
          </a:p>
          <a:p>
            <a:pPr marL="0" lvl="0" indent="0" algn="l" rtl="0">
              <a:lnSpc>
                <a:spcPct val="90000"/>
              </a:lnSpc>
              <a:spcBef>
                <a:spcPts val="0"/>
              </a:spcBef>
              <a:spcAft>
                <a:spcPts val="0"/>
              </a:spcAft>
              <a:buSzPts val="1800"/>
              <a:buNone/>
            </a:pPr>
            <a:r>
              <a:rPr lang="en-US"/>
              <a:t>project.</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It displays the method </a:t>
            </a:r>
            <a:endParaRPr/>
          </a:p>
          <a:p>
            <a:pPr marL="0" lvl="0" indent="0" algn="l" rtl="0">
              <a:lnSpc>
                <a:spcPct val="90000"/>
              </a:lnSpc>
              <a:spcBef>
                <a:spcPts val="0"/>
              </a:spcBef>
              <a:spcAft>
                <a:spcPts val="0"/>
              </a:spcAft>
              <a:buSzPts val="1800"/>
              <a:buNone/>
            </a:pPr>
            <a:r>
              <a:rPr lang="en-US"/>
              <a:t>and URL, the list of the </a:t>
            </a:r>
            <a:endParaRPr/>
          </a:p>
          <a:p>
            <a:pPr marL="0" lvl="0" indent="0" algn="l" rtl="0">
              <a:lnSpc>
                <a:spcPct val="90000"/>
              </a:lnSpc>
              <a:spcBef>
                <a:spcPts val="0"/>
              </a:spcBef>
              <a:spcAft>
                <a:spcPts val="0"/>
              </a:spcAft>
              <a:buSzPts val="1800"/>
              <a:buNone/>
            </a:pPr>
            <a:r>
              <a:rPr lang="en-US"/>
              <a:t>parameters expected in </a:t>
            </a:r>
            <a:endParaRPr/>
          </a:p>
          <a:p>
            <a:pPr marL="0" lvl="0" indent="0" algn="l" rtl="0">
              <a:lnSpc>
                <a:spcPct val="90000"/>
              </a:lnSpc>
              <a:spcBef>
                <a:spcPts val="0"/>
              </a:spcBef>
              <a:spcAft>
                <a:spcPts val="0"/>
              </a:spcAft>
              <a:buSzPts val="1800"/>
              <a:buNone/>
            </a:pPr>
            <a:r>
              <a:rPr lang="en-US"/>
              <a:t>the body</a:t>
            </a:r>
            <a:endParaRPr/>
          </a:p>
        </p:txBody>
      </p:sp>
      <p:sp>
        <p:nvSpPr>
          <p:cNvPr id="504" name="Google Shape;504;g29a4f4139f3_0_37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pic>
        <p:nvPicPr>
          <p:cNvPr id="505" name="Google Shape;505;g29a4f4139f3_0_379"/>
          <p:cNvPicPr preferRelativeResize="0"/>
          <p:nvPr/>
        </p:nvPicPr>
        <p:blipFill>
          <a:blip r:embed="rId3">
            <a:alphaModFix/>
          </a:blip>
          <a:stretch>
            <a:fillRect/>
          </a:stretch>
        </p:blipFill>
        <p:spPr>
          <a:xfrm>
            <a:off x="4496545" y="0"/>
            <a:ext cx="6590111" cy="685800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29a4f4139f3_0_38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The code used to </a:t>
            </a:r>
            <a:endParaRPr/>
          </a:p>
          <a:p>
            <a:pPr marL="0" lvl="0" indent="0" algn="l" rtl="0">
              <a:lnSpc>
                <a:spcPct val="90000"/>
              </a:lnSpc>
              <a:spcBef>
                <a:spcPts val="0"/>
              </a:spcBef>
              <a:spcAft>
                <a:spcPts val="0"/>
              </a:spcAft>
              <a:buSzPts val="1800"/>
              <a:buNone/>
            </a:pPr>
            <a:r>
              <a:rPr lang="en-US"/>
              <a:t>generate the previous</a:t>
            </a:r>
            <a:endParaRPr/>
          </a:p>
          <a:p>
            <a:pPr marL="0" lvl="0" indent="0" algn="l" rtl="0">
              <a:lnSpc>
                <a:spcPct val="90000"/>
              </a:lnSpc>
              <a:spcBef>
                <a:spcPts val="0"/>
              </a:spcBef>
              <a:spcAft>
                <a:spcPts val="0"/>
              </a:spcAft>
              <a:buSzPts val="1800"/>
              <a:buNone/>
            </a:pPr>
            <a:r>
              <a:rPr lang="en-US"/>
              <a:t>example. </a:t>
            </a:r>
            <a:br>
              <a:rPr lang="en-US"/>
            </a:br>
            <a:br>
              <a:rPr lang="en-US"/>
            </a:br>
            <a:r>
              <a:rPr lang="en-US"/>
              <a:t>In this case, YAML has </a:t>
            </a:r>
            <a:endParaRPr/>
          </a:p>
          <a:p>
            <a:pPr marL="0" lvl="0" indent="0" algn="l" rtl="0">
              <a:lnSpc>
                <a:spcPct val="90000"/>
              </a:lnSpc>
              <a:spcBef>
                <a:spcPts val="0"/>
              </a:spcBef>
              <a:spcAft>
                <a:spcPts val="0"/>
              </a:spcAft>
              <a:buSzPts val="1800"/>
              <a:buNone/>
            </a:pPr>
            <a:r>
              <a:rPr lang="en-US"/>
              <a:t>been used, but JSON is</a:t>
            </a:r>
            <a:endParaRPr/>
          </a:p>
          <a:p>
            <a:pPr marL="0" lvl="0" indent="0" algn="l" rtl="0">
              <a:lnSpc>
                <a:spcPct val="90000"/>
              </a:lnSpc>
              <a:spcBef>
                <a:spcPts val="0"/>
              </a:spcBef>
              <a:spcAft>
                <a:spcPts val="0"/>
              </a:spcAft>
              <a:buSzPts val="1800"/>
              <a:buNone/>
            </a:pPr>
            <a:r>
              <a:rPr lang="en-US"/>
              <a:t>also compatible.</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You can define </a:t>
            </a:r>
            <a:endParaRPr/>
          </a:p>
          <a:p>
            <a:pPr marL="0" lvl="0" indent="0" algn="l" rtl="0">
              <a:lnSpc>
                <a:spcPct val="90000"/>
              </a:lnSpc>
              <a:spcBef>
                <a:spcPts val="0"/>
              </a:spcBef>
              <a:spcAft>
                <a:spcPts val="0"/>
              </a:spcAft>
              <a:buSzPts val="1800"/>
              <a:buNone/>
            </a:pPr>
            <a:r>
              <a:rPr lang="en-US"/>
              <a:t>parameters, responses</a:t>
            </a:r>
            <a:endParaRPr/>
          </a:p>
          <a:p>
            <a:pPr marL="0" lvl="0" indent="0" algn="l" rtl="0">
              <a:lnSpc>
                <a:spcPct val="90000"/>
              </a:lnSpc>
              <a:spcBef>
                <a:spcPts val="0"/>
              </a:spcBef>
              <a:spcAft>
                <a:spcPts val="0"/>
              </a:spcAft>
              <a:buSzPts val="1800"/>
              <a:buNone/>
            </a:pPr>
            <a:r>
              <a:rPr lang="en-US"/>
              <a:t>and more.</a:t>
            </a:r>
            <a:endParaRPr/>
          </a:p>
        </p:txBody>
      </p:sp>
      <p:sp>
        <p:nvSpPr>
          <p:cNvPr id="512" name="Google Shape;512;g29a4f4139f3_0_38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OpenAPI</a:t>
            </a:r>
            <a:endParaRPr/>
          </a:p>
        </p:txBody>
      </p:sp>
      <p:pic>
        <p:nvPicPr>
          <p:cNvPr id="513" name="Google Shape;513;g29a4f4139f3_0_385"/>
          <p:cNvPicPr preferRelativeResize="0"/>
          <p:nvPr/>
        </p:nvPicPr>
        <p:blipFill>
          <a:blip r:embed="rId3">
            <a:alphaModFix/>
          </a:blip>
          <a:stretch>
            <a:fillRect/>
          </a:stretch>
        </p:blipFill>
        <p:spPr>
          <a:xfrm>
            <a:off x="4582945" y="0"/>
            <a:ext cx="6590111" cy="6858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9a4f4139f3_0_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One of the fundamental dynamics of HTTP lies in its adherence to a request-response paradigm.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approach ensures a structured flow of communication, where clients articulate their needs through requests, and servers meticulously respond with the relevant information.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standardized interaction forms the backbone of the vast and interconnected landscape of the internet.</a:t>
            </a:r>
            <a:endParaRPr/>
          </a:p>
        </p:txBody>
      </p:sp>
      <p:sp>
        <p:nvSpPr>
          <p:cNvPr id="118" name="Google Shape;118;g29a4f4139f3_0_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g261465cbcbe_0_148"/>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520" name="Google Shape;520;g261465cbcbe_0_148"/>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7"/>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9a4f4139f3_0_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Within the anatomy of an HTTP transaction, several integral components play distinctive roles.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Uniform Resource Identifier (URI) acts as the identifier, guiding the nature of the transaction by pointing to the specific resource under consideration.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HTTP methods, or verbs, such as GET for retrieval, POST for submission dictate the operation to be executed. </a:t>
            </a:r>
            <a:endParaRPr/>
          </a:p>
        </p:txBody>
      </p:sp>
      <p:sp>
        <p:nvSpPr>
          <p:cNvPr id="125" name="Google Shape;125;g29a4f4139f3_0_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9a4f4139f3_0_1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Headers, carrying metadata, provide additional contextual information about the request or response.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Meanwhile, the body of the transaction encapsulates data, a particularly relevant element in POST requests where information is transmitted from clients to servers.</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132" name="Google Shape;132;g29a4f4139f3_0_1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9a4f4139f3_0_1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HTTP methods, each serving a specific purpose, are the language through which clients communicate with servers. GET retrieves information, POST submits data for processing...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spectrum of methods encompasses the diverse array of operations conducted in the realm of web communication.</a:t>
            </a:r>
            <a:endParaRPr/>
          </a:p>
        </p:txBody>
      </p:sp>
      <p:sp>
        <p:nvSpPr>
          <p:cNvPr id="139" name="Google Shape;139;g29a4f4139f3_0_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HTTP</a:t>
            </a:r>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3060</Words>
  <Application>Microsoft Macintosh PowerPoint</Application>
  <PresentationFormat>Grand écran</PresentationFormat>
  <Paragraphs>400</Paragraphs>
  <Slides>62</Slides>
  <Notes>62</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62</vt:i4>
      </vt:variant>
    </vt:vector>
  </HeadingPairs>
  <TitlesOfParts>
    <vt:vector size="65" baseType="lpstr">
      <vt:lpstr>Arial</vt:lpstr>
      <vt:lpstr>Calibri</vt:lpstr>
      <vt:lpstr>Thème Office</vt:lpstr>
      <vt:lpstr>REST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Draltan Marin</dc:creator>
  <cp:lastModifiedBy>Bruno Durand</cp:lastModifiedBy>
  <cp:revision>1</cp:revision>
  <dcterms:created xsi:type="dcterms:W3CDTF">2023-09-21T14:17:13Z</dcterms:created>
  <dcterms:modified xsi:type="dcterms:W3CDTF">2024-09-26T14:40:31Z</dcterms:modified>
</cp:coreProperties>
</file>