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iFnTcYgOIyJqYnygkIvw/iJO9w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05" d="100"/>
          <a:sy n="10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a53dde81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9a53dde81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29a53dde81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a53dde81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9a53dde818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9a53dde818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a53dde818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9a53dde818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29a53dde818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a53dde818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9a53dde818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9a53dde818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9a53dde818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29a53dde818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9a53dde818_0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a53dde818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9a53dde818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9a53dde818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a53dde818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9a53dde818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29a53dde818_0_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a53dde818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9a53dde818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9a53dde818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a53dde818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29a53dde818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29a53dde818_0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a53dde818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29a53dde818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9a53dde818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9a53dde81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29a53dde818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29a53dde818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a53dde818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9a53dde818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9a53dde818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a53dde818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9a53dde818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g29a53dde818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9a53dde818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29a53dde818_0_1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29a53dde818_0_1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9a53dde818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9a53dde818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29a53dde818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a53dde818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29a53dde818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29a53dde818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9a53dde818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29a53dde818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9a53dde818_0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a53dde818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29a53dde818_0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29a53dde818_0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a5eaa660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a5eaa660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29a5eaa660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750dca997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29750dca997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29750dca997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a53dde818_0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29a53dde818_0_2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29a53dde818_0_2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a53dde818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29a53dde818_0_2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g29a53dde818_0_2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9a53dde818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29a53dde818_0_2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29a53dde818_0_2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9a53dde818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29a53dde818_0_2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9a53dde818_0_2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9a53dde818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29a53dde818_0_2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g29a53dde818_0_2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9a53dde818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29a53dde818_0_2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29a53dde818_0_2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a53dde818_0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9a53dde818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9a53dde818_0_2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a53dde818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29a53dde818_0_2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g29a53dde818_0_2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a53dde818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g29a53dde818_0_2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g29a53dde818_0_2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a53dde818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29a53dde818_0_2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29a53dde818_0_2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9a53dde818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9a53dde818_0_2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g29a53dde818_0_2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9a53dde818_0_2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29a53dde818_0_2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29a53dde818_0_2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9a53dde818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29a53dde818_0_2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g29a53dde818_0_2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9a5eaa660b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9a5eaa660b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29a5eaa660b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a53dde818_0_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g29a53dde818_0_3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g29a53dde818_0_3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9a53dde818_0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g29a53dde818_0_3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g29a53dde818_0_3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9a53dde818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29a53dde818_0_3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9a53dde818_0_3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9a53dde818_0_3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29a53dde818_0_3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g29a53dde818_0_3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9a53dde818_0_3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g29a53dde818_0_3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g29a53dde818_0_3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9a53dde818_0_3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29a53dde818_0_3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g29a53dde818_0_3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9a53dde818_0_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9a53dde818_0_3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g29a53dde818_0_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9a53dde818_0_3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29a53dde818_0_3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g29a53dde818_0_3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9a53dde818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29a53dde818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g29a53dde818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9a53dde818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29a53dde818_0_3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g29a53dde818_0_38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9a53dde818_0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g29a53dde818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g29a53dde818_0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9a5eaa660b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9a5eaa660b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g29a5eaa660b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a53dde8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9a53dde81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9a53dde81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a53dde8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9a53dde8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9a53dde818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a53dde818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9a53dde818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9a53dde818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a53dde81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9a53dde818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9a53dde818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npmjs.com/package/body-parser"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hyperlink" Target="http://expressjs.com/en/resources/middleware/body-parser.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senchalabs/connect#middleware"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Express.js</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9a53dde818_0_1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The MERN stack, a powerful full-stack JavaScript framework, encompasses MongoDB, Express.js, React, and Node.js. </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a:t>MongoDB serves as the NoSQL database, allowing for flexible and scalable data storage. </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a:t>Express.js, a minimalist web application framework for Node.js, streamlines server-side development with efficient routing and middleware management. </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a:t>React, a declarative JavaScript library, facilitates the creation of dynamic and interactive user interfaces. </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a:t>Node.js, as the JavaScript runtime, enables the execution of server-side code. </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a:t>Together, the MERN stack provides a cohesive and end-to-end JavaScript solution for developing modern and feature-rich web applications.</a:t>
            </a:r>
            <a:endParaRPr/>
          </a:p>
        </p:txBody>
      </p:sp>
      <p:sp>
        <p:nvSpPr>
          <p:cNvPr id="146" name="Google Shape;146;g29a53dde818_0_1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9a53dde818_0_2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fontScale="77500" lnSpcReduction="10000"/>
          </a:bodyPr>
          <a:lstStyle/>
          <a:p>
            <a:pPr marL="0" lvl="0" indent="0" algn="l" rtl="0">
              <a:spcBef>
                <a:spcPts val="0"/>
              </a:spcBef>
              <a:spcAft>
                <a:spcPts val="0"/>
              </a:spcAft>
              <a:buClr>
                <a:schemeClr val="dk1"/>
              </a:buClr>
              <a:buSzPct val="39285"/>
              <a:buNone/>
            </a:pPr>
            <a:r>
              <a:rPr lang="en-US"/>
              <a:t>The MEAN stack shares the philosophy of full-stack JavaScript development and consists of MongoDB, Express.js, Angular, and Node.js. </a:t>
            </a:r>
            <a:endParaRPr/>
          </a:p>
          <a:p>
            <a:pPr marL="0" lvl="0" indent="0" algn="l" rtl="0">
              <a:spcBef>
                <a:spcPts val="0"/>
              </a:spcBef>
              <a:spcAft>
                <a:spcPts val="0"/>
              </a:spcAft>
              <a:buClr>
                <a:schemeClr val="dk1"/>
              </a:buClr>
              <a:buSzPct val="39285"/>
              <a:buNone/>
            </a:pPr>
            <a:endParaRPr/>
          </a:p>
          <a:p>
            <a:pPr marL="0" lvl="0" indent="0" algn="l" rtl="0">
              <a:spcBef>
                <a:spcPts val="0"/>
              </a:spcBef>
              <a:spcAft>
                <a:spcPts val="0"/>
              </a:spcAft>
              <a:buClr>
                <a:schemeClr val="dk1"/>
              </a:buClr>
              <a:buSzPct val="39285"/>
              <a:buNone/>
            </a:pPr>
            <a:r>
              <a:rPr lang="en-US"/>
              <a:t>MongoDB serves as the NoSQL database, offering flexibility in handling unstructured data. </a:t>
            </a:r>
            <a:endParaRPr/>
          </a:p>
          <a:p>
            <a:pPr marL="0" lvl="0" indent="0" algn="l" rtl="0">
              <a:spcBef>
                <a:spcPts val="0"/>
              </a:spcBef>
              <a:spcAft>
                <a:spcPts val="0"/>
              </a:spcAft>
              <a:buClr>
                <a:schemeClr val="dk1"/>
              </a:buClr>
              <a:buSzPct val="39285"/>
              <a:buNone/>
            </a:pPr>
            <a:endParaRPr/>
          </a:p>
          <a:p>
            <a:pPr marL="0" lvl="0" indent="0" algn="l" rtl="0">
              <a:spcBef>
                <a:spcPts val="0"/>
              </a:spcBef>
              <a:spcAft>
                <a:spcPts val="0"/>
              </a:spcAft>
              <a:buClr>
                <a:schemeClr val="dk1"/>
              </a:buClr>
              <a:buSzPct val="39285"/>
              <a:buNone/>
            </a:pPr>
            <a:r>
              <a:rPr lang="en-US"/>
              <a:t>Express.js, the web application framework for Node.js, provides a solid foundation for server-side development. </a:t>
            </a:r>
            <a:endParaRPr/>
          </a:p>
          <a:p>
            <a:pPr marL="0" lvl="0" indent="0" algn="l" rtl="0">
              <a:spcBef>
                <a:spcPts val="0"/>
              </a:spcBef>
              <a:spcAft>
                <a:spcPts val="0"/>
              </a:spcAft>
              <a:buClr>
                <a:schemeClr val="dk1"/>
              </a:buClr>
              <a:buSzPct val="39285"/>
              <a:buNone/>
            </a:pPr>
            <a:endParaRPr/>
          </a:p>
          <a:p>
            <a:pPr marL="0" lvl="0" indent="0" algn="l" rtl="0">
              <a:spcBef>
                <a:spcPts val="0"/>
              </a:spcBef>
              <a:spcAft>
                <a:spcPts val="0"/>
              </a:spcAft>
              <a:buClr>
                <a:schemeClr val="dk1"/>
              </a:buClr>
              <a:buSzPct val="39285"/>
              <a:buNone/>
            </a:pPr>
            <a:r>
              <a:rPr lang="en-US"/>
              <a:t>Angular, a TypeScript-based front-end framework, simplifies the creation of dynamic single-page applications with a modular structure. </a:t>
            </a:r>
            <a:endParaRPr/>
          </a:p>
          <a:p>
            <a:pPr marL="0" lvl="0" indent="0" algn="l" rtl="0">
              <a:spcBef>
                <a:spcPts val="0"/>
              </a:spcBef>
              <a:spcAft>
                <a:spcPts val="0"/>
              </a:spcAft>
              <a:buClr>
                <a:schemeClr val="dk1"/>
              </a:buClr>
              <a:buSzPct val="39285"/>
              <a:buNone/>
            </a:pPr>
            <a:endParaRPr/>
          </a:p>
          <a:p>
            <a:pPr marL="0" lvl="0" indent="0" algn="l" rtl="0">
              <a:spcBef>
                <a:spcPts val="0"/>
              </a:spcBef>
              <a:spcAft>
                <a:spcPts val="0"/>
              </a:spcAft>
              <a:buClr>
                <a:schemeClr val="dk1"/>
              </a:buClr>
              <a:buSzPct val="39285"/>
              <a:buNone/>
            </a:pPr>
            <a:r>
              <a:rPr lang="en-US"/>
              <a:t>Node.js, as the runtime for server-side JavaScript, ensures a unified language across the entire stack. </a:t>
            </a:r>
            <a:endParaRPr/>
          </a:p>
          <a:p>
            <a:pPr marL="0" lvl="0" indent="0" algn="l" rtl="0">
              <a:spcBef>
                <a:spcPts val="0"/>
              </a:spcBef>
              <a:spcAft>
                <a:spcPts val="0"/>
              </a:spcAft>
              <a:buClr>
                <a:schemeClr val="dk1"/>
              </a:buClr>
              <a:buSzPct val="39285"/>
              <a:buNone/>
            </a:pPr>
            <a:endParaRPr/>
          </a:p>
          <a:p>
            <a:pPr marL="0" lvl="0" indent="0" algn="l" rtl="0">
              <a:spcBef>
                <a:spcPts val="0"/>
              </a:spcBef>
              <a:spcAft>
                <a:spcPts val="0"/>
              </a:spcAft>
              <a:buClr>
                <a:schemeClr val="dk1"/>
              </a:buClr>
              <a:buSzPct val="39285"/>
              <a:buNone/>
            </a:pPr>
            <a:r>
              <a:rPr lang="en-US"/>
              <a:t>The MEAN stack exemplifies the efficiency and integration of JavaScript throughout the development process, catering to various project requirements and developer preferences.</a:t>
            </a:r>
            <a:endParaRPr/>
          </a:p>
        </p:txBody>
      </p:sp>
      <p:sp>
        <p:nvSpPr>
          <p:cNvPr id="153" name="Google Shape;153;g29a53dde818_0_2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9a53dde818_0_3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Even with less update today, Express stays strong and is still the Node.js framework the most downloaded.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To be precise he got more download weekly than all other backend framework combined and added to React or the same number of download as the combined values for Angular, React and Vue.js.</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strength is based on key features of Express.js</a:t>
            </a:r>
            <a:endParaRPr/>
          </a:p>
        </p:txBody>
      </p:sp>
      <p:sp>
        <p:nvSpPr>
          <p:cNvPr id="160" name="Google Shape;160;g29a53dde818_0_3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9a53dde818_0_4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simplifies URL routing, allowing developers to define routes for handling different HTTP methods and requests.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streamlined routing mechanism enhances the organization and structure of the application.</a:t>
            </a:r>
            <a:endParaRPr/>
          </a:p>
        </p:txBody>
      </p:sp>
      <p:sp>
        <p:nvSpPr>
          <p:cNvPr id="167" name="Google Shape;167;g29a53dde818_0_4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168" name="Google Shape;168;g29a53dde818_0_4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Routing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9a53dde818_0_5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Middleware functions in Express play a crucial role in processing requests.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Developers can use existing middleware or create custom middleware to execute specific tasks, such as authentication, logging, or data parsing, before reaching the route handler.</a:t>
            </a:r>
            <a:endParaRPr/>
          </a:p>
        </p:txBody>
      </p:sp>
      <p:sp>
        <p:nvSpPr>
          <p:cNvPr id="175" name="Google Shape;175;g29a53dde818_0_5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176" name="Google Shape;176;g29a53dde818_0_5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Middleware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9a53dde818_0_6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supports various templating engines, including EJS and Pug (formerly Jade), allowing developers to dynamically generate HTML on the server side.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flexibility aids in rendering dynamic content and building views.</a:t>
            </a:r>
            <a:endParaRPr/>
          </a:p>
        </p:txBody>
      </p:sp>
      <p:sp>
        <p:nvSpPr>
          <p:cNvPr id="183" name="Google Shape;183;g29a53dde818_0_6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184" name="Google Shape;184;g29a53dde818_0_6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Templating engines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a53dde818_0_6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provides utility methods for simplifying common HTTP tasks.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These methods facilitate handling requests, responses, and parameters, streamlining the development process.</a:t>
            </a:r>
            <a:endParaRPr/>
          </a:p>
        </p:txBody>
      </p:sp>
      <p:sp>
        <p:nvSpPr>
          <p:cNvPr id="191" name="Google Shape;191;g29a53dde818_0_6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192" name="Google Shape;192;g29a53dde818_0_6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HTTP utility methods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9a53dde818_0_75"/>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boasts a rich ecosystem of middleware modules available via npm.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allows developers to easily integrate additional functionality into their applications, ranging from authentication middleware to logging and compression.</a:t>
            </a:r>
            <a:endParaRPr/>
          </a:p>
        </p:txBody>
      </p:sp>
      <p:sp>
        <p:nvSpPr>
          <p:cNvPr id="199" name="Google Shape;199;g29a53dde818_0_7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200" name="Google Shape;200;g29a53dde818_0_75"/>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Middleware ecosystem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9a53dde818_0_81"/>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simplifies the serving of static files, such as images, stylesheets, and client-side JavaScript.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is achieved through the express.static middleware, making it convenient to include assets in web applications.</a:t>
            </a:r>
            <a:endParaRPr/>
          </a:p>
        </p:txBody>
      </p:sp>
      <p:sp>
        <p:nvSpPr>
          <p:cNvPr id="207" name="Google Shape;207;g29a53dde818_0_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208" name="Google Shape;208;g29a53dde818_0_81"/>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Static file serving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9a53dde818_0_8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 provides robust error-handling mechanisms, making it easier for developers to manage and respond to errors in a consistent manner.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Custom error-handling middleware can be implemented to address specific application needs.</a:t>
            </a:r>
            <a:endParaRPr/>
          </a:p>
        </p:txBody>
      </p:sp>
      <p:sp>
        <p:nvSpPr>
          <p:cNvPr id="215" name="Google Shape;215;g29a53dde818_0_8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
        <p:nvSpPr>
          <p:cNvPr id="216" name="Google Shape;216;g29a53dde818_0_8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Error handling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By the end of the course, students should:</a:t>
            </a:r>
            <a:endParaRPr dirty="0"/>
          </a:p>
          <a:p>
            <a:pPr marL="457200" lvl="0" indent="-342900" algn="l" rtl="0">
              <a:lnSpc>
                <a:spcPct val="90000"/>
              </a:lnSpc>
              <a:spcBef>
                <a:spcPts val="0"/>
              </a:spcBef>
              <a:spcAft>
                <a:spcPts val="0"/>
              </a:spcAft>
              <a:buSzPts val="1800"/>
              <a:buChar char="•"/>
            </a:pPr>
            <a:r>
              <a:rPr lang="en-US" dirty="0"/>
              <a:t>Learn about </a:t>
            </a:r>
            <a:r>
              <a:rPr lang="en-US" dirty="0" err="1"/>
              <a:t>Express.js</a:t>
            </a:r>
            <a:endParaRPr dirty="0"/>
          </a:p>
          <a:p>
            <a:pPr marL="457200" lvl="0" indent="-342900" algn="l" rtl="0">
              <a:lnSpc>
                <a:spcPct val="90000"/>
              </a:lnSpc>
              <a:spcBef>
                <a:spcPts val="0"/>
              </a:spcBef>
              <a:spcAft>
                <a:spcPts val="0"/>
              </a:spcAft>
              <a:buSzPts val="1800"/>
              <a:buChar char="•"/>
            </a:pPr>
            <a:r>
              <a:rPr lang="en-US" dirty="0"/>
              <a:t>Know how to create an HTTP server</a:t>
            </a:r>
            <a:endParaRPr dirty="0"/>
          </a:p>
          <a:p>
            <a:pPr marL="457200" lvl="0" indent="-342900" algn="l" rtl="0">
              <a:lnSpc>
                <a:spcPct val="90000"/>
              </a:lnSpc>
              <a:spcBef>
                <a:spcPts val="0"/>
              </a:spcBef>
              <a:spcAft>
                <a:spcPts val="0"/>
              </a:spcAft>
              <a:buSzPts val="1800"/>
              <a:buChar char="•"/>
            </a:pPr>
            <a:r>
              <a:rPr lang="en-US" dirty="0"/>
              <a:t>Be able to handle multiple routes</a:t>
            </a:r>
            <a:endParaRPr dirty="0"/>
          </a:p>
          <a:p>
            <a:pPr marL="457200" lvl="0" indent="-342900" algn="l" rtl="0">
              <a:lnSpc>
                <a:spcPct val="90000"/>
              </a:lnSpc>
              <a:spcBef>
                <a:spcPts val="0"/>
              </a:spcBef>
              <a:spcAft>
                <a:spcPts val="0"/>
              </a:spcAft>
              <a:buSzPts val="1800"/>
              <a:buChar char="•"/>
            </a:pPr>
            <a:r>
              <a:rPr lang="en-US" dirty="0"/>
              <a:t>Be capable to build complex APIs</a:t>
            </a:r>
            <a:endParaRPr dirty="0"/>
          </a:p>
          <a:p>
            <a:pPr marL="0" lvl="0" indent="0" algn="l" rtl="0">
              <a:lnSpc>
                <a:spcPct val="90000"/>
              </a:lnSpc>
              <a:spcBef>
                <a:spcPts val="0"/>
              </a:spcBef>
              <a:spcAft>
                <a:spcPts val="0"/>
              </a:spcAft>
              <a:buSzPts val="1800"/>
              <a:buNone/>
            </a:pPr>
            <a:endParaRPr dirty="0"/>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3APIS – Express.js</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9a53dde818_0_9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Express.js is widely adopted for various web development projects, ranging from small-scale applications to large-scale enterprise solutions.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Its popularity stems from its lightweight nature, flexibility, and the ease with which developers can scaffold and build RESTful APIs and web applications.</a:t>
            </a:r>
            <a:endParaRPr/>
          </a:p>
        </p:txBody>
      </p:sp>
      <p:sp>
        <p:nvSpPr>
          <p:cNvPr id="223" name="Google Shape;223;g29a53dde818_0_9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9a53dde818_0_11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As a minimalist framework Express is really easy and simple to setup.</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First you need to install the package in your project</a:t>
            </a:r>
            <a:endParaRPr/>
          </a:p>
        </p:txBody>
      </p:sp>
      <p:sp>
        <p:nvSpPr>
          <p:cNvPr id="230" name="Google Shape;230;g29a53dde818_0_11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31" name="Google Shape;231;g29a53dde818_0_115"/>
          <p:cNvPicPr preferRelativeResize="0"/>
          <p:nvPr/>
        </p:nvPicPr>
        <p:blipFill rotWithShape="1">
          <a:blip r:embed="rId3">
            <a:alphaModFix/>
          </a:blip>
          <a:srcRect b="18705"/>
          <a:stretch/>
        </p:blipFill>
        <p:spPr>
          <a:xfrm>
            <a:off x="1621200" y="3144300"/>
            <a:ext cx="9110450" cy="4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9a53dde818_0_12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None/>
            </a:pPr>
            <a:r>
              <a:rPr lang="en-US"/>
              <a:t>In a second step you have to require / import the express framework and initialize the application with it</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The previous lines represent the express application</a:t>
            </a:r>
            <a:endParaRPr/>
          </a:p>
          <a:p>
            <a:pPr marL="0" lvl="0" indent="0" algn="l" rtl="0">
              <a:spcBef>
                <a:spcPts val="0"/>
              </a:spcBef>
              <a:spcAft>
                <a:spcPts val="0"/>
              </a:spcAft>
              <a:buClr>
                <a:schemeClr val="dk1"/>
              </a:buClr>
              <a:buSzPts val="1100"/>
              <a:buNone/>
            </a:pPr>
            <a:endParaRPr/>
          </a:p>
          <a:p>
            <a:pPr marL="457200" lvl="0" indent="-342900" algn="l" rtl="0">
              <a:spcBef>
                <a:spcPts val="0"/>
              </a:spcBef>
              <a:spcAft>
                <a:spcPts val="0"/>
              </a:spcAft>
              <a:buSzPts val="1800"/>
              <a:buChar char="-"/>
            </a:pPr>
            <a:r>
              <a:rPr lang="en-US"/>
              <a:t>Just your HttpServer...</a:t>
            </a:r>
            <a:endParaRPr/>
          </a:p>
          <a:p>
            <a:pPr marL="457200" lvl="0" indent="-342900" algn="l" rtl="0">
              <a:spcBef>
                <a:spcPts val="0"/>
              </a:spcBef>
              <a:spcAft>
                <a:spcPts val="0"/>
              </a:spcAft>
              <a:buSzPts val="1800"/>
              <a:buChar char="-"/>
            </a:pPr>
            <a:r>
              <a:rPr lang="en-US"/>
              <a:t>Enriched with express properties &amp; functions!</a:t>
            </a:r>
            <a:endParaRPr/>
          </a:p>
        </p:txBody>
      </p:sp>
      <p:sp>
        <p:nvSpPr>
          <p:cNvPr id="238" name="Google Shape;238;g29a53dde818_0_12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39" name="Google Shape;239;g29a53dde818_0_121"/>
          <p:cNvPicPr preferRelativeResize="0"/>
          <p:nvPr/>
        </p:nvPicPr>
        <p:blipFill>
          <a:blip r:embed="rId3">
            <a:alphaModFix/>
          </a:blip>
          <a:stretch>
            <a:fillRect/>
          </a:stretch>
        </p:blipFill>
        <p:spPr>
          <a:xfrm>
            <a:off x="2892300" y="2486025"/>
            <a:ext cx="6400800" cy="1885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9a53dde818_0_12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next line represent the definition of a route of our application. This is the router of an express application, we will see that in more details a bit later.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What is important here is that we create and listen an endpoint on the url “/” with the method get</a:t>
            </a:r>
            <a:endParaRPr/>
          </a:p>
        </p:txBody>
      </p:sp>
      <p:sp>
        <p:nvSpPr>
          <p:cNvPr id="246" name="Google Shape;246;g29a53dde818_0_12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47" name="Google Shape;247;g29a53dde818_0_127"/>
          <p:cNvPicPr preferRelativeResize="0"/>
          <p:nvPr/>
        </p:nvPicPr>
        <p:blipFill>
          <a:blip r:embed="rId3">
            <a:alphaModFix/>
          </a:blip>
          <a:stretch>
            <a:fillRect/>
          </a:stretch>
        </p:blipFill>
        <p:spPr>
          <a:xfrm>
            <a:off x="1247775" y="4040475"/>
            <a:ext cx="9696450" cy="139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9a53dde818_0_13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Finally the last line is here to setup our application to listen on the port 3000.</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Without that your application won't be reachable !</a:t>
            </a:r>
            <a:endParaRPr/>
          </a:p>
        </p:txBody>
      </p:sp>
      <p:sp>
        <p:nvSpPr>
          <p:cNvPr id="254" name="Google Shape;254;g29a53dde818_0_13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55" name="Google Shape;255;g29a53dde818_0_133"/>
          <p:cNvPicPr preferRelativeResize="0"/>
          <p:nvPr/>
        </p:nvPicPr>
        <p:blipFill>
          <a:blip r:embed="rId3">
            <a:alphaModFix/>
          </a:blip>
          <a:stretch>
            <a:fillRect/>
          </a:stretch>
        </p:blipFill>
        <p:spPr>
          <a:xfrm>
            <a:off x="1247775" y="3694875"/>
            <a:ext cx="9696450" cy="139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9a53dde818_0_13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should give you the following file</a:t>
            </a:r>
            <a:endParaRPr/>
          </a:p>
        </p:txBody>
      </p:sp>
      <p:sp>
        <p:nvSpPr>
          <p:cNvPr id="262" name="Google Shape;262;g29a53dde818_0_13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63" name="Google Shape;263;g29a53dde818_0_139"/>
          <p:cNvPicPr preferRelativeResize="0"/>
          <p:nvPr/>
        </p:nvPicPr>
        <p:blipFill>
          <a:blip r:embed="rId3">
            <a:alphaModFix/>
          </a:blip>
          <a:stretch>
            <a:fillRect/>
          </a:stretch>
        </p:blipFill>
        <p:spPr>
          <a:xfrm>
            <a:off x="1247775" y="2084150"/>
            <a:ext cx="9696450" cy="358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9a53dde818_0_14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Simply run it with node index.js and try to access the endpoint with your browser - or using a tool to request the page.</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The url is localhost:3000 (if you are using the same setup as presented).</a:t>
            </a:r>
            <a:endParaRPr/>
          </a:p>
        </p:txBody>
      </p:sp>
      <p:sp>
        <p:nvSpPr>
          <p:cNvPr id="270" name="Google Shape;270;g29a53dde818_0_14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pic>
        <p:nvPicPr>
          <p:cNvPr id="271" name="Google Shape;271;g29a53dde818_0_145"/>
          <p:cNvPicPr preferRelativeResize="0"/>
          <p:nvPr/>
        </p:nvPicPr>
        <p:blipFill>
          <a:blip r:embed="rId3">
            <a:alphaModFix/>
          </a:blip>
          <a:stretch>
            <a:fillRect/>
          </a:stretch>
        </p:blipFill>
        <p:spPr>
          <a:xfrm>
            <a:off x="1247775" y="3429000"/>
            <a:ext cx="9696450" cy="3581400"/>
          </a:xfrm>
          <a:prstGeom prst="rect">
            <a:avLst/>
          </a:prstGeom>
          <a:noFill/>
          <a:ln>
            <a:noFill/>
          </a:ln>
        </p:spPr>
      </p:pic>
      <p:pic>
        <p:nvPicPr>
          <p:cNvPr id="272" name="Google Shape;272;g29a53dde818_0_145"/>
          <p:cNvPicPr preferRelativeResize="0"/>
          <p:nvPr/>
        </p:nvPicPr>
        <p:blipFill>
          <a:blip r:embed="rId4">
            <a:alphaModFix/>
          </a:blip>
          <a:stretch>
            <a:fillRect/>
          </a:stretch>
        </p:blipFill>
        <p:spPr>
          <a:xfrm>
            <a:off x="4034025" y="4714875"/>
            <a:ext cx="6305550" cy="1009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9a53dde818_0_15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We will be building API during this class. Most of them offers to return only data with a json format.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Express allow you to return a valid JSON object with the method json() in place of the send(). Try to change it and check what is changing when you query the endpoint.</a:t>
            </a:r>
            <a:endParaRPr/>
          </a:p>
        </p:txBody>
      </p:sp>
      <p:sp>
        <p:nvSpPr>
          <p:cNvPr id="279" name="Google Shape;279;g29a53dde818_0_15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g29a5eaa660b_0_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286" name="Google Shape;286;g29a5eaa660b_0_0"/>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Routing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Express.js</a:t>
            </a:r>
            <a:endParaRPr/>
          </a:p>
          <a:p>
            <a:pPr marL="742950" lvl="0" indent="-742950" algn="l" rtl="0">
              <a:lnSpc>
                <a:spcPct val="90000"/>
              </a:lnSpc>
              <a:spcBef>
                <a:spcPts val="0"/>
              </a:spcBef>
              <a:spcAft>
                <a:spcPts val="0"/>
              </a:spcAft>
              <a:buSzPts val="3600"/>
              <a:buAutoNum type="arabicPeriod"/>
            </a:pPr>
            <a:r>
              <a:rPr lang="en-US"/>
              <a:t>Routing</a:t>
            </a:r>
            <a:endParaRPr/>
          </a:p>
          <a:p>
            <a:pPr marL="742950" lvl="0" indent="-742950" algn="l" rtl="0">
              <a:lnSpc>
                <a:spcPct val="90000"/>
              </a:lnSpc>
              <a:spcBef>
                <a:spcPts val="0"/>
              </a:spcBef>
              <a:spcAft>
                <a:spcPts val="0"/>
              </a:spcAft>
              <a:buSzPts val="3600"/>
              <a:buAutoNum type="arabicPeriod"/>
            </a:pPr>
            <a:r>
              <a:rPr lang="en-US"/>
              <a:t>Middleware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9750dca997_0_9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Express catches requests depending on:</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HTTP Verbs</a:t>
            </a:r>
            <a:endParaRPr/>
          </a:p>
          <a:p>
            <a:pPr marL="457200" lvl="0" indent="-342900" algn="l" rtl="0">
              <a:spcBef>
                <a:spcPts val="0"/>
              </a:spcBef>
              <a:spcAft>
                <a:spcPts val="0"/>
              </a:spcAft>
              <a:buSzPts val="1800"/>
              <a:buChar char="-"/>
            </a:pPr>
            <a:r>
              <a:rPr lang="en-US"/>
              <a:t>URLs</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And use a callback to process logic</a:t>
            </a:r>
            <a:endParaRPr/>
          </a:p>
        </p:txBody>
      </p:sp>
      <p:sp>
        <p:nvSpPr>
          <p:cNvPr id="299" name="Google Shape;299;g29750dca997_0_9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00" name="Google Shape;300;g29750dca997_0_91"/>
          <p:cNvPicPr preferRelativeResize="0"/>
          <p:nvPr/>
        </p:nvPicPr>
        <p:blipFill>
          <a:blip r:embed="rId3">
            <a:alphaModFix/>
          </a:blip>
          <a:stretch>
            <a:fillRect/>
          </a:stretch>
        </p:blipFill>
        <p:spPr>
          <a:xfrm>
            <a:off x="1109100" y="4432275"/>
            <a:ext cx="9967199" cy="78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9a53dde818_0_20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Without Express you would be stuck writing a long list of conditional JavaScript code.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You would have to write all conditions with a succession of switch or if/else. This would be quite tedious to do so and that is why Express simplify the writing.</a:t>
            </a:r>
            <a:endParaRPr/>
          </a:p>
        </p:txBody>
      </p:sp>
      <p:sp>
        <p:nvSpPr>
          <p:cNvPr id="307" name="Google Shape;307;g29a53dde818_0_20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9a53dde818_0_20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result should be close to that. Not pretty isn’t it ?</a:t>
            </a:r>
            <a:endParaRPr/>
          </a:p>
        </p:txBody>
      </p:sp>
      <p:sp>
        <p:nvSpPr>
          <p:cNvPr id="314" name="Google Shape;314;g29a53dde818_0_20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15" name="Google Shape;315;g29a53dde818_0_207"/>
          <p:cNvPicPr preferRelativeResize="0"/>
          <p:nvPr/>
        </p:nvPicPr>
        <p:blipFill>
          <a:blip r:embed="rId3">
            <a:alphaModFix/>
          </a:blip>
          <a:stretch>
            <a:fillRect/>
          </a:stretch>
        </p:blipFill>
        <p:spPr>
          <a:xfrm>
            <a:off x="2801738" y="2331675"/>
            <a:ext cx="6588526" cy="4526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29a53dde818_0_21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With Express, you just have to write your endpoint and you are good to go !</a:t>
            </a:r>
            <a:endParaRPr/>
          </a:p>
        </p:txBody>
      </p:sp>
      <p:sp>
        <p:nvSpPr>
          <p:cNvPr id="322" name="Google Shape;322;g29a53dde818_0_2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23" name="Google Shape;323;g29a53dde818_0_213"/>
          <p:cNvPicPr preferRelativeResize="0"/>
          <p:nvPr/>
        </p:nvPicPr>
        <p:blipFill>
          <a:blip r:embed="rId3">
            <a:alphaModFix/>
          </a:blip>
          <a:stretch>
            <a:fillRect/>
          </a:stretch>
        </p:blipFill>
        <p:spPr>
          <a:xfrm>
            <a:off x="2114550" y="2363325"/>
            <a:ext cx="7962900" cy="4248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9a53dde818_0_2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US"/>
              <a:t>Of course, all verbs are handled</a:t>
            </a:r>
            <a:endParaRPr/>
          </a:p>
          <a:p>
            <a:pPr marL="0" lvl="0" indent="0" algn="l" rtl="0">
              <a:spcBef>
                <a:spcPts val="0"/>
              </a:spcBef>
              <a:spcAft>
                <a:spcPts val="0"/>
              </a:spcAft>
              <a:buClr>
                <a:schemeClr val="dk1"/>
              </a:buClr>
              <a:buSzPts val="1100"/>
              <a:buNone/>
            </a:pPr>
            <a:endParaRPr/>
          </a:p>
          <a:p>
            <a:pPr marL="457200" lvl="0" indent="-342900" algn="l" rtl="0">
              <a:spcBef>
                <a:spcPts val="0"/>
              </a:spcBef>
              <a:spcAft>
                <a:spcPts val="0"/>
              </a:spcAft>
              <a:buSzPts val="1800"/>
              <a:buChar char="-"/>
            </a:pPr>
            <a:r>
              <a:rPr lang="en-US"/>
              <a:t>from the standard GET / POST</a:t>
            </a:r>
            <a:endParaRPr/>
          </a:p>
          <a:p>
            <a:pPr marL="457200" lvl="0" indent="-342900" algn="l" rtl="0">
              <a:spcBef>
                <a:spcPts val="0"/>
              </a:spcBef>
              <a:spcAft>
                <a:spcPts val="0"/>
              </a:spcAft>
              <a:buSzPts val="1800"/>
              <a:buChar char="-"/>
            </a:pPr>
            <a:r>
              <a:rPr lang="en-US"/>
              <a:t>to the least used like PUT / PATCH</a:t>
            </a:r>
            <a:endParaRPr/>
          </a:p>
          <a:p>
            <a:pPr marL="457200" lvl="0" indent="-342900" algn="l" rtl="0">
              <a:spcBef>
                <a:spcPts val="0"/>
              </a:spcBef>
              <a:spcAft>
                <a:spcPts val="0"/>
              </a:spcAft>
              <a:buSzPts val="1800"/>
              <a:buChar char="-"/>
            </a:pPr>
            <a:r>
              <a:rPr lang="en-US"/>
              <a:t>or even the OPTION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You can use this solution to catch all incoming request. Also another custom verb is used in Express “all”.</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The all verb is used by Express to signal to the router that you want to</a:t>
            </a:r>
            <a:endParaRPr/>
          </a:p>
          <a:p>
            <a:pPr marL="0" lvl="0" indent="0" algn="l" rtl="0">
              <a:spcBef>
                <a:spcPts val="0"/>
              </a:spcBef>
              <a:spcAft>
                <a:spcPts val="0"/>
              </a:spcAft>
              <a:buClr>
                <a:schemeClr val="dk1"/>
              </a:buClr>
              <a:buSzPts val="1100"/>
              <a:buNone/>
            </a:pPr>
            <a:r>
              <a:rPr lang="en-US"/>
              <a:t>process all requests independently from the verb used. This is useful as a catch-all solution.</a:t>
            </a:r>
            <a:endParaRPr/>
          </a:p>
        </p:txBody>
      </p:sp>
      <p:sp>
        <p:nvSpPr>
          <p:cNvPr id="330" name="Google Shape;330;g29a53dde818_0_2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9a53dde818_0_2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Catch all requests verbs on a pattern</a:t>
            </a:r>
            <a:endParaRPr/>
          </a:p>
        </p:txBody>
      </p:sp>
      <p:sp>
        <p:nvSpPr>
          <p:cNvPr id="337" name="Google Shape;337;g29a53dde818_0_2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38" name="Google Shape;338;g29a53dde818_0_225"/>
          <p:cNvPicPr preferRelativeResize="0"/>
          <p:nvPr/>
        </p:nvPicPr>
        <p:blipFill>
          <a:blip r:embed="rId3">
            <a:alphaModFix/>
          </a:blip>
          <a:stretch>
            <a:fillRect/>
          </a:stretch>
        </p:blipFill>
        <p:spPr>
          <a:xfrm>
            <a:off x="2133600" y="2819400"/>
            <a:ext cx="7924800" cy="1219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9a53dde818_0_2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Question: what will be the output when going to /url ?</a:t>
            </a:r>
            <a:endParaRPr/>
          </a:p>
        </p:txBody>
      </p:sp>
      <p:sp>
        <p:nvSpPr>
          <p:cNvPr id="345" name="Google Shape;345;g29a53dde818_0_2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46" name="Google Shape;346;g29a53dde818_0_231"/>
          <p:cNvPicPr preferRelativeResize="0"/>
          <p:nvPr/>
        </p:nvPicPr>
        <p:blipFill>
          <a:blip r:embed="rId3">
            <a:alphaModFix/>
          </a:blip>
          <a:stretch>
            <a:fillRect/>
          </a:stretch>
        </p:blipFill>
        <p:spPr>
          <a:xfrm>
            <a:off x="2133600" y="2406900"/>
            <a:ext cx="7924800" cy="3124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9a53dde818_0_24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It won’t send anything to the client!</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Only write “app.all match!” in the server console</a:t>
            </a:r>
            <a:endParaRPr/>
          </a:p>
          <a:p>
            <a:pPr marL="457200" lvl="0" indent="-342900" algn="l" rtl="0">
              <a:spcBef>
                <a:spcPts val="0"/>
              </a:spcBef>
              <a:spcAft>
                <a:spcPts val="0"/>
              </a:spcAft>
              <a:buSzPts val="1800"/>
              <a:buChar char="-"/>
            </a:pPr>
            <a:r>
              <a:rPr lang="en-US"/>
              <a:t>First route (app.all) matched the request</a:t>
            </a:r>
            <a:endParaRPr/>
          </a:p>
          <a:p>
            <a:pPr marL="457200" lvl="0" indent="-342900" algn="l" rtl="0">
              <a:spcBef>
                <a:spcPts val="0"/>
              </a:spcBef>
              <a:spcAft>
                <a:spcPts val="0"/>
              </a:spcAft>
              <a:buSzPts val="1800"/>
              <a:buChar char="-"/>
            </a:pPr>
            <a:r>
              <a:rPr lang="en-US"/>
              <a:t>Therefore other are ignored!</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So how do you pass a request on to the next routes?</a:t>
            </a:r>
            <a:endParaRPr/>
          </a:p>
        </p:txBody>
      </p:sp>
      <p:sp>
        <p:nvSpPr>
          <p:cNvPr id="353" name="Google Shape;353;g29a53dde818_0_24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9a53dde818_0_25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third parameter in the callback is called "next"</a:t>
            </a:r>
            <a:endParaRPr/>
          </a:p>
        </p:txBody>
      </p:sp>
      <p:sp>
        <p:nvSpPr>
          <p:cNvPr id="360" name="Google Shape;360;g29a53dde818_0_25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61" name="Google Shape;361;g29a53dde818_0_250"/>
          <p:cNvPicPr preferRelativeResize="0"/>
          <p:nvPr/>
        </p:nvPicPr>
        <p:blipFill>
          <a:blip r:embed="rId3">
            <a:alphaModFix/>
          </a:blip>
          <a:stretch>
            <a:fillRect/>
          </a:stretch>
        </p:blipFill>
        <p:spPr>
          <a:xfrm>
            <a:off x="2133600" y="2705100"/>
            <a:ext cx="7924800" cy="1447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9a53dde818_0_25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As you can see routing in Express is really easy. Two things you have to</a:t>
            </a:r>
            <a:endParaRPr/>
          </a:p>
          <a:p>
            <a:pPr marL="0" lvl="0" indent="0" algn="l" rtl="0">
              <a:spcBef>
                <a:spcPts val="0"/>
              </a:spcBef>
              <a:spcAft>
                <a:spcPts val="0"/>
              </a:spcAft>
              <a:buClr>
                <a:schemeClr val="dk1"/>
              </a:buClr>
              <a:buSzPts val="1100"/>
              <a:buFont typeface="Arial"/>
              <a:buNone/>
            </a:pPr>
            <a:r>
              <a:rPr lang="en-US"/>
              <a:t>remember.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first parameter in the callback (request) contains all information linked to the request, including</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the query params</a:t>
            </a:r>
            <a:endParaRPr/>
          </a:p>
          <a:p>
            <a:pPr marL="457200" lvl="0" indent="-342900" algn="l" rtl="0">
              <a:spcBef>
                <a:spcPts val="0"/>
              </a:spcBef>
              <a:spcAft>
                <a:spcPts val="0"/>
              </a:spcAft>
              <a:buSzPts val="1800"/>
              <a:buChar char="-"/>
            </a:pPr>
            <a:r>
              <a:rPr lang="en-US"/>
              <a:t>the body</a:t>
            </a:r>
            <a:endParaRPr/>
          </a:p>
          <a:p>
            <a:pPr marL="457200" lvl="0" indent="-342900" algn="l" rtl="0">
              <a:lnSpc>
                <a:spcPct val="90000"/>
              </a:lnSpc>
              <a:spcBef>
                <a:spcPts val="0"/>
              </a:spcBef>
              <a:spcAft>
                <a:spcPts val="0"/>
              </a:spcAft>
              <a:buSzPts val="1800"/>
              <a:buChar char="-"/>
            </a:pPr>
            <a:r>
              <a:rPr lang="en-US"/>
              <a:t>the params</a:t>
            </a:r>
            <a:endParaRPr/>
          </a:p>
        </p:txBody>
      </p:sp>
      <p:sp>
        <p:nvSpPr>
          <p:cNvPr id="368" name="Google Shape;368;g29a53dde818_0_25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Express.js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9a53dde818_0_26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For example if you want to access the query param of a request you can do it by accessing the value of the key inside the query parsed in the request.</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If you call your API with “localhost:3000/url?id=1”</a:t>
            </a:r>
            <a:endParaRPr/>
          </a:p>
        </p:txBody>
      </p:sp>
      <p:sp>
        <p:nvSpPr>
          <p:cNvPr id="375" name="Google Shape;375;g29a53dde818_0_26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76" name="Google Shape;376;g29a53dde818_0_262"/>
          <p:cNvPicPr preferRelativeResize="0"/>
          <p:nvPr/>
        </p:nvPicPr>
        <p:blipFill>
          <a:blip r:embed="rId3">
            <a:alphaModFix/>
          </a:blip>
          <a:stretch>
            <a:fillRect/>
          </a:stretch>
        </p:blipFill>
        <p:spPr>
          <a:xfrm>
            <a:off x="2133600" y="3871500"/>
            <a:ext cx="7924800" cy="1447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9a53dde818_0_27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To access the content of the body you will need a package. Multiples exists but the principal used is </a:t>
            </a:r>
            <a:r>
              <a:rPr lang="en-US" u="sng">
                <a:solidFill>
                  <a:schemeClr val="hlink"/>
                </a:solidFill>
                <a:hlinkClick r:id="rId3"/>
              </a:rPr>
              <a:t>body-parser</a:t>
            </a:r>
            <a:endParaRPr/>
          </a:p>
        </p:txBody>
      </p:sp>
      <p:sp>
        <p:nvSpPr>
          <p:cNvPr id="383" name="Google Shape;383;g29a53dde818_0_27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84" name="Google Shape;384;g29a53dde818_0_276"/>
          <p:cNvPicPr preferRelativeResize="0"/>
          <p:nvPr/>
        </p:nvPicPr>
        <p:blipFill>
          <a:blip r:embed="rId4">
            <a:alphaModFix/>
          </a:blip>
          <a:stretch>
            <a:fillRect/>
          </a:stretch>
        </p:blipFill>
        <p:spPr>
          <a:xfrm>
            <a:off x="2686050" y="2671850"/>
            <a:ext cx="6819900" cy="3505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9a53dde818_0_28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content of the body will be the whole object send in the request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For more information on body-parser you can check the documentation on the </a:t>
            </a:r>
            <a:r>
              <a:rPr lang="en-US" u="sng">
                <a:solidFill>
                  <a:schemeClr val="hlink"/>
                </a:solidFill>
                <a:hlinkClick r:id="rId3"/>
              </a:rPr>
              <a:t>Express.js website</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You should be able to find recipes, guides and other documentation for your usage of Express, but also the main middlewares (or packages).</a:t>
            </a:r>
            <a:endParaRPr/>
          </a:p>
        </p:txBody>
      </p:sp>
      <p:sp>
        <p:nvSpPr>
          <p:cNvPr id="391" name="Google Shape;391;g29a53dde818_0_28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29a53dde818_0_28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Finally if you want to handle params in the url you will need to use the “:” character.</a:t>
            </a:r>
            <a:endParaRPr/>
          </a:p>
        </p:txBody>
      </p:sp>
      <p:sp>
        <p:nvSpPr>
          <p:cNvPr id="398" name="Google Shape;398;g29a53dde818_0_28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Routing</a:t>
            </a:r>
            <a:endParaRPr/>
          </a:p>
        </p:txBody>
      </p:sp>
      <p:pic>
        <p:nvPicPr>
          <p:cNvPr id="399" name="Google Shape;399;g29a53dde818_0_288"/>
          <p:cNvPicPr preferRelativeResize="0"/>
          <p:nvPr/>
        </p:nvPicPr>
        <p:blipFill>
          <a:blip r:embed="rId3">
            <a:alphaModFix/>
          </a:blip>
          <a:stretch>
            <a:fillRect/>
          </a:stretch>
        </p:blipFill>
        <p:spPr>
          <a:xfrm>
            <a:off x="2047875" y="2476500"/>
            <a:ext cx="8096250" cy="1905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g29a5eaa660b_0_74"/>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406" name="Google Shape;406;g29a5eaa660b_0_74"/>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Middleware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Middleware in Express.js is a crucial concept that plays a pivotal role in enhancing the request-response lifecycle within a web application.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Middleware functions are essentially functions that have access to the request object (req), the response object (res), and the next middleware function in the application's request-response cycle (next).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These functions have the ability to perform tasks, modify the request and response objects, end the request-response cycle, and call the next middleware in the stack.</a:t>
            </a:r>
            <a:endParaRPr sz="1800" i="1"/>
          </a:p>
        </p:txBody>
      </p:sp>
      <p:sp>
        <p:nvSpPr>
          <p:cNvPr id="419" name="Google Shape;419;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9a53dde818_0_31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Express.js middleware functions are invoked in the order they are added to the application.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They can be utilized for a variety of purposes, including logging, authentication, error handling, and more.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Middleware functions are defined with the signature (req, res, next).</a:t>
            </a:r>
            <a:endParaRPr sz="1800" i="1"/>
          </a:p>
        </p:txBody>
      </p:sp>
      <p:sp>
        <p:nvSpPr>
          <p:cNvPr id="426" name="Google Shape;426;g29a53dde818_0_3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29a53dde818_0_34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Middleware functions are executed in the order they are added to the application.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sequential execution allows for the establishment of a pipeline through which the request and response pass.</a:t>
            </a:r>
            <a:endParaRPr sz="1800" i="1"/>
          </a:p>
        </p:txBody>
      </p:sp>
      <p:sp>
        <p:nvSpPr>
          <p:cNvPr id="433" name="Google Shape;433;g29a53dde818_0_34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
        <p:nvSpPr>
          <p:cNvPr id="434" name="Google Shape;434;g29a53dde818_0_34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Order of Execution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9a53dde818_0_32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Middleware functions can inspect and manipulate both the request and response objects.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enables tasks such as modifying request headers, parsing request bodies, adding data to the response, and more.</a:t>
            </a:r>
            <a:endParaRPr sz="1800" i="1"/>
          </a:p>
        </p:txBody>
      </p:sp>
      <p:sp>
        <p:nvSpPr>
          <p:cNvPr id="441" name="Google Shape;441;g29a53dde818_0_32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
        <p:nvSpPr>
          <p:cNvPr id="442" name="Google Shape;442;g29a53dde818_0_32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Request and Response Manipulation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Express.js, commonly known as Express, stands out as a minimal and flexible web application framework for Node.js.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simplifies the process of building robust and scalable web applications by providing a set of essential features and tools.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Designed to work seamlessly with Node.js, Express enhances the server-side development experience, allowing developers to focus on creating dynamic and feature-rich applications.</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29a53dde818_0_33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next function is a crucial element in middleware.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When called, it passes control to the next middleware function in the stack.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If omitted, the request-response cycle may be halted, preventing subsequent middleware from executing.</a:t>
            </a:r>
            <a:endParaRPr sz="1800" i="1"/>
          </a:p>
        </p:txBody>
      </p:sp>
      <p:sp>
        <p:nvSpPr>
          <p:cNvPr id="449" name="Google Shape;449;g29a53dde818_0_33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
        <p:nvSpPr>
          <p:cNvPr id="450" name="Google Shape;450;g29a53dde818_0_33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next Function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9a53dde818_0_33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Express maintains a stack of middleware functions that are executed in sequence.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Developers can add middleware globally to the application or locally to specific routes, allowing for fine-grained control over when and how middleware is applied.</a:t>
            </a:r>
            <a:endParaRPr sz="1800" i="1"/>
          </a:p>
        </p:txBody>
      </p:sp>
      <p:sp>
        <p:nvSpPr>
          <p:cNvPr id="457" name="Google Shape;457;g29a53dde818_0_33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
        <p:nvSpPr>
          <p:cNvPr id="458" name="Google Shape;458;g29a53dde818_0_33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Middleware Stack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29a53dde818_0_32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Express provides a set of built-in middleware functions for common tasks such as serving static files, handling cookies, and parsing the request body.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Additionally, developers can leverage third-party middleware or create custom middleware tailored to the application's specific needs.</a:t>
            </a:r>
            <a:endParaRPr sz="1800" i="1"/>
          </a:p>
        </p:txBody>
      </p:sp>
      <p:sp>
        <p:nvSpPr>
          <p:cNvPr id="465" name="Google Shape;465;g29a53dde818_0_32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
        <p:nvSpPr>
          <p:cNvPr id="466" name="Google Shape;466;g29a53dde818_0_32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Built-in and Third-Party Middleware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29a53dde818_0_35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Example of a middleware:</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endParaRPr/>
          </a:p>
        </p:txBody>
      </p:sp>
      <p:sp>
        <p:nvSpPr>
          <p:cNvPr id="473" name="Google Shape;473;g29a53dde818_0_3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pic>
        <p:nvPicPr>
          <p:cNvPr id="474" name="Google Shape;474;g29a53dde818_0_354"/>
          <p:cNvPicPr preferRelativeResize="0"/>
          <p:nvPr/>
        </p:nvPicPr>
        <p:blipFill>
          <a:blip r:embed="rId3">
            <a:alphaModFix/>
          </a:blip>
          <a:stretch>
            <a:fillRect/>
          </a:stretch>
        </p:blipFill>
        <p:spPr>
          <a:xfrm>
            <a:off x="457200" y="2305200"/>
            <a:ext cx="11277600" cy="2895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29a53dde818_0_36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800" i="1"/>
          </a:p>
        </p:txBody>
      </p:sp>
      <p:sp>
        <p:nvSpPr>
          <p:cNvPr id="481" name="Google Shape;481;g29a53dde818_0_36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pic>
        <p:nvPicPr>
          <p:cNvPr id="482" name="Google Shape;482;g29a53dde818_0_360"/>
          <p:cNvPicPr preferRelativeResize="0"/>
          <p:nvPr/>
        </p:nvPicPr>
        <p:blipFill>
          <a:blip r:embed="rId3">
            <a:alphaModFix/>
          </a:blip>
          <a:stretch>
            <a:fillRect/>
          </a:stretch>
        </p:blipFill>
        <p:spPr>
          <a:xfrm>
            <a:off x="457200" y="1857375"/>
            <a:ext cx="11277600" cy="3143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29a53dde818_0_36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800" i="1"/>
          </a:p>
        </p:txBody>
      </p:sp>
      <p:sp>
        <p:nvSpPr>
          <p:cNvPr id="489" name="Google Shape;489;g29a53dde818_0_36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pic>
        <p:nvPicPr>
          <p:cNvPr id="490" name="Google Shape;490;g29a53dde818_0_366"/>
          <p:cNvPicPr preferRelativeResize="0"/>
          <p:nvPr/>
        </p:nvPicPr>
        <p:blipFill>
          <a:blip r:embed="rId3">
            <a:alphaModFix/>
          </a:blip>
          <a:stretch>
            <a:fillRect/>
          </a:stretch>
        </p:blipFill>
        <p:spPr>
          <a:xfrm>
            <a:off x="457200" y="1971675"/>
            <a:ext cx="11277600" cy="2914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29a53dde818_0_38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800" i="1"/>
          </a:p>
        </p:txBody>
      </p:sp>
      <p:sp>
        <p:nvSpPr>
          <p:cNvPr id="497" name="Google Shape;497;g29a53dde818_0_38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pic>
        <p:nvPicPr>
          <p:cNvPr id="498" name="Google Shape;498;g29a53dde818_0_388"/>
          <p:cNvPicPr preferRelativeResize="0"/>
          <p:nvPr/>
        </p:nvPicPr>
        <p:blipFill>
          <a:blip r:embed="rId3">
            <a:alphaModFix/>
          </a:blip>
          <a:stretch>
            <a:fillRect/>
          </a:stretch>
        </p:blipFill>
        <p:spPr>
          <a:xfrm>
            <a:off x="457200" y="2133600"/>
            <a:ext cx="11277600" cy="2590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29a53dde818_0_39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Lot of third-party middlewares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Use them to add features to your application</a:t>
            </a:r>
            <a:endParaRPr/>
          </a:p>
          <a:p>
            <a:pPr marL="457200" lvl="0" indent="-342900" algn="l" rtl="0">
              <a:spcBef>
                <a:spcPts val="0"/>
              </a:spcBef>
              <a:spcAft>
                <a:spcPts val="0"/>
              </a:spcAft>
              <a:buSzPts val="1800"/>
              <a:buChar char="-"/>
            </a:pPr>
            <a:r>
              <a:rPr lang="en-US"/>
              <a:t>Find a list </a:t>
            </a:r>
            <a:r>
              <a:rPr lang="en-US" u="sng">
                <a:solidFill>
                  <a:schemeClr val="hlink"/>
                </a:solidFill>
                <a:hlinkClick r:id="rId3"/>
              </a:rPr>
              <a:t>at this URL</a:t>
            </a:r>
            <a:endParaRPr/>
          </a:p>
          <a:p>
            <a:pPr marL="457200" lvl="0" indent="-342900" algn="l" rtl="0">
              <a:lnSpc>
                <a:spcPct val="90000"/>
              </a:lnSpc>
              <a:spcBef>
                <a:spcPts val="0"/>
              </a:spcBef>
              <a:spcAft>
                <a:spcPts val="0"/>
              </a:spcAft>
              <a:buSzPts val="1800"/>
              <a:buChar char="-"/>
            </a:pPr>
            <a:r>
              <a:rPr lang="en-US"/>
              <a:t>And remember: Make it modular!</a:t>
            </a:r>
            <a:endParaRPr/>
          </a:p>
        </p:txBody>
      </p:sp>
      <p:sp>
        <p:nvSpPr>
          <p:cNvPr id="505" name="Google Shape;505;g29a53dde818_0_39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Middleware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g29a5eaa660b_0_148"/>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512" name="Google Shape;512;g29a5eaa660b_0_148"/>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9a53dde818_0_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Express.js is widely adopted for various web development projects, ranging from small-scale applications to large-scale enterprise solutions.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Its popularity stems from its lightweight nature, flexibility, and the ease with which developers can scaffold and build RESTful APIs and web applications.</a:t>
            </a:r>
            <a:endParaRPr/>
          </a:p>
        </p:txBody>
      </p:sp>
      <p:sp>
        <p:nvSpPr>
          <p:cNvPr id="118" name="Google Shape;118;g29a53dde818_0_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9a53dde818_0_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800"/>
              <a:buNone/>
            </a:pPr>
            <a:r>
              <a:rPr lang="en-US"/>
              <a:t>Express.js was created by TJ Holowaychuk. Holowaychuk, a prolific developer known for his contributions to the Node.js ecosystem, crafted Express with the vision of simplifying and streamlining the process of building web applications atop Node.js.</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Express.js had its initial release in 2010. TJ Holowaychuk designed it to be a minimalist yet powerful framework, providing developers with essential tools to expedite the development of web applications and APIs.</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Holowaychuk's work on Express marked a significant departure from more monolithic web frameworks. Express embraced a modular and minimalist approach, enabling developers to choose and incorporate specific components based on their project requirements.</a:t>
            </a:r>
            <a:endParaRPr/>
          </a:p>
        </p:txBody>
      </p:sp>
      <p:sp>
        <p:nvSpPr>
          <p:cNvPr id="125" name="Google Shape;125;g29a53dde818_0_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9a53dde818_0_3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first release, according to Express.js's GitHub repository, was on the 22nd of May, 2010. Version 0.12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 June 2014, rights to manage the project were acquired by StrongLoop. StrongLoop was acquired by IBM in September 2015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In January 2016, IBM announced that it would place Express.js under the stewardship of the Node.js Foundation incubator.</a:t>
            </a:r>
            <a:endParaRPr/>
          </a:p>
        </p:txBody>
      </p:sp>
      <p:sp>
        <p:nvSpPr>
          <p:cNvPr id="132" name="Google Shape;132;g29a53dde818_0_3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9a53dde818_0_1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Based on top of Express.js, multiple stack were created to encompass the size of large project, using an acronym to refer to a group of tools</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Mongo</a:t>
            </a:r>
            <a:endParaRPr/>
          </a:p>
          <a:p>
            <a:pPr marL="457200" lvl="0" indent="-342900" algn="l" rtl="0">
              <a:lnSpc>
                <a:spcPct val="90000"/>
              </a:lnSpc>
              <a:spcBef>
                <a:spcPts val="0"/>
              </a:spcBef>
              <a:spcAft>
                <a:spcPts val="0"/>
              </a:spcAft>
              <a:buSzPts val="1800"/>
              <a:buChar char="-"/>
            </a:pPr>
            <a:r>
              <a:rPr lang="en-US"/>
              <a:t>Express.js</a:t>
            </a:r>
            <a:endParaRPr/>
          </a:p>
          <a:p>
            <a:pPr marL="457200" lvl="0" indent="-342900" algn="l" rtl="0">
              <a:lnSpc>
                <a:spcPct val="90000"/>
              </a:lnSpc>
              <a:spcBef>
                <a:spcPts val="0"/>
              </a:spcBef>
              <a:spcAft>
                <a:spcPts val="0"/>
              </a:spcAft>
              <a:buSzPts val="1800"/>
              <a:buChar char="-"/>
            </a:pPr>
            <a:r>
              <a:rPr lang="en-US"/>
              <a:t>React or Angular</a:t>
            </a:r>
            <a:endParaRPr/>
          </a:p>
          <a:p>
            <a:pPr marL="457200" lvl="0" indent="-342900" algn="l" rtl="0">
              <a:lnSpc>
                <a:spcPct val="90000"/>
              </a:lnSpc>
              <a:spcBef>
                <a:spcPts val="0"/>
              </a:spcBef>
              <a:spcAft>
                <a:spcPts val="0"/>
              </a:spcAft>
              <a:buSzPts val="1800"/>
              <a:buChar char="-"/>
            </a:pPr>
            <a:r>
              <a:rPr lang="en-US"/>
              <a:t>Node.js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This terms are less used today, but were standards between 2014 to 2019. </a:t>
            </a:r>
            <a:endParaRPr/>
          </a:p>
        </p:txBody>
      </p:sp>
      <p:sp>
        <p:nvSpPr>
          <p:cNvPr id="139" name="Google Shape;139;g29a53dde818_0_1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Express.js</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2354</Words>
  <Application>Microsoft Macintosh PowerPoint</Application>
  <PresentationFormat>Grand écran</PresentationFormat>
  <Paragraphs>327</Paragraphs>
  <Slides>60</Slides>
  <Notes>60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60</vt:i4>
      </vt:variant>
    </vt:vector>
  </HeadingPairs>
  <TitlesOfParts>
    <vt:vector size="63" baseType="lpstr">
      <vt:lpstr>Arial</vt:lpstr>
      <vt:lpstr>Calibri</vt:lpstr>
      <vt:lpstr>Thème Office</vt:lpstr>
      <vt:lpstr>Express.js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Draltan Marin</dc:creator>
  <cp:lastModifiedBy>Bruno Durand</cp:lastModifiedBy>
  <cp:revision>1</cp:revision>
  <dcterms:created xsi:type="dcterms:W3CDTF">2023-09-21T14:17:13Z</dcterms:created>
  <dcterms:modified xsi:type="dcterms:W3CDTF">2024-09-26T14:57:01Z</dcterms:modified>
</cp:coreProperties>
</file>