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g1GYxVqgH8xZ4umO7IUESL+WUN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p:cViewPr varScale="1">
        <p:scale>
          <a:sx n="105" d="100"/>
          <a:sy n="105" d="100"/>
        </p:scale>
        <p:origin x="192"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a554febe7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29a554febe7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29a554febe7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a554febe7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29a554febe7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9a554febe7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a554febe7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29a554febe7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29a554febe7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9a554febe7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9a554febe7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29a554febe7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9a554febe7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29a554febe7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29a554febe7_0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a554febe7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29a554febe7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29a554febe7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a554febe7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29a554febe7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g29a554febe7_0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a554febe7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9a554febe7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29a554febe7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9a554febe7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29a554febe7_0_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29a554febe7_0_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a554febe7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29a554febe7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29a554febe7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a554febe7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9a554febe7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29a554febe7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9a554febe7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9a554febe7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g29a554febe7_0_1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a554febe7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29a554febe7_0_1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29a554febe7_0_1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9a554febe7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g29a554febe7_0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g29a554febe7_0_1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9a554febe7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29a554febe7_0_1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29a554febe7_0_1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9a554febe7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9a554febe7_0_1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9a554febe7_0_1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a554febe7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9a554febe7_0_1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9a554febe7_0_1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a554febe7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29a554febe7_0_1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29a554febe7_0_1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9a554febe7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9a554febe7_0_1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9a554febe7_0_1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a554febe7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9a554febe7_0_1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9a554febe7_0_1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a5dbd80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9a5dbd803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9a5dbd803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9750dca997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g29750dca997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29750dca997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9a554febe7_0_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g29a554febe7_0_1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29a554febe7_0_1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9a554febe7_0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29a554febe7_0_2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29a554febe7_0_2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9a554febe7_0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g29a554febe7_0_2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g29a554febe7_0_2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9a554febe7_0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g29a554febe7_0_2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g29a554febe7_0_2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a554febe7_0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g29a554febe7_0_2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g29a554febe7_0_2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9a5dbd8032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9a5dbd8032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29a5dbd8032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ea83654414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g1ea83654414_0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g1ea83654414_0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a554febe7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g29a554febe7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g29a554febe7_0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9a554febe7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9a554febe7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g29a554febe7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9a554febe7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29a554febe7_0_2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29a554febe7_0_2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9a554febe7_0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29a554febe7_0_2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g29a554febe7_0_2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9a554febe7_0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g29a554febe7_0_2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g29a554febe7_0_2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9a554febe7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g29a554febe7_0_2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g29a554febe7_0_2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9a554febe7_0_2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29a554febe7_0_2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g29a554febe7_0_2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9a554febe7_0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g29a554febe7_0_2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g29a554febe7_0_2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9a554febe7_0_3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g29a554febe7_0_3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g29a554febe7_0_3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9a554febe7_0_3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g29a554febe7_0_3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g29a554febe7_0_3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9a554febe7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g29a554febe7_0_3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g29a554febe7_0_3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9a554febe7_0_3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7" name="Google Shape;457;g29a554febe7_0_3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g29a554febe7_0_3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9a554febe7_0_3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29a554febe7_0_3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g29a554febe7_0_3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9a554febe7_0_3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g29a554febe7_0_3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g29a554febe7_0_3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9a554febe7_0_3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29a554febe7_0_3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g29a554febe7_0_3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9a554febe7_0_3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g29a554febe7_0_3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g29a554febe7_0_3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554febe7_0_3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29a554febe7_0_3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g29a554febe7_0_3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9a5dbd8032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9a5dbd8032_0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g29a5dbd8032_0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3" name="Google Shape;513;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a554febe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9a554febe7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29a554febe7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9" name="Google Shape;519;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9a554febe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29a554febe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9a554febe7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a554febe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29a554febe7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29a554febe7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a554febe7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29a554febe7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29a554febe7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cture title" type="title">
  <p:cSld name="TITLE">
    <p:bg>
      <p:bgPr>
        <a:solidFill>
          <a:srgbClr val="3D2683"/>
        </a:solidFill>
        <a:effectLst/>
      </p:bgPr>
    </p:bg>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80"/>
          <p:cNvPicPr preferRelativeResize="0"/>
          <p:nvPr/>
        </p:nvPicPr>
        <p:blipFill rotWithShape="1">
          <a:blip r:embed="rId2">
            <a:alphaModFix/>
          </a:blip>
          <a:srcRect/>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pter slide - empty">
  <p:cSld name="Chapter slide - empty">
    <p:spTree>
      <p:nvGrpSpPr>
        <p:cNvPr id="1" name="Shape 65"/>
        <p:cNvGrpSpPr/>
        <p:nvPr/>
      </p:nvGrpSpPr>
      <p:grpSpPr>
        <a:xfrm>
          <a:off x="0" y="0"/>
          <a:ext cx="0" cy="0"/>
          <a:chOff x="0" y="0"/>
          <a:chExt cx="0" cy="0"/>
        </a:xfrm>
      </p:grpSpPr>
      <p:sp>
        <p:nvSpPr>
          <p:cNvPr id="66" name="Google Shape;66;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9" name="Google Shape;69;p88"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70" name="Google Shape;70;p88"/>
          <p:cNvSpPr txBox="1">
            <a:spLocks noGrp="1"/>
          </p:cNvSpPr>
          <p:nvPr>
            <p:ph type="body" idx="1"/>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8"/>
          <p:cNvSpPr txBox="1">
            <a:spLocks noGrp="1"/>
          </p:cNvSpPr>
          <p:nvPr>
            <p:ph type="body" idx="2"/>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72"/>
        <p:cNvGrpSpPr/>
        <p:nvPr/>
      </p:nvGrpSpPr>
      <p:grpSpPr>
        <a:xfrm>
          <a:off x="0" y="0"/>
          <a:ext cx="0" cy="0"/>
          <a:chOff x="0" y="0"/>
          <a:chExt cx="0" cy="0"/>
        </a:xfrm>
      </p:grpSpPr>
      <p:sp>
        <p:nvSpPr>
          <p:cNvPr id="73" name="Google Shape;7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76" name="Google Shape;76;p89"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slide">
  <p:cSld name="Chapter slide">
    <p:spTree>
      <p:nvGrpSpPr>
        <p:cNvPr id="1" name="Shape 19"/>
        <p:cNvGrpSpPr/>
        <p:nvPr/>
      </p:nvGrpSpPr>
      <p:grpSpPr>
        <a:xfrm>
          <a:off x="0" y="0"/>
          <a:ext cx="0" cy="0"/>
          <a:chOff x="0" y="0"/>
          <a:chExt cx="0" cy="0"/>
        </a:xfrm>
      </p:grpSpPr>
      <p:sp>
        <p:nvSpPr>
          <p:cNvPr id="20" name="Google Shape;20;p81"/>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24" name="Google Shape;24;p81"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25" name="Google Shape;25;p81"/>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1"/>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p:cSld name="Summary">
    <p:bg>
      <p:bgPr>
        <a:solidFill>
          <a:srgbClr val="3D2683"/>
        </a:solidFill>
        <a:effectLst/>
      </p:bgPr>
    </p:bg>
    <p:spTree>
      <p:nvGrpSpPr>
        <p:cNvPr id="1" name="Shape 27"/>
        <p:cNvGrpSpPr/>
        <p:nvPr/>
      </p:nvGrpSpPr>
      <p:grpSpPr>
        <a:xfrm>
          <a:off x="0" y="0"/>
          <a:ext cx="0" cy="0"/>
          <a:chOff x="0" y="0"/>
          <a:chExt cx="0" cy="0"/>
        </a:xfrm>
      </p:grpSpPr>
      <p:pic>
        <p:nvPicPr>
          <p:cNvPr id="28" name="Google Shape;28;p82" descr="Menu avec un remplissage uni"/>
          <p:cNvPicPr preferRelativeResize="0"/>
          <p:nvPr/>
        </p:nvPicPr>
        <p:blipFill rotWithShape="1">
          <a:blip r:embed="rId2">
            <a:alphaModFix/>
          </a:blip>
          <a:srcRect/>
          <a:stretch/>
        </p:blipFill>
        <p:spPr>
          <a:xfrm>
            <a:off x="10440000" y="5040000"/>
            <a:ext cx="1080000" cy="1080000"/>
          </a:xfrm>
          <a:prstGeom prst="rect">
            <a:avLst/>
          </a:prstGeom>
          <a:noFill/>
          <a:ln>
            <a:noFill/>
          </a:ln>
        </p:spPr>
      </p:pic>
      <p:sp>
        <p:nvSpPr>
          <p:cNvPr id="29" name="Google Shape;29;p82"/>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i="1">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2"/>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title">
  <p:cSld name="Chapter title">
    <p:bg>
      <p:bgPr>
        <a:solidFill>
          <a:srgbClr val="3D2683"/>
        </a:solidFill>
        <a:effectLst/>
      </p:bgPr>
    </p:bg>
    <p:spTree>
      <p:nvGrpSpPr>
        <p:cNvPr id="1" name="Shape 31"/>
        <p:cNvGrpSpPr/>
        <p:nvPr/>
      </p:nvGrpSpPr>
      <p:grpSpPr>
        <a:xfrm>
          <a:off x="0" y="0"/>
          <a:ext cx="0" cy="0"/>
          <a:chOff x="0" y="0"/>
          <a:chExt cx="0" cy="0"/>
        </a:xfrm>
      </p:grpSpPr>
      <p:sp>
        <p:nvSpPr>
          <p:cNvPr id="32" name="Google Shape;32;p83"/>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questions">
  <p:cSld name="Chapter questions">
    <p:bg>
      <p:bgPr>
        <a:solidFill>
          <a:srgbClr val="3D2683"/>
        </a:solidFill>
        <a:effectLst/>
      </p:bgPr>
    </p:bg>
    <p:spTree>
      <p:nvGrpSpPr>
        <p:cNvPr id="1" name="Shape 33"/>
        <p:cNvGrpSpPr/>
        <p:nvPr/>
      </p:nvGrpSpPr>
      <p:grpSpPr>
        <a:xfrm>
          <a:off x="0" y="0"/>
          <a:ext cx="0" cy="0"/>
          <a:chOff x="0" y="0"/>
          <a:chExt cx="0" cy="0"/>
        </a:xfrm>
      </p:grpSpPr>
      <p:pic>
        <p:nvPicPr>
          <p:cNvPr id="34" name="Google Shape;34;p86" descr="Questions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
        <p:nvSpPr>
          <p:cNvPr id="35" name="Google Shape;35;p86"/>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cture end">
  <p:cSld name="Lecture end">
    <p:bg>
      <p:bgPr>
        <a:solidFill>
          <a:srgbClr val="3D2683"/>
        </a:solidFill>
        <a:effectLst/>
      </p:bgPr>
    </p:bg>
    <p:spTree>
      <p:nvGrpSpPr>
        <p:cNvPr id="1" name="Shape 36"/>
        <p:cNvGrpSpPr/>
        <p:nvPr/>
      </p:nvGrpSpPr>
      <p:grpSpPr>
        <a:xfrm>
          <a:off x="0" y="0"/>
          <a:ext cx="0" cy="0"/>
          <a:chOff x="0" y="0"/>
          <a:chExt cx="0" cy="0"/>
        </a:xfrm>
      </p:grpSpPr>
      <p:pic>
        <p:nvPicPr>
          <p:cNvPr id="37" name="Google Shape;37;p87" descr="Drapeau de course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 Side image">
  <p:cSld name="Chapter slide - Side image">
    <p:spTree>
      <p:nvGrpSpPr>
        <p:cNvPr id="1" name="Shape 38"/>
        <p:cNvGrpSpPr/>
        <p:nvPr/>
      </p:nvGrpSpPr>
      <p:grpSpPr>
        <a:xfrm>
          <a:off x="0" y="0"/>
          <a:ext cx="0" cy="0"/>
          <a:chOff x="0" y="0"/>
          <a:chExt cx="0" cy="0"/>
        </a:xfrm>
      </p:grpSpPr>
      <p:sp>
        <p:nvSpPr>
          <p:cNvPr id="39" name="Google Shape;39;p90"/>
          <p:cNvSpPr>
            <a:spLocks noGrp="1"/>
          </p:cNvSpPr>
          <p:nvPr>
            <p:ph type="pic" idx="2"/>
          </p:nvPr>
        </p:nvSpPr>
        <p:spPr>
          <a:xfrm>
            <a:off x="5183188" y="987425"/>
            <a:ext cx="6172200" cy="4873625"/>
          </a:xfrm>
          <a:prstGeom prst="rect">
            <a:avLst/>
          </a:prstGeom>
          <a:noFill/>
          <a:ln>
            <a:noFill/>
          </a:ln>
        </p:spPr>
      </p:sp>
      <p:sp>
        <p:nvSpPr>
          <p:cNvPr id="40" name="Google Shape;40;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44" name="Google Shape;44;p90"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45" name="Google Shape;45;p90"/>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0"/>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pter slide - two columns">
  <p:cSld name="Chapter slide - two columns">
    <p:spTree>
      <p:nvGrpSpPr>
        <p:cNvPr id="1" name="Shape 47"/>
        <p:cNvGrpSpPr/>
        <p:nvPr/>
      </p:nvGrpSpPr>
      <p:grpSpPr>
        <a:xfrm>
          <a:off x="0" y="0"/>
          <a:ext cx="0" cy="0"/>
          <a:chOff x="0" y="0"/>
          <a:chExt cx="0" cy="0"/>
        </a:xfrm>
      </p:grpSpPr>
      <p:sp>
        <p:nvSpPr>
          <p:cNvPr id="48" name="Google Shape;48;p84"/>
          <p:cNvSpPr txBox="1">
            <a:spLocks noGrp="1"/>
          </p:cNvSpPr>
          <p:nvPr>
            <p:ph type="body" idx="1"/>
          </p:nvPr>
        </p:nvSpPr>
        <p:spPr>
          <a:xfrm>
            <a:off x="838200" y="2176669"/>
            <a:ext cx="5181600" cy="4000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4"/>
          <p:cNvSpPr txBox="1">
            <a:spLocks noGrp="1"/>
          </p:cNvSpPr>
          <p:nvPr>
            <p:ph type="body" idx="2"/>
          </p:nvPr>
        </p:nvSpPr>
        <p:spPr>
          <a:xfrm>
            <a:off x="6172200" y="2176667"/>
            <a:ext cx="5181600" cy="40002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53" name="Google Shape;53;p84"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54" name="Google Shape;54;p84"/>
          <p:cNvSpPr txBox="1">
            <a:spLocks noGrp="1"/>
          </p:cNvSpPr>
          <p:nvPr>
            <p:ph type="body" idx="3"/>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4"/>
          <p:cNvSpPr txBox="1">
            <a:spLocks noGrp="1"/>
          </p:cNvSpPr>
          <p:nvPr>
            <p:ph type="body" idx="4"/>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pter slide - Side contents">
  <p:cSld name="Chapter slide - Side contents">
    <p:spTree>
      <p:nvGrpSpPr>
        <p:cNvPr id="1" name="Shape 56"/>
        <p:cNvGrpSpPr/>
        <p:nvPr/>
      </p:nvGrpSpPr>
      <p:grpSpPr>
        <a:xfrm>
          <a:off x="0" y="0"/>
          <a:ext cx="0" cy="0"/>
          <a:chOff x="0" y="0"/>
          <a:chExt cx="0" cy="0"/>
        </a:xfrm>
      </p:grpSpPr>
      <p:sp>
        <p:nvSpPr>
          <p:cNvPr id="57" name="Google Shape;57;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2" name="Google Shape;62;p85"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63" name="Google Shape;63;p85"/>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5"/>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docs/manual/crud/"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t>MongoDB</a:t>
            </a:r>
            <a:endParaRPr/>
          </a:p>
        </p:txBody>
      </p:sp>
      <p:sp>
        <p:nvSpPr>
          <p:cNvPr id="83" name="Google Shape;8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3APIS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9a554febe7_0_2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NoSQL databases represent a diverse category of database management systems that depart from the traditional relational model.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term "NoSQL" doesn't imply a lack of SQL language support but rather a departure from the structured, tabular nature of SQL databases.</a:t>
            </a:r>
            <a:endParaRPr/>
          </a:p>
        </p:txBody>
      </p:sp>
      <p:sp>
        <p:nvSpPr>
          <p:cNvPr id="150" name="Google Shape;150;g29a554febe7_0_2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9a554febe7_0_3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NoSQL databases allow for dynamic and flexible schema design, enabling developers to work with unstructured or semi-structured data.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flexibility is advantageous in scenarios where data models evolve rapidly.</a:t>
            </a:r>
            <a:endParaRPr/>
          </a:p>
        </p:txBody>
      </p:sp>
      <p:sp>
        <p:nvSpPr>
          <p:cNvPr id="157" name="Google Shape;157;g29a554febe7_0_3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58" name="Google Shape;158;g29a554febe7_0_3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Flexible schema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9a554febe7_0_38"/>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NoSQL databases come in various models, including document-oriented (e.g., MongoDB), key-value stores (e.g., Redis), wide-column stores (e.g., Apache Cassandra), and graph databases (e.g., Neo4j).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Each model is optimized for specific use cases.</a:t>
            </a:r>
            <a:endParaRPr/>
          </a:p>
        </p:txBody>
      </p:sp>
      <p:sp>
        <p:nvSpPr>
          <p:cNvPr id="165" name="Google Shape;165;g29a554febe7_0_3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66" name="Google Shape;166;g29a554febe7_0_38"/>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Variety of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9a554febe7_0_4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NoSQL databases often adhere to the BASE (Basically Available, Soft state, Eventually consistent) model, offering more relaxed consistency guarantees compared to the strict ACID properties of SQL databases.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This approach is suitable for distributed and highly scalable systems.</a:t>
            </a:r>
            <a:endParaRPr/>
          </a:p>
        </p:txBody>
      </p:sp>
      <p:sp>
        <p:nvSpPr>
          <p:cNvPr id="173" name="Google Shape;173;g29a554febe7_0_4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74" name="Google Shape;174;g29a554febe7_0_4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BASE properties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9a554febe7_0_5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NoSQL databases are generally more conducive to horizontal scalability, allowing them to handle large volumes of data and traffic by distributing data across multiple nodes or servers.</a:t>
            </a:r>
            <a:endParaRPr/>
          </a:p>
        </p:txBody>
      </p:sp>
      <p:sp>
        <p:nvSpPr>
          <p:cNvPr id="181" name="Google Shape;181;g29a554febe7_0_5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82" name="Google Shape;182;g29a554febe7_0_5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Horizontal scalability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9a554febe7_0_6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SQL and NoSQL databases both serve as valuable tools in the data management landscape, they exhibit distinct characteristics that make them suitable for different types of applications and use cases.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The choice between them depends on factors such as data structure, scalability requirements, and development agility.</a:t>
            </a:r>
            <a:endParaRPr/>
          </a:p>
        </p:txBody>
      </p:sp>
      <p:sp>
        <p:nvSpPr>
          <p:cNvPr id="189" name="Google Shape;189;g29a554febe7_0_6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9a554febe7_0_7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One last point that is important to emphasis when thinking about SQL and NoSQL</a:t>
            </a:r>
            <a:endParaRPr/>
          </a:p>
          <a:p>
            <a:pPr marL="0" lvl="0" indent="0" algn="l" rtl="0">
              <a:lnSpc>
                <a:spcPct val="90000"/>
              </a:lnSpc>
              <a:spcBef>
                <a:spcPts val="0"/>
              </a:spcBef>
              <a:spcAft>
                <a:spcPts val="0"/>
              </a:spcAft>
              <a:buClr>
                <a:schemeClr val="dk1"/>
              </a:buClr>
              <a:buSzPts val="2800"/>
              <a:buNone/>
            </a:pPr>
            <a:endParaRPr/>
          </a:p>
          <a:p>
            <a:pPr marL="457200" lvl="0" indent="-342900" algn="l" rtl="0">
              <a:spcBef>
                <a:spcPts val="0"/>
              </a:spcBef>
              <a:spcAft>
                <a:spcPts val="0"/>
              </a:spcAft>
              <a:buSzPts val="1800"/>
              <a:buChar char="-"/>
            </a:pPr>
            <a:r>
              <a:rPr lang="en-US"/>
              <a:t>SQL: with a focus on reducing data duplication as storage was much more costly than developer time (when it was created)</a:t>
            </a:r>
            <a:endParaRPr/>
          </a:p>
          <a:p>
            <a:pPr marL="457200" lvl="0" indent="-342900" algn="l" rtl="0">
              <a:spcBef>
                <a:spcPts val="0"/>
              </a:spcBef>
              <a:spcAft>
                <a:spcPts val="0"/>
              </a:spcAft>
              <a:buSzPts val="1800"/>
              <a:buChar char="-"/>
            </a:pPr>
            <a:r>
              <a:rPr lang="en-US"/>
              <a:t>NoSQL: Developers (rather than storage) were becoming the primary cost of software development</a:t>
            </a:r>
            <a:endParaRPr/>
          </a:p>
        </p:txBody>
      </p:sp>
      <p:sp>
        <p:nvSpPr>
          <p:cNvPr id="196" name="Google Shape;196;g29a554febe7_0_7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9a554febe7_0_7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As storage costs rapidly decreased, the amount of data that applications needed to store and query increased.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This data came in all shapes and sizes — structured, semi-structured, and polymorphic — and defining the schema in advance became nearly impossible.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NoSQL databases allow developers to store huge amounts of unstructured data, giving them a lot of flexibility.</a:t>
            </a:r>
            <a:endParaRPr/>
          </a:p>
        </p:txBody>
      </p:sp>
      <p:sp>
        <p:nvSpPr>
          <p:cNvPr id="203" name="Google Shape;203;g29a554febe7_0_7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9a554febe7_0_9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p:txBody>
      </p:sp>
      <p:sp>
        <p:nvSpPr>
          <p:cNvPr id="210" name="Google Shape;210;g29a554febe7_0_9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pic>
        <p:nvPicPr>
          <p:cNvPr id="211" name="Google Shape;211;g29a554febe7_0_95"/>
          <p:cNvPicPr preferRelativeResize="0"/>
          <p:nvPr/>
        </p:nvPicPr>
        <p:blipFill>
          <a:blip r:embed="rId3">
            <a:alphaModFix/>
          </a:blip>
          <a:stretch>
            <a:fillRect/>
          </a:stretch>
        </p:blipFill>
        <p:spPr>
          <a:xfrm>
            <a:off x="2549400" y="1169750"/>
            <a:ext cx="7086600" cy="541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9a554febe7_0_10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Cloud computing also rose in popularity, and developers began using public clouds to host their applications and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They wanted the ability to distribute data across multiple servers and regions to make their applications resilient, to scale out instead of scale up, and to intelligently geo-place their data.</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r>
              <a:rPr lang="en-US"/>
              <a:t>Some NoSQL databases like MongoDB provide these capabilities.</a:t>
            </a:r>
            <a:endParaRPr/>
          </a:p>
        </p:txBody>
      </p:sp>
      <p:sp>
        <p:nvSpPr>
          <p:cNvPr id="218" name="Google Shape;218;g29a554febe7_0_10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By the end of the course, students should:</a:t>
            </a:r>
            <a:endParaRPr dirty="0"/>
          </a:p>
          <a:p>
            <a:pPr marL="457200" lvl="0" indent="-342900" algn="l" rtl="0">
              <a:lnSpc>
                <a:spcPct val="90000"/>
              </a:lnSpc>
              <a:spcBef>
                <a:spcPts val="0"/>
              </a:spcBef>
              <a:spcAft>
                <a:spcPts val="0"/>
              </a:spcAft>
              <a:buSzPts val="1800"/>
              <a:buChar char="•"/>
            </a:pPr>
            <a:r>
              <a:rPr lang="en-US" dirty="0"/>
              <a:t>Learn about NoSQL</a:t>
            </a:r>
            <a:endParaRPr dirty="0"/>
          </a:p>
          <a:p>
            <a:pPr marL="457200" lvl="0" indent="-342900" algn="l" rtl="0">
              <a:lnSpc>
                <a:spcPct val="90000"/>
              </a:lnSpc>
              <a:spcBef>
                <a:spcPts val="0"/>
              </a:spcBef>
              <a:spcAft>
                <a:spcPts val="0"/>
              </a:spcAft>
              <a:buSzPts val="1800"/>
              <a:buChar char="•"/>
            </a:pPr>
            <a:r>
              <a:rPr lang="en-US" dirty="0"/>
              <a:t>Know how to use MongoDB</a:t>
            </a:r>
            <a:endParaRPr dirty="0"/>
          </a:p>
          <a:p>
            <a:pPr marL="457200" lvl="0" indent="-342900" algn="l" rtl="0">
              <a:lnSpc>
                <a:spcPct val="90000"/>
              </a:lnSpc>
              <a:spcBef>
                <a:spcPts val="0"/>
              </a:spcBef>
              <a:spcAft>
                <a:spcPts val="0"/>
              </a:spcAft>
              <a:buSzPts val="1800"/>
              <a:buChar char="•"/>
            </a:pPr>
            <a:r>
              <a:rPr lang="en-US" dirty="0"/>
              <a:t>Understand when to choose SQL or NoSQL</a:t>
            </a:r>
            <a:endParaRPr dirty="0"/>
          </a:p>
          <a:p>
            <a:pPr marL="457200" lvl="0" indent="-342900" algn="l" rtl="0">
              <a:lnSpc>
                <a:spcPct val="90000"/>
              </a:lnSpc>
              <a:spcBef>
                <a:spcPts val="0"/>
              </a:spcBef>
              <a:spcAft>
                <a:spcPts val="0"/>
              </a:spcAft>
              <a:buSzPts val="1800"/>
              <a:buChar char="•"/>
            </a:pPr>
            <a:r>
              <a:rPr lang="en-US" dirty="0"/>
              <a:t>Integrate MongoDB to an </a:t>
            </a:r>
            <a:r>
              <a:rPr lang="en-US" dirty="0" err="1"/>
              <a:t>Express.js</a:t>
            </a:r>
            <a:r>
              <a:rPr lang="en-US" dirty="0"/>
              <a:t> API</a:t>
            </a:r>
            <a:endParaRPr dirty="0"/>
          </a:p>
        </p:txBody>
      </p:sp>
      <p:sp>
        <p:nvSpPr>
          <p:cNvPr id="90" name="Google Shape;90;p2"/>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3APIS – MongoDB</a:t>
            </a:r>
            <a:endParaRPr/>
          </a:p>
        </p:txBody>
      </p:sp>
      <p:sp>
        <p:nvSpPr>
          <p:cNvPr id="91" name="Google Shape;91;p2"/>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9a554febe7_0_10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Each NoSQL database has its own unique features. At a high level, many</a:t>
            </a:r>
            <a:endParaRPr/>
          </a:p>
          <a:p>
            <a:pPr marL="0" lvl="0" indent="0" algn="l" rtl="0">
              <a:spcBef>
                <a:spcPts val="0"/>
              </a:spcBef>
              <a:spcAft>
                <a:spcPts val="0"/>
              </a:spcAft>
              <a:buClr>
                <a:schemeClr val="dk1"/>
              </a:buClr>
              <a:buSzPts val="1100"/>
              <a:buFont typeface="Arial"/>
              <a:buNone/>
            </a:pPr>
            <a:r>
              <a:rPr lang="en-US"/>
              <a:t>NoSQL databases have the following features: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Flexible schemas</a:t>
            </a:r>
            <a:endParaRPr/>
          </a:p>
          <a:p>
            <a:pPr marL="457200" lvl="0" indent="-342900" algn="l" rtl="0">
              <a:spcBef>
                <a:spcPts val="0"/>
              </a:spcBef>
              <a:spcAft>
                <a:spcPts val="0"/>
              </a:spcAft>
              <a:buSzPts val="1800"/>
              <a:buChar char="-"/>
            </a:pPr>
            <a:r>
              <a:rPr lang="en-US"/>
              <a:t>Horizontal scaling</a:t>
            </a:r>
            <a:endParaRPr/>
          </a:p>
          <a:p>
            <a:pPr marL="457200" lvl="0" indent="-342900" algn="l" rtl="0">
              <a:spcBef>
                <a:spcPts val="0"/>
              </a:spcBef>
              <a:spcAft>
                <a:spcPts val="0"/>
              </a:spcAft>
              <a:buSzPts val="1800"/>
              <a:buChar char="-"/>
            </a:pPr>
            <a:r>
              <a:rPr lang="en-US"/>
              <a:t>Fast queries due to the data model</a:t>
            </a:r>
            <a:endParaRPr/>
          </a:p>
          <a:p>
            <a:pPr marL="457200" lvl="0" indent="-342900" algn="l" rtl="0">
              <a:spcBef>
                <a:spcPts val="0"/>
              </a:spcBef>
              <a:spcAft>
                <a:spcPts val="0"/>
              </a:spcAft>
              <a:buSzPts val="1800"/>
              <a:buChar char="-"/>
            </a:pPr>
            <a:r>
              <a:rPr lang="en-US"/>
              <a:t>Ease of use for developers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Over time, four major types of NoSQL databases emerged: document</a:t>
            </a:r>
            <a:endParaRPr/>
          </a:p>
          <a:p>
            <a:pPr marL="0" lvl="0" indent="0" algn="l" rtl="0">
              <a:lnSpc>
                <a:spcPct val="90000"/>
              </a:lnSpc>
              <a:spcBef>
                <a:spcPts val="0"/>
              </a:spcBef>
              <a:spcAft>
                <a:spcPts val="0"/>
              </a:spcAft>
              <a:buClr>
                <a:schemeClr val="dk1"/>
              </a:buClr>
              <a:buSzPts val="2800"/>
              <a:buNone/>
            </a:pPr>
            <a:r>
              <a:rPr lang="en-US"/>
              <a:t>databases, key-value databases, wide-column stores, and graph databases.</a:t>
            </a:r>
            <a:endParaRPr/>
          </a:p>
        </p:txBody>
      </p:sp>
      <p:sp>
        <p:nvSpPr>
          <p:cNvPr id="225" name="Google Shape;225;g29a554febe7_0_10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9a554febe7_0_113"/>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a:t>Store data in documents similar to JSON (JavaScript Object Notation) objects</a:t>
            </a:r>
            <a:endParaRPr/>
          </a:p>
          <a:p>
            <a:pPr marL="457200" lvl="0" indent="-342900" algn="l" rtl="0">
              <a:spcBef>
                <a:spcPts val="0"/>
              </a:spcBef>
              <a:spcAft>
                <a:spcPts val="0"/>
              </a:spcAft>
              <a:buSzPts val="1800"/>
              <a:buChar char="-"/>
            </a:pPr>
            <a:r>
              <a:rPr lang="en-US"/>
              <a:t>Each document contains pairs of fields and values</a:t>
            </a:r>
            <a:endParaRPr/>
          </a:p>
          <a:p>
            <a:pPr marL="457200" lvl="0" indent="-342900" algn="l" rtl="0">
              <a:spcBef>
                <a:spcPts val="0"/>
              </a:spcBef>
              <a:spcAft>
                <a:spcPts val="0"/>
              </a:spcAft>
              <a:buSzPts val="1800"/>
              <a:buChar char="-"/>
            </a:pPr>
            <a:r>
              <a:rPr lang="en-US"/>
              <a:t>The values can typically be a variety of types including things like strings, numbers, booleans, arrays, or objects.</a:t>
            </a:r>
            <a:endParaRPr/>
          </a:p>
          <a:p>
            <a:pPr marL="457200" lvl="0" indent="-342900" algn="l" rtl="0">
              <a:lnSpc>
                <a:spcPct val="90000"/>
              </a:lnSpc>
              <a:spcBef>
                <a:spcPts val="0"/>
              </a:spcBef>
              <a:spcAft>
                <a:spcPts val="0"/>
              </a:spcAft>
              <a:buSzPts val="1800"/>
              <a:buChar char="-"/>
            </a:pPr>
            <a:r>
              <a:rPr lang="en-US"/>
              <a:t>MongoDB &amp; CouchDB</a:t>
            </a:r>
            <a:endParaRPr/>
          </a:p>
        </p:txBody>
      </p:sp>
      <p:sp>
        <p:nvSpPr>
          <p:cNvPr id="232" name="Google Shape;232;g29a554febe7_0_11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233" name="Google Shape;233;g29a554febe7_0_113"/>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Document database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9a554febe7_0_129"/>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a:t>Are a simpler type of database</a:t>
            </a:r>
            <a:endParaRPr/>
          </a:p>
          <a:p>
            <a:pPr marL="457200" lvl="0" indent="-342900" algn="l" rtl="0">
              <a:spcBef>
                <a:spcPts val="0"/>
              </a:spcBef>
              <a:spcAft>
                <a:spcPts val="0"/>
              </a:spcAft>
              <a:buSzPts val="1800"/>
              <a:buChar char="-"/>
            </a:pPr>
            <a:r>
              <a:rPr lang="en-US"/>
              <a:t>Where each item contains keys and values.</a:t>
            </a:r>
            <a:endParaRPr/>
          </a:p>
          <a:p>
            <a:pPr marL="457200" lvl="0" indent="-342900" algn="l" rtl="0">
              <a:lnSpc>
                <a:spcPct val="90000"/>
              </a:lnSpc>
              <a:spcBef>
                <a:spcPts val="0"/>
              </a:spcBef>
              <a:spcAft>
                <a:spcPts val="0"/>
              </a:spcAft>
              <a:buSzPts val="1800"/>
              <a:buChar char="-"/>
            </a:pPr>
            <a:r>
              <a:rPr lang="en-US"/>
              <a:t>Redis &amp; DynamoDB</a:t>
            </a:r>
            <a:endParaRPr/>
          </a:p>
        </p:txBody>
      </p:sp>
      <p:sp>
        <p:nvSpPr>
          <p:cNvPr id="240" name="Google Shape;240;g29a554febe7_0_12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241" name="Google Shape;241;g29a554febe7_0_129"/>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Key-Value database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9a554febe7_0_135"/>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a:t>Store data in tables, rows, and dynamic columns.</a:t>
            </a:r>
            <a:endParaRPr/>
          </a:p>
          <a:p>
            <a:pPr marL="457200" lvl="0" indent="-342900" algn="l" rtl="0">
              <a:lnSpc>
                <a:spcPct val="90000"/>
              </a:lnSpc>
              <a:spcBef>
                <a:spcPts val="0"/>
              </a:spcBef>
              <a:spcAft>
                <a:spcPts val="0"/>
              </a:spcAft>
              <a:buSzPts val="1800"/>
              <a:buChar char="-"/>
            </a:pPr>
            <a:r>
              <a:rPr lang="en-US"/>
              <a:t>Cassandra &amp; HBase</a:t>
            </a:r>
            <a:endParaRPr/>
          </a:p>
        </p:txBody>
      </p:sp>
      <p:sp>
        <p:nvSpPr>
          <p:cNvPr id="248" name="Google Shape;248;g29a554febe7_0_13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249" name="Google Shape;249;g29a554febe7_0_135"/>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Wide-column store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9a554febe7_0_141"/>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a:t>Store data in nodes and edges</a:t>
            </a:r>
            <a:endParaRPr/>
          </a:p>
          <a:p>
            <a:pPr marL="457200" lvl="0" indent="-342900" algn="l" rtl="0">
              <a:spcBef>
                <a:spcPts val="0"/>
              </a:spcBef>
              <a:spcAft>
                <a:spcPts val="0"/>
              </a:spcAft>
              <a:buSzPts val="1800"/>
              <a:buChar char="-"/>
            </a:pPr>
            <a:r>
              <a:rPr lang="en-US"/>
              <a:t>Nodes typically store information about people, places, and things</a:t>
            </a:r>
            <a:endParaRPr/>
          </a:p>
          <a:p>
            <a:pPr marL="457200" lvl="0" indent="-342900" algn="l" rtl="0">
              <a:spcBef>
                <a:spcPts val="0"/>
              </a:spcBef>
              <a:spcAft>
                <a:spcPts val="0"/>
              </a:spcAft>
              <a:buSzPts val="1800"/>
              <a:buChar char="-"/>
            </a:pPr>
            <a:r>
              <a:rPr lang="en-US"/>
              <a:t>While edges store information about the relationships between the nodes.</a:t>
            </a:r>
            <a:endParaRPr/>
          </a:p>
          <a:p>
            <a:pPr marL="457200" lvl="0" indent="-342900" algn="l" rtl="0">
              <a:lnSpc>
                <a:spcPct val="90000"/>
              </a:lnSpc>
              <a:spcBef>
                <a:spcPts val="0"/>
              </a:spcBef>
              <a:spcAft>
                <a:spcPts val="0"/>
              </a:spcAft>
              <a:buSzPts val="1800"/>
              <a:buChar char="-"/>
            </a:pPr>
            <a:r>
              <a:rPr lang="en-US"/>
              <a:t>Neo4J &amp; Amazon Neptune</a:t>
            </a:r>
            <a:endParaRPr/>
          </a:p>
        </p:txBody>
      </p:sp>
      <p:sp>
        <p:nvSpPr>
          <p:cNvPr id="256" name="Google Shape;256;g29a554febe7_0_14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257" name="Google Shape;257;g29a554febe7_0_141"/>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Graph database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9a554febe7_0_14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100"/>
              <a:buFont typeface="Arial"/>
              <a:buNone/>
            </a:pPr>
            <a:r>
              <a:rPr lang="en-US"/>
              <a:t>NoSQL databases typically have very flexible schemas.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A flexible schema allows you to easily make changes to your database as requirements change. You can iterate quickly and continuously integrate new application features to provide value to your users faster.</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Most SQL databases require you to scale-up vertically (migrate to a larger, more expensive server) when you exceed the capacity requirements of your current server.</a:t>
            </a:r>
            <a:endParaRPr/>
          </a:p>
          <a:p>
            <a:pPr marL="0" lvl="0" indent="0" algn="l" rtl="0">
              <a:spcBef>
                <a:spcPts val="0"/>
              </a:spcBef>
              <a:spcAft>
                <a:spcPts val="0"/>
              </a:spcAft>
              <a:buClr>
                <a:schemeClr val="dk1"/>
              </a:buClr>
              <a:buSzPts val="1100"/>
              <a:buNone/>
            </a:pPr>
            <a:endParaRPr/>
          </a:p>
          <a:p>
            <a:pPr marL="0" lvl="0" indent="0" algn="l" rtl="0">
              <a:spcBef>
                <a:spcPts val="0"/>
              </a:spcBef>
              <a:spcAft>
                <a:spcPts val="0"/>
              </a:spcAft>
              <a:buClr>
                <a:schemeClr val="dk1"/>
              </a:buClr>
              <a:buSzPts val="1100"/>
              <a:buNone/>
            </a:pPr>
            <a:r>
              <a:rPr lang="en-US"/>
              <a:t>Conversely, most NoSQL databases allow you to scale-out horizontally,</a:t>
            </a:r>
            <a:endParaRPr/>
          </a:p>
          <a:p>
            <a:pPr marL="0" lvl="0" indent="0" algn="l" rtl="0">
              <a:spcBef>
                <a:spcPts val="0"/>
              </a:spcBef>
              <a:spcAft>
                <a:spcPts val="0"/>
              </a:spcAft>
              <a:buClr>
                <a:schemeClr val="dk1"/>
              </a:buClr>
              <a:buSzPts val="1100"/>
              <a:buNone/>
            </a:pPr>
            <a:r>
              <a:rPr lang="en-US"/>
              <a:t>meaning you can add cheaper, commodity servers whenever you need to.</a:t>
            </a:r>
            <a:endParaRPr/>
          </a:p>
        </p:txBody>
      </p:sp>
      <p:sp>
        <p:nvSpPr>
          <p:cNvPr id="264" name="Google Shape;264;g29a554febe7_0_14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9a554febe7_0_15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Queries in NoSQL databases can be faster than SQL databases.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Why? Data in SQL databases is typically normalized, so queries for a single object or entity require you to join data from multiple tables. As your tables grow in size, the joins can become expensive. However, data in NoSQL databases is typically stored in a way that is optimized for queries.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The rule of thumb when you use MongoDB is “data that is accessed together should be stored together”. Queries typically do not require joins, so the queries are very fast.</a:t>
            </a:r>
            <a:endParaRPr/>
          </a:p>
        </p:txBody>
      </p:sp>
      <p:sp>
        <p:nvSpPr>
          <p:cNvPr id="271" name="Google Shape;271;g29a554febe7_0_15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9a554febe7_0_11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Some NoSQL databases like MongoDB map their data structures to those of popular programming languages.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This mapping allows developers to store their data in the same way that they use it in their application code. While it may seem like a trivial advantage, this mapping can allow developers to write less code, leading to faster development time and fewer bugs.</a:t>
            </a:r>
            <a:endParaRPr/>
          </a:p>
        </p:txBody>
      </p:sp>
      <p:sp>
        <p:nvSpPr>
          <p:cNvPr id="278" name="Google Shape;278;g29a554febe7_0_11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9a554febe7_0_17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Since data models in NoSQL databases are typically optimized for queries and not for reducing data duplication, NoSQL databases can be larger than SQL databases.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Storage is currently so cheap that most consider this a minor drawback, and some NoSQL databases also support compression to reduce the storage footprint.</a:t>
            </a:r>
            <a:endParaRPr/>
          </a:p>
        </p:txBody>
      </p:sp>
      <p:sp>
        <p:nvSpPr>
          <p:cNvPr id="285" name="Google Shape;285;g29a554febe7_0_17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9a554febe7_0_17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Depending on the NoSQL database type you select, you may not be able to achieve all of your use cases in a single database.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None/>
            </a:pPr>
            <a:r>
              <a:rPr lang="en-US"/>
              <a:t>For example, graph databases are excellent for analyzing relationships in your data but may not provide what you need for everyday retrieval of the data such as range queries.</a:t>
            </a:r>
            <a:endParaRPr/>
          </a:p>
        </p:txBody>
      </p:sp>
      <p:sp>
        <p:nvSpPr>
          <p:cNvPr id="292" name="Google Shape;292;g29a554febe7_0_17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a:t>Summary</a:t>
            </a:r>
            <a:endParaRPr/>
          </a:p>
        </p:txBody>
      </p:sp>
      <p:sp>
        <p:nvSpPr>
          <p:cNvPr id="98" name="Google Shape;98;p7"/>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a:t>SQL / NoSQL</a:t>
            </a:r>
            <a:endParaRPr/>
          </a:p>
          <a:p>
            <a:pPr marL="742950" lvl="0" indent="-742950" algn="l" rtl="0">
              <a:lnSpc>
                <a:spcPct val="90000"/>
              </a:lnSpc>
              <a:spcBef>
                <a:spcPts val="0"/>
              </a:spcBef>
              <a:spcAft>
                <a:spcPts val="0"/>
              </a:spcAft>
              <a:buSzPts val="3600"/>
              <a:buAutoNum type="arabicPeriod"/>
            </a:pPr>
            <a:r>
              <a:rPr lang="en-US"/>
              <a:t>MongoDB</a:t>
            </a:r>
            <a:endParaRPr/>
          </a:p>
          <a:p>
            <a:pPr marL="742950" lvl="0" indent="-742950" algn="l" rtl="0">
              <a:lnSpc>
                <a:spcPct val="90000"/>
              </a:lnSpc>
              <a:spcBef>
                <a:spcPts val="0"/>
              </a:spcBef>
              <a:spcAft>
                <a:spcPts val="0"/>
              </a:spcAft>
              <a:buSzPts val="3600"/>
              <a:buAutoNum type="arabicPeriod"/>
            </a:pPr>
            <a:r>
              <a:rPr lang="en-US"/>
              <a:t>Express.js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g29a5dbd8032_0_0"/>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299" name="Google Shape;299;g29a5dbd8032_0_0"/>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2. MongoDB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9750dca997_0_9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MongoDB is a widely-used NoSQL database management system that provides a flexible and schema-less approach to data storage.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Developed by MongoDB Inc., it falls under the category of document-oriented databases and is designed to handle large volumes of unstructured or semi-structured data.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MongoDB's name is derived from "humongous," emphasizing its capacity to manage massive amounts of data.</a:t>
            </a:r>
            <a:endParaRPr/>
          </a:p>
        </p:txBody>
      </p:sp>
      <p:sp>
        <p:nvSpPr>
          <p:cNvPr id="312" name="Google Shape;312;g29750dca997_0_9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MongoDB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29a554febe7_0_19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MongoDB</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is a source-available</a:t>
            </a:r>
            <a:endParaRPr/>
          </a:p>
          <a:p>
            <a:pPr marL="457200" lvl="0" indent="-342900" algn="l" rtl="0">
              <a:spcBef>
                <a:spcPts val="0"/>
              </a:spcBef>
              <a:spcAft>
                <a:spcPts val="0"/>
              </a:spcAft>
              <a:buSzPts val="1800"/>
              <a:buChar char="-"/>
            </a:pPr>
            <a:r>
              <a:rPr lang="en-US"/>
              <a:t>cross-platform</a:t>
            </a:r>
            <a:endParaRPr/>
          </a:p>
          <a:p>
            <a:pPr marL="457200" lvl="0" indent="-342900" algn="l" rtl="0">
              <a:spcBef>
                <a:spcPts val="0"/>
              </a:spcBef>
              <a:spcAft>
                <a:spcPts val="0"/>
              </a:spcAft>
              <a:buSzPts val="1800"/>
              <a:buChar char="-"/>
            </a:pPr>
            <a:r>
              <a:rPr lang="en-US"/>
              <a:t>document-oriented database program</a:t>
            </a:r>
            <a:endParaRPr/>
          </a:p>
          <a:p>
            <a:pPr marL="457200" lvl="0" indent="-342900" algn="l" rtl="0">
              <a:spcBef>
                <a:spcPts val="0"/>
              </a:spcBef>
              <a:spcAft>
                <a:spcPts val="0"/>
              </a:spcAft>
              <a:buSzPts val="1800"/>
              <a:buChar char="-"/>
            </a:pPr>
            <a:r>
              <a:rPr lang="en-US"/>
              <a:t>classified as a NoSQL database program</a:t>
            </a:r>
            <a:endParaRPr/>
          </a:p>
          <a:p>
            <a:pPr marL="457200" lvl="0" indent="-342900" algn="l" rtl="0">
              <a:spcBef>
                <a:spcPts val="0"/>
              </a:spcBef>
              <a:spcAft>
                <a:spcPts val="0"/>
              </a:spcAft>
              <a:buSzPts val="1800"/>
              <a:buChar char="-"/>
            </a:pPr>
            <a:r>
              <a:rPr lang="en-US"/>
              <a:t>uses JSON-like documents</a:t>
            </a:r>
            <a:endParaRPr/>
          </a:p>
          <a:p>
            <a:pPr marL="457200" lvl="0" indent="-342900" algn="l" rtl="0">
              <a:spcBef>
                <a:spcPts val="0"/>
              </a:spcBef>
              <a:spcAft>
                <a:spcPts val="0"/>
              </a:spcAft>
              <a:buSzPts val="1800"/>
              <a:buChar char="-"/>
            </a:pPr>
            <a:r>
              <a:rPr lang="en-US"/>
              <a:t>developed by MongoDB Inc.</a:t>
            </a:r>
            <a:endParaRPr/>
          </a:p>
          <a:p>
            <a:pPr marL="457200" lvl="0" indent="-342900" algn="l" rtl="0">
              <a:lnSpc>
                <a:spcPct val="90000"/>
              </a:lnSpc>
              <a:spcBef>
                <a:spcPts val="0"/>
              </a:spcBef>
              <a:spcAft>
                <a:spcPts val="0"/>
              </a:spcAft>
              <a:buSzPts val="1800"/>
              <a:buChar char="-"/>
            </a:pPr>
            <a:r>
              <a:rPr lang="en-US"/>
              <a:t>licensed under the Server Side Public License (SSPL).</a:t>
            </a:r>
            <a:endParaRPr/>
          </a:p>
        </p:txBody>
      </p:sp>
      <p:sp>
        <p:nvSpPr>
          <p:cNvPr id="319" name="Google Shape;319;g29a554febe7_0_19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MongoDB</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29a554febe7_0_20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 main features are</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Ad-hoc queries</a:t>
            </a:r>
            <a:endParaRPr/>
          </a:p>
          <a:p>
            <a:pPr marL="457200" lvl="0" indent="-342900" algn="l" rtl="0">
              <a:spcBef>
                <a:spcPts val="0"/>
              </a:spcBef>
              <a:spcAft>
                <a:spcPts val="0"/>
              </a:spcAft>
              <a:buSzPts val="1800"/>
              <a:buChar char="-"/>
            </a:pPr>
            <a:r>
              <a:rPr lang="en-US"/>
              <a:t>Indexing</a:t>
            </a:r>
            <a:endParaRPr/>
          </a:p>
          <a:p>
            <a:pPr marL="457200" lvl="0" indent="-342900" algn="l" rtl="0">
              <a:spcBef>
                <a:spcPts val="0"/>
              </a:spcBef>
              <a:spcAft>
                <a:spcPts val="0"/>
              </a:spcAft>
              <a:buSzPts val="1800"/>
              <a:buChar char="-"/>
            </a:pPr>
            <a:r>
              <a:rPr lang="en-US"/>
              <a:t>Replication</a:t>
            </a:r>
            <a:endParaRPr/>
          </a:p>
          <a:p>
            <a:pPr marL="457200" lvl="0" indent="-342900" algn="l" rtl="0">
              <a:spcBef>
                <a:spcPts val="0"/>
              </a:spcBef>
              <a:spcAft>
                <a:spcPts val="0"/>
              </a:spcAft>
              <a:buSzPts val="1800"/>
              <a:buChar char="-"/>
            </a:pPr>
            <a:r>
              <a:rPr lang="en-US"/>
              <a:t>Load balancing</a:t>
            </a:r>
            <a:endParaRPr/>
          </a:p>
          <a:p>
            <a:pPr marL="457200" lvl="0" indent="-342900" algn="l" rtl="0">
              <a:spcBef>
                <a:spcPts val="0"/>
              </a:spcBef>
              <a:spcAft>
                <a:spcPts val="0"/>
              </a:spcAft>
              <a:buSzPts val="1800"/>
              <a:buChar char="-"/>
            </a:pPr>
            <a:r>
              <a:rPr lang="en-US"/>
              <a:t>File storage</a:t>
            </a:r>
            <a:endParaRPr/>
          </a:p>
          <a:p>
            <a:pPr marL="457200" lvl="0" indent="-342900" algn="l" rtl="0">
              <a:lnSpc>
                <a:spcPct val="90000"/>
              </a:lnSpc>
              <a:spcBef>
                <a:spcPts val="0"/>
              </a:spcBef>
              <a:spcAft>
                <a:spcPts val="0"/>
              </a:spcAft>
              <a:buSzPts val="1800"/>
              <a:buChar char="-"/>
            </a:pPr>
            <a:r>
              <a:rPr lang="en-US"/>
              <a:t>Aggregation</a:t>
            </a:r>
            <a:endParaRPr/>
          </a:p>
        </p:txBody>
      </p:sp>
      <p:sp>
        <p:nvSpPr>
          <p:cNvPr id="326" name="Google Shape;326;g29a554febe7_0_20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MongoDB</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9a554febe7_0_20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But you will also find that MongoDB is capable of</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US"/>
              <a:t>Server-side JavaScript execution</a:t>
            </a:r>
            <a:endParaRPr/>
          </a:p>
          <a:p>
            <a:pPr marL="457200" lvl="0" indent="-342900" algn="l" rtl="0">
              <a:spcBef>
                <a:spcPts val="0"/>
              </a:spcBef>
              <a:spcAft>
                <a:spcPts val="0"/>
              </a:spcAft>
              <a:buSzPts val="1800"/>
              <a:buChar char="-"/>
            </a:pPr>
            <a:r>
              <a:rPr lang="en-US"/>
              <a:t>Capped collections</a:t>
            </a:r>
            <a:endParaRPr/>
          </a:p>
          <a:p>
            <a:pPr marL="457200" lvl="0" indent="-342900" algn="l" rtl="0">
              <a:spcBef>
                <a:spcPts val="0"/>
              </a:spcBef>
              <a:spcAft>
                <a:spcPts val="0"/>
              </a:spcAft>
              <a:buSzPts val="1800"/>
              <a:buChar char="-"/>
            </a:pPr>
            <a:r>
              <a:rPr lang="en-US"/>
              <a:t>Transactions</a:t>
            </a:r>
            <a:endParaRPr/>
          </a:p>
          <a:p>
            <a:pPr marL="457200" lvl="0" indent="-342900" algn="l" rtl="0">
              <a:lnSpc>
                <a:spcPct val="90000"/>
              </a:lnSpc>
              <a:spcBef>
                <a:spcPts val="0"/>
              </a:spcBef>
              <a:spcAft>
                <a:spcPts val="0"/>
              </a:spcAft>
              <a:buSzPts val="1800"/>
              <a:buChar char="-"/>
            </a:pPr>
            <a:r>
              <a:rPr lang="en-US"/>
              <a:t>ACID support</a:t>
            </a:r>
            <a:endParaRPr/>
          </a:p>
        </p:txBody>
      </p:sp>
      <p:sp>
        <p:nvSpPr>
          <p:cNvPr id="333" name="Google Shape;333;g29a554febe7_0_20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MongoDB</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29a554febe7_0_21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Now that we saw the basics features let's see how we can operate on the database with the shell or on Atlas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 the next few pages we will see the basics CRUD operation but mongo</a:t>
            </a:r>
            <a:endParaRPr/>
          </a:p>
          <a:p>
            <a:pPr marL="0" lvl="0" indent="0" algn="l" rtl="0">
              <a:lnSpc>
                <a:spcPct val="90000"/>
              </a:lnSpc>
              <a:spcBef>
                <a:spcPts val="0"/>
              </a:spcBef>
              <a:spcAft>
                <a:spcPts val="0"/>
              </a:spcAft>
              <a:buClr>
                <a:schemeClr val="dk1"/>
              </a:buClr>
              <a:buSzPts val="2800"/>
              <a:buNone/>
            </a:pPr>
            <a:r>
              <a:rPr lang="en-US"/>
              <a:t>provides a lot more. You can check the full </a:t>
            </a:r>
            <a:r>
              <a:rPr lang="en-US" u="sng">
                <a:solidFill>
                  <a:schemeClr val="hlink"/>
                </a:solidFill>
                <a:hlinkClick r:id="rId3"/>
              </a:rPr>
              <a:t>documentation</a:t>
            </a:r>
            <a:endParaRPr/>
          </a:p>
        </p:txBody>
      </p:sp>
      <p:sp>
        <p:nvSpPr>
          <p:cNvPr id="340" name="Google Shape;340;g29a554febe7_0_21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MongoDB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29a554febe7_0_22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All the commands will be based on an users collection.</a:t>
            </a:r>
            <a:endParaRPr/>
          </a:p>
        </p:txBody>
      </p:sp>
      <p:sp>
        <p:nvSpPr>
          <p:cNvPr id="347" name="Google Shape;347;g29a554febe7_0_22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MongoDB</a:t>
            </a:r>
            <a:endParaRPr/>
          </a:p>
        </p:txBody>
      </p:sp>
      <p:pic>
        <p:nvPicPr>
          <p:cNvPr id="348" name="Google Shape;348;g29a554febe7_0_221"/>
          <p:cNvPicPr preferRelativeResize="0"/>
          <p:nvPr/>
        </p:nvPicPr>
        <p:blipFill>
          <a:blip r:embed="rId3">
            <a:alphaModFix/>
          </a:blip>
          <a:stretch>
            <a:fillRect/>
          </a:stretch>
        </p:blipFill>
        <p:spPr>
          <a:xfrm>
            <a:off x="1657350" y="2162175"/>
            <a:ext cx="8877300" cy="2533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g29a5dbd8032_0_74"/>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355" name="Google Shape;355;g29a5dbd8032_0_74"/>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3. Express.js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1. SQL / NoSQL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1ea83654414_0_28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There is two main solution to easily use MongoDB in an Express.js</a:t>
            </a:r>
            <a:endParaRPr/>
          </a:p>
          <a:p>
            <a:pPr marL="0" lvl="0" indent="0" algn="l" rtl="0">
              <a:spcBef>
                <a:spcPts val="0"/>
              </a:spcBef>
              <a:spcAft>
                <a:spcPts val="0"/>
              </a:spcAft>
              <a:buClr>
                <a:schemeClr val="dk1"/>
              </a:buClr>
              <a:buSzPts val="1100"/>
              <a:buFont typeface="Arial"/>
              <a:buNone/>
            </a:pPr>
            <a:r>
              <a:rPr lang="en-US"/>
              <a:t>application</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use the mongo driver</a:t>
            </a:r>
            <a:endParaRPr/>
          </a:p>
          <a:p>
            <a:pPr marL="457200" lvl="0" indent="-342900" algn="l" rtl="0">
              <a:spcBef>
                <a:spcPts val="0"/>
              </a:spcBef>
              <a:spcAft>
                <a:spcPts val="0"/>
              </a:spcAft>
              <a:buSzPts val="1800"/>
              <a:buChar char="-"/>
            </a:pPr>
            <a:r>
              <a:rPr lang="en-US"/>
              <a:t>use the ODM mongoose</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SzPts val="1800"/>
              <a:buNone/>
            </a:pPr>
            <a:r>
              <a:rPr lang="en-US"/>
              <a:t>In this course we will mainly focus on the usage of mongoose</a:t>
            </a:r>
            <a:endParaRPr/>
          </a:p>
        </p:txBody>
      </p:sp>
      <p:sp>
        <p:nvSpPr>
          <p:cNvPr id="368" name="Google Shape;368;g1ea83654414_0_2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9a554febe7_0_24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To install on or the other package you can do in your terminal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SzPts val="1800"/>
              <a:buNone/>
            </a:pPr>
            <a:r>
              <a:rPr lang="en-US"/>
              <a:t>Select the one you want to use (here we will choose mongoose)</a:t>
            </a:r>
            <a:endParaRPr/>
          </a:p>
        </p:txBody>
      </p:sp>
      <p:sp>
        <p:nvSpPr>
          <p:cNvPr id="375" name="Google Shape;375;g29a554febe7_0_24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376" name="Google Shape;376;g29a554febe7_0_246"/>
          <p:cNvPicPr preferRelativeResize="0"/>
          <p:nvPr/>
        </p:nvPicPr>
        <p:blipFill>
          <a:blip r:embed="rId3">
            <a:alphaModFix/>
          </a:blip>
          <a:stretch>
            <a:fillRect/>
          </a:stretch>
        </p:blipFill>
        <p:spPr>
          <a:xfrm>
            <a:off x="1934888" y="2549100"/>
            <a:ext cx="8322224" cy="1100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29a554febe7_0_25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0"/>
              <a:buNone/>
            </a:pPr>
            <a:r>
              <a:rPr lang="en-US"/>
              <a:t>First of all you need to connect your application to the database to then be able to execute some queries</a:t>
            </a:r>
            <a:endParaRPr/>
          </a:p>
        </p:txBody>
      </p:sp>
      <p:sp>
        <p:nvSpPr>
          <p:cNvPr id="383" name="Google Shape;383;g29a554febe7_0_25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384" name="Google Shape;384;g29a554febe7_0_252"/>
          <p:cNvPicPr preferRelativeResize="0"/>
          <p:nvPr/>
        </p:nvPicPr>
        <p:blipFill>
          <a:blip r:embed="rId3">
            <a:alphaModFix/>
          </a:blip>
          <a:stretch>
            <a:fillRect/>
          </a:stretch>
        </p:blipFill>
        <p:spPr>
          <a:xfrm>
            <a:off x="2638425" y="2736825"/>
            <a:ext cx="6915150" cy="2152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9a554febe7_0_25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For example if you use MongoDB Atlas you should have something like that</a:t>
            </a:r>
            <a:endParaRPr sz="1800" i="1"/>
          </a:p>
        </p:txBody>
      </p:sp>
      <p:sp>
        <p:nvSpPr>
          <p:cNvPr id="391" name="Google Shape;391;g29a554febe7_0_25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392" name="Google Shape;392;g29a554febe7_0_258"/>
          <p:cNvPicPr preferRelativeResize="0"/>
          <p:nvPr/>
        </p:nvPicPr>
        <p:blipFill>
          <a:blip r:embed="rId3">
            <a:alphaModFix/>
          </a:blip>
          <a:stretch>
            <a:fillRect/>
          </a:stretch>
        </p:blipFill>
        <p:spPr>
          <a:xfrm>
            <a:off x="1885950" y="2524125"/>
            <a:ext cx="8420100" cy="1809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9a554febe7_0_26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0"/>
              <a:buNone/>
            </a:pPr>
            <a:r>
              <a:rPr lang="en-US"/>
              <a:t>Some events can be fired to let you know of the state of the connection. The two main event that are used are </a:t>
            </a:r>
            <a:endParaRPr/>
          </a:p>
          <a:p>
            <a:pPr marL="457200" lvl="0" indent="-342900" algn="l" rtl="0">
              <a:spcBef>
                <a:spcPts val="0"/>
              </a:spcBef>
              <a:spcAft>
                <a:spcPts val="0"/>
              </a:spcAft>
              <a:buSzPts val="1800"/>
              <a:buChar char="-"/>
            </a:pPr>
            <a:r>
              <a:rPr lang="en-US"/>
              <a:t>error state</a:t>
            </a:r>
            <a:endParaRPr/>
          </a:p>
          <a:p>
            <a:pPr marL="457200" lvl="0" indent="-342900" algn="l" rtl="0">
              <a:spcBef>
                <a:spcPts val="0"/>
              </a:spcBef>
              <a:spcAft>
                <a:spcPts val="0"/>
              </a:spcAft>
              <a:buSzPts val="1800"/>
              <a:buChar char="-"/>
            </a:pPr>
            <a:r>
              <a:rPr lang="en-US"/>
              <a:t>open state.</a:t>
            </a:r>
            <a:endParaRPr/>
          </a:p>
        </p:txBody>
      </p:sp>
      <p:sp>
        <p:nvSpPr>
          <p:cNvPr id="399" name="Google Shape;399;g29a554febe7_0_26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00" name="Google Shape;400;g29a554febe7_0_264"/>
          <p:cNvPicPr preferRelativeResize="0"/>
          <p:nvPr/>
        </p:nvPicPr>
        <p:blipFill>
          <a:blip r:embed="rId3">
            <a:alphaModFix/>
          </a:blip>
          <a:stretch>
            <a:fillRect/>
          </a:stretch>
        </p:blipFill>
        <p:spPr>
          <a:xfrm>
            <a:off x="3629025" y="2820800"/>
            <a:ext cx="4933950" cy="2933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29a554febe7_0_27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One the connection is established now you will need to create a schema.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US"/>
              <a:t>A schema is the solution used by the ODM mongoose to know how to handle the schema of your database but it will also be used to define validation rules or database schema (and update it if necessary)</a:t>
            </a:r>
            <a:endParaRPr/>
          </a:p>
        </p:txBody>
      </p:sp>
      <p:sp>
        <p:nvSpPr>
          <p:cNvPr id="407" name="Google Shape;407;g29a554febe7_0_27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29a554febe7_0_27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In another file create a basic schema and export it to be able to use it in</a:t>
            </a:r>
            <a:endParaRPr/>
          </a:p>
          <a:p>
            <a:pPr marL="0" lvl="0" indent="0" algn="l" rtl="0">
              <a:lnSpc>
                <a:spcPct val="90000"/>
              </a:lnSpc>
              <a:spcBef>
                <a:spcPts val="0"/>
              </a:spcBef>
              <a:spcAft>
                <a:spcPts val="0"/>
              </a:spcAft>
              <a:buSzPts val="1800"/>
              <a:buNone/>
            </a:pPr>
            <a:r>
              <a:rPr lang="en-US"/>
              <a:t>another file</a:t>
            </a:r>
            <a:endParaRPr/>
          </a:p>
        </p:txBody>
      </p:sp>
      <p:sp>
        <p:nvSpPr>
          <p:cNvPr id="414" name="Google Shape;414;g29a554febe7_0_27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15" name="Google Shape;415;g29a554febe7_0_276"/>
          <p:cNvPicPr preferRelativeResize="0"/>
          <p:nvPr/>
        </p:nvPicPr>
        <p:blipFill>
          <a:blip r:embed="rId3">
            <a:alphaModFix/>
          </a:blip>
          <a:stretch>
            <a:fillRect/>
          </a:stretch>
        </p:blipFill>
        <p:spPr>
          <a:xfrm>
            <a:off x="1990725" y="2549050"/>
            <a:ext cx="8210550" cy="4019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29a554febe7_0_28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With that, most of the requests become really simple to execute and as a developer we don't need to work with another language.</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SzPts val="1800"/>
              <a:buNone/>
            </a:pPr>
            <a:r>
              <a:rPr lang="en-US"/>
              <a:t>Let's see how we can build a basic CRUD</a:t>
            </a:r>
            <a:endParaRPr/>
          </a:p>
          <a:p>
            <a:pPr marL="0" lvl="0" indent="0" algn="l" rtl="0">
              <a:lnSpc>
                <a:spcPct val="90000"/>
              </a:lnSpc>
              <a:spcBef>
                <a:spcPts val="0"/>
              </a:spcBef>
              <a:spcAft>
                <a:spcPts val="0"/>
              </a:spcAft>
              <a:buSzPts val="1800"/>
              <a:buNone/>
            </a:pPr>
            <a:endParaRPr/>
          </a:p>
          <a:p>
            <a:pPr marL="0" lvl="0" indent="0" algn="l" rtl="0">
              <a:spcBef>
                <a:spcPts val="0"/>
              </a:spcBef>
              <a:spcAft>
                <a:spcPts val="0"/>
              </a:spcAft>
              <a:buSzPts val="1100"/>
              <a:buNone/>
            </a:pPr>
            <a:r>
              <a:rPr lang="en-US"/>
              <a:t>For all examples below we will base a default connection to the database. </a:t>
            </a:r>
            <a:endParaRPr/>
          </a:p>
          <a:p>
            <a:pPr marL="0" lvl="0" indent="0" algn="l" rtl="0">
              <a:spcBef>
                <a:spcPts val="0"/>
              </a:spcBef>
              <a:spcAft>
                <a:spcPts val="0"/>
              </a:spcAft>
              <a:buSzPts val="1100"/>
              <a:buNone/>
            </a:pPr>
            <a:r>
              <a:rPr lang="en-US"/>
              <a:t>For the mongoose use case we will use the previous schema. </a:t>
            </a:r>
            <a:endParaRPr/>
          </a:p>
          <a:p>
            <a:pPr marL="0" lvl="0" indent="0" algn="l" rtl="0">
              <a:spcBef>
                <a:spcPts val="0"/>
              </a:spcBef>
              <a:spcAft>
                <a:spcPts val="0"/>
              </a:spcAft>
              <a:buSzPts val="1100"/>
              <a:buNone/>
            </a:pPr>
            <a:r>
              <a:rPr lang="en-US"/>
              <a:t>For a pure mongodb usage we will have to define our collection</a:t>
            </a:r>
            <a:endParaRPr/>
          </a:p>
        </p:txBody>
      </p:sp>
      <p:sp>
        <p:nvSpPr>
          <p:cNvPr id="422" name="Google Shape;422;g29a554febe7_0_28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29a554febe7_0_29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sz="1800" i="1"/>
          </a:p>
        </p:txBody>
      </p:sp>
      <p:sp>
        <p:nvSpPr>
          <p:cNvPr id="429" name="Google Shape;429;g29a554febe7_0_29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30" name="Google Shape;430;g29a554febe7_0_299"/>
          <p:cNvPicPr preferRelativeResize="0"/>
          <p:nvPr/>
        </p:nvPicPr>
        <p:blipFill>
          <a:blip r:embed="rId3">
            <a:alphaModFix/>
          </a:blip>
          <a:stretch>
            <a:fillRect/>
          </a:stretch>
        </p:blipFill>
        <p:spPr>
          <a:xfrm>
            <a:off x="2000250" y="2819400"/>
            <a:ext cx="8191500" cy="1219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29a554febe7_0_30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GET: Mongo</a:t>
            </a:r>
            <a:endParaRPr sz="1800" i="1"/>
          </a:p>
        </p:txBody>
      </p:sp>
      <p:sp>
        <p:nvSpPr>
          <p:cNvPr id="437" name="Google Shape;437;g29a554febe7_0_30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38" name="Google Shape;438;g29a554febe7_0_305"/>
          <p:cNvPicPr preferRelativeResize="0"/>
          <p:nvPr/>
        </p:nvPicPr>
        <p:blipFill>
          <a:blip r:embed="rId3">
            <a:alphaModFix/>
          </a:blip>
          <a:stretch>
            <a:fillRect/>
          </a:stretch>
        </p:blipFill>
        <p:spPr>
          <a:xfrm>
            <a:off x="2000250" y="2667000"/>
            <a:ext cx="8191500"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SQL, or Structured Query Language, is a standard programming language designed for managing and manipulating relational databases.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It serves as the foundation for interacting with relational database management systems (RDBMS), such as MySQL, PostgreSQL, SQLite, and Microsoft SQL Server.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SQL provides a standardized way to define, query, update, and manage relational databases.</a:t>
            </a:r>
            <a:endParaRPr/>
          </a:p>
        </p:txBody>
      </p:sp>
      <p:sp>
        <p:nvSpPr>
          <p:cNvPr id="111" name="Google Shape;111;p9"/>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29a554febe7_0_31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GET: mongoose</a:t>
            </a:r>
            <a:endParaRPr sz="1800" i="1"/>
          </a:p>
        </p:txBody>
      </p:sp>
      <p:sp>
        <p:nvSpPr>
          <p:cNvPr id="445" name="Google Shape;445;g29a554febe7_0_31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46" name="Google Shape;446;g29a554febe7_0_311"/>
          <p:cNvPicPr preferRelativeResize="0"/>
          <p:nvPr/>
        </p:nvPicPr>
        <p:blipFill>
          <a:blip r:embed="rId3">
            <a:alphaModFix/>
          </a:blip>
          <a:stretch>
            <a:fillRect/>
          </a:stretch>
        </p:blipFill>
        <p:spPr>
          <a:xfrm>
            <a:off x="2000250" y="2667000"/>
            <a:ext cx="8191500" cy="1524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29a554febe7_0_317"/>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GET by id: mongoose</a:t>
            </a:r>
            <a:endParaRPr sz="1800" i="1"/>
          </a:p>
        </p:txBody>
      </p:sp>
      <p:sp>
        <p:nvSpPr>
          <p:cNvPr id="453" name="Google Shape;453;g29a554febe7_0_317"/>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54" name="Google Shape;454;g29a554febe7_0_317"/>
          <p:cNvPicPr preferRelativeResize="0"/>
          <p:nvPr/>
        </p:nvPicPr>
        <p:blipFill>
          <a:blip r:embed="rId3">
            <a:alphaModFix/>
          </a:blip>
          <a:stretch>
            <a:fillRect/>
          </a:stretch>
        </p:blipFill>
        <p:spPr>
          <a:xfrm>
            <a:off x="2000250" y="2667000"/>
            <a:ext cx="8191500" cy="1524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29a554febe7_0_32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DELETE: mongo</a:t>
            </a:r>
            <a:endParaRPr sz="1800" i="1"/>
          </a:p>
        </p:txBody>
      </p:sp>
      <p:sp>
        <p:nvSpPr>
          <p:cNvPr id="461" name="Google Shape;461;g29a554febe7_0_32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62" name="Google Shape;462;g29a554febe7_0_323"/>
          <p:cNvPicPr preferRelativeResize="0"/>
          <p:nvPr/>
        </p:nvPicPr>
        <p:blipFill>
          <a:blip r:embed="rId3">
            <a:alphaModFix/>
          </a:blip>
          <a:stretch>
            <a:fillRect/>
          </a:stretch>
        </p:blipFill>
        <p:spPr>
          <a:xfrm>
            <a:off x="2000250" y="2667000"/>
            <a:ext cx="8191500" cy="1524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29a554febe7_0_32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DELETE: mongoose</a:t>
            </a:r>
            <a:endParaRPr sz="1800" i="1"/>
          </a:p>
        </p:txBody>
      </p:sp>
      <p:sp>
        <p:nvSpPr>
          <p:cNvPr id="469" name="Google Shape;469;g29a554febe7_0_32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70" name="Google Shape;470;g29a554febe7_0_329"/>
          <p:cNvPicPr preferRelativeResize="0"/>
          <p:nvPr/>
        </p:nvPicPr>
        <p:blipFill>
          <a:blip r:embed="rId3">
            <a:alphaModFix/>
          </a:blip>
          <a:stretch>
            <a:fillRect/>
          </a:stretch>
        </p:blipFill>
        <p:spPr>
          <a:xfrm>
            <a:off x="2000250" y="2667000"/>
            <a:ext cx="8191500" cy="1524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29a554febe7_0_343"/>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POST: mongo</a:t>
            </a:r>
            <a:endParaRPr sz="1800" i="1"/>
          </a:p>
        </p:txBody>
      </p:sp>
      <p:sp>
        <p:nvSpPr>
          <p:cNvPr id="477" name="Google Shape;477;g29a554febe7_0_343"/>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78" name="Google Shape;478;g29a554febe7_0_343"/>
          <p:cNvPicPr preferRelativeResize="0"/>
          <p:nvPr/>
        </p:nvPicPr>
        <p:blipFill>
          <a:blip r:embed="rId3">
            <a:alphaModFix/>
          </a:blip>
          <a:stretch>
            <a:fillRect/>
          </a:stretch>
        </p:blipFill>
        <p:spPr>
          <a:xfrm>
            <a:off x="2000250" y="2667000"/>
            <a:ext cx="8191500" cy="1524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29a554febe7_0_34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POST: mongoose</a:t>
            </a:r>
            <a:endParaRPr sz="1800" i="1"/>
          </a:p>
        </p:txBody>
      </p:sp>
      <p:sp>
        <p:nvSpPr>
          <p:cNvPr id="485" name="Google Shape;485;g29a554febe7_0_349"/>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86" name="Google Shape;486;g29a554febe7_0_349"/>
          <p:cNvPicPr preferRelativeResize="0"/>
          <p:nvPr/>
        </p:nvPicPr>
        <p:blipFill>
          <a:blip r:embed="rId3">
            <a:alphaModFix/>
          </a:blip>
          <a:stretch>
            <a:fillRect/>
          </a:stretch>
        </p:blipFill>
        <p:spPr>
          <a:xfrm>
            <a:off x="2000250" y="2667000"/>
            <a:ext cx="8191500" cy="15240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29a554febe7_0_355"/>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PUT: mongo</a:t>
            </a:r>
            <a:endParaRPr sz="1800" i="1"/>
          </a:p>
        </p:txBody>
      </p:sp>
      <p:sp>
        <p:nvSpPr>
          <p:cNvPr id="493" name="Google Shape;493;g29a554febe7_0_355"/>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494" name="Google Shape;494;g29a554febe7_0_355"/>
          <p:cNvPicPr preferRelativeResize="0"/>
          <p:nvPr/>
        </p:nvPicPr>
        <p:blipFill>
          <a:blip r:embed="rId3">
            <a:alphaModFix/>
          </a:blip>
          <a:stretch>
            <a:fillRect/>
          </a:stretch>
        </p:blipFill>
        <p:spPr>
          <a:xfrm>
            <a:off x="2000250" y="2084150"/>
            <a:ext cx="8191500" cy="3581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29a554febe7_0_36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PUT: mongoose</a:t>
            </a:r>
            <a:endParaRPr sz="1800" i="1"/>
          </a:p>
        </p:txBody>
      </p:sp>
      <p:sp>
        <p:nvSpPr>
          <p:cNvPr id="501" name="Google Shape;501;g29a554febe7_0_36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Express.js</a:t>
            </a:r>
            <a:endParaRPr/>
          </a:p>
        </p:txBody>
      </p:sp>
      <p:pic>
        <p:nvPicPr>
          <p:cNvPr id="502" name="Google Shape;502;g29a554febe7_0_364"/>
          <p:cNvPicPr preferRelativeResize="0"/>
          <p:nvPr/>
        </p:nvPicPr>
        <p:blipFill>
          <a:blip r:embed="rId3">
            <a:alphaModFix/>
          </a:blip>
          <a:stretch>
            <a:fillRect/>
          </a:stretch>
        </p:blipFill>
        <p:spPr>
          <a:xfrm>
            <a:off x="2000250" y="2466975"/>
            <a:ext cx="8191500" cy="19240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g29a5dbd8032_0_148"/>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509" name="Google Shape;509;g29a5dbd8032_0_148"/>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7"/>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9a554febe7_0_2"/>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SQL databases follow a structured, tabular data model where data is organized into tables with predefined schemas.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Each table consists of rows and columns, and relationships between tables are established through keys.</a:t>
            </a:r>
            <a:endParaRPr/>
          </a:p>
        </p:txBody>
      </p:sp>
      <p:sp>
        <p:nvSpPr>
          <p:cNvPr id="118" name="Google Shape;118;g29a554febe7_0_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19" name="Google Shape;119;g29a554febe7_0_2"/>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Structured data model</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9a554febe7_0_8"/>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SQL databases adhere to ACID (Atomicity, Consistency, Isolation, Durability) properties, ensuring transactions are reliably processed and maintain data integrity.</a:t>
            </a:r>
            <a:endParaRPr/>
          </a:p>
          <a:p>
            <a:pPr marL="0" lvl="0" indent="0" algn="l" rtl="0">
              <a:lnSpc>
                <a:spcPct val="90000"/>
              </a:lnSpc>
              <a:spcBef>
                <a:spcPts val="0"/>
              </a:spcBef>
              <a:spcAft>
                <a:spcPts val="0"/>
              </a:spcAft>
              <a:buClr>
                <a:schemeClr val="dk1"/>
              </a:buClr>
              <a:buSzPts val="2800"/>
              <a:buNone/>
            </a:pPr>
            <a:endParaRPr/>
          </a:p>
        </p:txBody>
      </p:sp>
      <p:sp>
        <p:nvSpPr>
          <p:cNvPr id="126" name="Google Shape;126;g29a554febe7_0_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27" name="Google Shape;127;g29a554febe7_0_8"/>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ACID properties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9a554febe7_0_14"/>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predefined schema dictates the structure of the database, specifying the data types, relationships, and constraints for each table.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Any changes to the schema often require careful planning and migration processes.</a:t>
            </a:r>
            <a:endParaRPr/>
          </a:p>
        </p:txBody>
      </p:sp>
      <p:sp>
        <p:nvSpPr>
          <p:cNvPr id="134" name="Google Shape;134;g29a554febe7_0_1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35" name="Google Shape;135;g29a554febe7_0_14"/>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Schema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9a554febe7_0_20"/>
          <p:cNvSpPr txBox="1">
            <a:spLocks noGrp="1"/>
          </p:cNvSpPr>
          <p:nvPr>
            <p:ph type="body" idx="1"/>
          </p:nvPr>
        </p:nvSpPr>
        <p:spPr>
          <a:xfrm>
            <a:off x="838200" y="2176669"/>
            <a:ext cx="10515600" cy="4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Traditional SQL databases may face challenges when scaling horizontally due to their rigid structure and complex relationships.</a:t>
            </a:r>
            <a:endParaRPr/>
          </a:p>
        </p:txBody>
      </p:sp>
      <p:sp>
        <p:nvSpPr>
          <p:cNvPr id="142" name="Google Shape;142;g29a554febe7_0_2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SQL / NoSQL</a:t>
            </a:r>
            <a:endParaRPr/>
          </a:p>
        </p:txBody>
      </p:sp>
      <p:sp>
        <p:nvSpPr>
          <p:cNvPr id="143" name="Google Shape;143;g29a554febe7_0_20"/>
          <p:cNvSpPr txBox="1">
            <a:spLocks noGrp="1"/>
          </p:cNvSpPr>
          <p:nvPr>
            <p:ph type="body" idx="3"/>
          </p:nvPr>
        </p:nvSpPr>
        <p:spPr>
          <a:xfrm>
            <a:off x="838200" y="1352782"/>
            <a:ext cx="10441500" cy="424800"/>
          </a:xfrm>
          <a:prstGeom prst="rect">
            <a:avLst/>
          </a:prstGeom>
        </p:spPr>
        <p:txBody>
          <a:bodyPr spcFirstLastPara="1" wrap="square" lIns="91425" tIns="45700" rIns="91425" bIns="45700" anchor="t" anchorCtr="0">
            <a:spAutoFit/>
          </a:bodyPr>
          <a:lstStyle/>
          <a:p>
            <a:pPr marL="0" lvl="0" indent="0" algn="l" rtl="0">
              <a:spcBef>
                <a:spcPts val="1000"/>
              </a:spcBef>
              <a:spcAft>
                <a:spcPts val="0"/>
              </a:spcAft>
              <a:buNone/>
            </a:pPr>
            <a:r>
              <a:rPr lang="en-US"/>
              <a:t>Scalability challenges</a:t>
            </a:r>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2027</Words>
  <Application>Microsoft Macintosh PowerPoint</Application>
  <PresentationFormat>Grand écran</PresentationFormat>
  <Paragraphs>301</Paragraphs>
  <Slides>60</Slides>
  <Notes>60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60</vt:i4>
      </vt:variant>
    </vt:vector>
  </HeadingPairs>
  <TitlesOfParts>
    <vt:vector size="63" baseType="lpstr">
      <vt:lpstr>Arial</vt:lpstr>
      <vt:lpstr>Calibri</vt:lpstr>
      <vt:lpstr>Thème Office</vt:lpstr>
      <vt:lpstr>MongoDB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Draltan Marin</dc:creator>
  <cp:lastModifiedBy>Bruno Durand</cp:lastModifiedBy>
  <cp:revision>1</cp:revision>
  <dcterms:created xsi:type="dcterms:W3CDTF">2023-09-21T14:17:13Z</dcterms:created>
  <dcterms:modified xsi:type="dcterms:W3CDTF">2024-09-26T15:05:16Z</dcterms:modified>
</cp:coreProperties>
</file>