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jugtP2hshNTzhoMOmOgwpJC1K/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58"/>
  </p:normalViewPr>
  <p:slideViewPr>
    <p:cSldViewPr snapToGrid="0">
      <p:cViewPr varScale="1">
        <p:scale>
          <a:sx n="105" d="100"/>
          <a:sy n="105" d="100"/>
        </p:scale>
        <p:origin x="192" y="5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9a5349238c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29a5349238c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g29a5349238c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a5349238c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g29a5349238c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g29a5349238c_0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9a5349238c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29a5349238c_0_1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g29a5349238c_0_1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9a5349238c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g29a5349238c_0_1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29a5349238c_0_1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9a5349238c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29a5349238c_0_1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29a5349238c_0_1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9a5349238c_0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9a5349238c_0_1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g29a5349238c_0_1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a5349238c_0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29a5349238c_0_1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29a5349238c_0_1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9a5349238c_0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29a5349238c_0_1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g29a5349238c_0_1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a5349238c_0_1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g29a5349238c_0_1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29a5349238c_0_1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9a5349238c_0_4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9a5349238c_0_4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9a5349238c_0_45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9a5349238c_0_2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29a5349238c_0_2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g29a5349238c_0_2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9a5349238c_0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g29a5349238c_0_2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g29a5349238c_0_2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9a5349238c_0_2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29a5349238c_0_2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29a5349238c_0_2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9a5349238c_0_2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9a5349238c_0_2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g29a5349238c_0_2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9a5349238c_0_2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g29a5349238c_0_2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g29a5349238c_0_2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9a5349238c_0_2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g29a5349238c_0_2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g29a5349238c_0_2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9750dca997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29750dca997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g29750dca997_0_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9a5349238c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g29a5349238c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g29a5349238c_0_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9a5349238c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29a5349238c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g29a5349238c_0_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9a5349238c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g29a5349238c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g29a5349238c_0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9a5349238c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g29a5349238c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g29a5349238c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9a5349238c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g29a5349238c_0_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g29a5349238c_0_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9a5349238c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g29a5349238c_0_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g29a5349238c_0_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9a5349238c_0_2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g29a5349238c_0_2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g29a5349238c_0_2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9a5349238c_0_3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g29a5349238c_0_3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g29a5349238c_0_30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9a5349238c_0_3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g29a5349238c_0_3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3" name="Google Shape;343;g29a5349238c_0_3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9a5349238c_0_3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g29a5349238c_0_3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g29a5349238c_0_3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9a5349238c_0_4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9a5349238c_0_4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g29a5349238c_0_4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ea83654414_0_2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g1ea83654414_0_2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g1ea83654414_0_2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9a5349238c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g29a5349238c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g29a5349238c_0_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9a5349238c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g29a5349238c_0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g29a5349238c_0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9a5349238c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g29a5349238c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g29a5349238c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9a5349238c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9" name="Google Shape;399;g29a5349238c_0_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g29a5349238c_0_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9a5349238c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g29a5349238c_0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g29a5349238c_0_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9a5349238c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5" name="Google Shape;415;g29a5349238c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g29a5349238c_0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9a5349238c_0_3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29a5349238c_0_3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4" name="Google Shape;424;g29a5349238c_0_3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9a5349238c_0_3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 name="Google Shape;431;g29a5349238c_0_3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2" name="Google Shape;432;g29a5349238c_0_3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9a5349238c_0_3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9" name="Google Shape;439;g29a5349238c_0_3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0" name="Google Shape;440;g29a5349238c_0_38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9a5349238c_0_3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8" name="Google Shape;448;g29a5349238c_0_3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9" name="Google Shape;449;g29a5349238c_0_38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9a5349238c_0_4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6" name="Google Shape;456;g29a5349238c_0_4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7" name="Google Shape;457;g29a5349238c_0_4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9a5349238c_0_4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3" name="Google Shape;463;g29a5349238c_0_4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4" name="Google Shape;464;g29a5349238c_0_4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9a5349238c_0_4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29a5349238c_0_4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1" name="Google Shape;471;g29a5349238c_0_4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9a5349238c_0_4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g29a5349238c_0_4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8" name="Google Shape;478;g29a5349238c_0_4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9a5349238c_0_4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9a5349238c_0_4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g29a5349238c_0_4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1" name="Google Shape;491;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2" name="Google Shape;492;p7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8" name="Google Shape;498;p7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a5349238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29a5349238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29a5349238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a5349238c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g29a5349238c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29a5349238c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9a5349238c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g29a5349238c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g29a5349238c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9a5349238c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29a5349238c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g29a5349238c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cture title" type="title">
  <p:cSld name="TITLE">
    <p:bg>
      <p:bgPr>
        <a:solidFill>
          <a:srgbClr val="3D2683"/>
        </a:solidFill>
        <a:effectLst/>
      </p:bgPr>
    </p:bg>
    <p:spTree>
      <p:nvGrpSpPr>
        <p:cNvPr id="1" name="Shape 15"/>
        <p:cNvGrpSpPr/>
        <p:nvPr/>
      </p:nvGrpSpPr>
      <p:grpSpPr>
        <a:xfrm>
          <a:off x="0" y="0"/>
          <a:ext cx="0" cy="0"/>
          <a:chOff x="0" y="0"/>
          <a:chExt cx="0" cy="0"/>
        </a:xfrm>
      </p:grpSpPr>
      <p:sp>
        <p:nvSpPr>
          <p:cNvPr id="16" name="Google Shape;16;p8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8" name="Google Shape;18;p80"/>
          <p:cNvPicPr preferRelativeResize="0"/>
          <p:nvPr/>
        </p:nvPicPr>
        <p:blipFill rotWithShape="1">
          <a:blip r:embed="rId2">
            <a:alphaModFix/>
          </a:blip>
          <a:srcRect/>
          <a:stretch/>
        </p:blipFill>
        <p:spPr>
          <a:xfrm>
            <a:off x="10753200" y="5454000"/>
            <a:ext cx="1080000" cy="108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hapter slide - empty">
  <p:cSld name="Chapter slide - empty">
    <p:spTree>
      <p:nvGrpSpPr>
        <p:cNvPr id="1" name="Shape 65"/>
        <p:cNvGrpSpPr/>
        <p:nvPr/>
      </p:nvGrpSpPr>
      <p:grpSpPr>
        <a:xfrm>
          <a:off x="0" y="0"/>
          <a:ext cx="0" cy="0"/>
          <a:chOff x="0" y="0"/>
          <a:chExt cx="0" cy="0"/>
        </a:xfrm>
      </p:grpSpPr>
      <p:sp>
        <p:nvSpPr>
          <p:cNvPr id="66" name="Google Shape;66;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69" name="Google Shape;69;p88"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70" name="Google Shape;70;p88"/>
          <p:cNvSpPr txBox="1">
            <a:spLocks noGrp="1"/>
          </p:cNvSpPr>
          <p:nvPr>
            <p:ph type="body" idx="1"/>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88"/>
          <p:cNvSpPr txBox="1">
            <a:spLocks noGrp="1"/>
          </p:cNvSpPr>
          <p:nvPr>
            <p:ph type="body" idx="2"/>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mpty" type="blank">
  <p:cSld name="BLANK">
    <p:spTree>
      <p:nvGrpSpPr>
        <p:cNvPr id="1" name="Shape 72"/>
        <p:cNvGrpSpPr/>
        <p:nvPr/>
      </p:nvGrpSpPr>
      <p:grpSpPr>
        <a:xfrm>
          <a:off x="0" y="0"/>
          <a:ext cx="0" cy="0"/>
          <a:chOff x="0" y="0"/>
          <a:chExt cx="0" cy="0"/>
        </a:xfrm>
      </p:grpSpPr>
      <p:sp>
        <p:nvSpPr>
          <p:cNvPr id="73" name="Google Shape;73;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76" name="Google Shape;76;p89"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slide">
  <p:cSld name="Chapter slide">
    <p:spTree>
      <p:nvGrpSpPr>
        <p:cNvPr id="1" name="Shape 19"/>
        <p:cNvGrpSpPr/>
        <p:nvPr/>
      </p:nvGrpSpPr>
      <p:grpSpPr>
        <a:xfrm>
          <a:off x="0" y="0"/>
          <a:ext cx="0" cy="0"/>
          <a:chOff x="0" y="0"/>
          <a:chExt cx="0" cy="0"/>
        </a:xfrm>
      </p:grpSpPr>
      <p:sp>
        <p:nvSpPr>
          <p:cNvPr id="20" name="Google Shape;20;p81"/>
          <p:cNvSpPr txBox="1">
            <a:spLocks noGrp="1"/>
          </p:cNvSpPr>
          <p:nvPr>
            <p:ph type="body" idx="1"/>
          </p:nvPr>
        </p:nvSpPr>
        <p:spPr>
          <a:xfrm>
            <a:off x="838200" y="2176669"/>
            <a:ext cx="10515600" cy="40002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24" name="Google Shape;24;p81"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25" name="Google Shape;25;p81"/>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81"/>
          <p:cNvSpPr txBox="1">
            <a:spLocks noGrp="1"/>
          </p:cNvSpPr>
          <p:nvPr>
            <p:ph type="body" idx="3"/>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p:cSld name="Summary">
    <p:bg>
      <p:bgPr>
        <a:solidFill>
          <a:srgbClr val="3D2683"/>
        </a:solidFill>
        <a:effectLst/>
      </p:bgPr>
    </p:bg>
    <p:spTree>
      <p:nvGrpSpPr>
        <p:cNvPr id="1" name="Shape 27"/>
        <p:cNvGrpSpPr/>
        <p:nvPr/>
      </p:nvGrpSpPr>
      <p:grpSpPr>
        <a:xfrm>
          <a:off x="0" y="0"/>
          <a:ext cx="0" cy="0"/>
          <a:chOff x="0" y="0"/>
          <a:chExt cx="0" cy="0"/>
        </a:xfrm>
      </p:grpSpPr>
      <p:pic>
        <p:nvPicPr>
          <p:cNvPr id="28" name="Google Shape;28;p82" descr="Menu avec un remplissage uni"/>
          <p:cNvPicPr preferRelativeResize="0"/>
          <p:nvPr/>
        </p:nvPicPr>
        <p:blipFill rotWithShape="1">
          <a:blip r:embed="rId2">
            <a:alphaModFix/>
          </a:blip>
          <a:srcRect/>
          <a:stretch/>
        </p:blipFill>
        <p:spPr>
          <a:xfrm>
            <a:off x="10440000" y="5040000"/>
            <a:ext cx="1080000" cy="1080000"/>
          </a:xfrm>
          <a:prstGeom prst="rect">
            <a:avLst/>
          </a:prstGeom>
          <a:noFill/>
          <a:ln>
            <a:noFill/>
          </a:ln>
        </p:spPr>
      </p:pic>
      <p:sp>
        <p:nvSpPr>
          <p:cNvPr id="29" name="Google Shape;29;p82"/>
          <p:cNvSpPr txBox="1">
            <a:spLocks noGrp="1"/>
          </p:cNvSpPr>
          <p:nvPr>
            <p:ph type="body" idx="1"/>
          </p:nvPr>
        </p:nvSpPr>
        <p:spPr>
          <a:xfrm>
            <a:off x="831850" y="396327"/>
            <a:ext cx="10688150" cy="9144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i="1">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82"/>
          <p:cNvSpPr txBox="1">
            <a:spLocks noGrp="1"/>
          </p:cNvSpPr>
          <p:nvPr>
            <p:ph type="body" idx="2"/>
          </p:nvPr>
        </p:nvSpPr>
        <p:spPr>
          <a:xfrm>
            <a:off x="844550" y="2559496"/>
            <a:ext cx="10688150" cy="3560504"/>
          </a:xfrm>
          <a:prstGeom prst="rect">
            <a:avLst/>
          </a:prstGeom>
          <a:noFill/>
          <a:ln>
            <a:noFill/>
          </a:ln>
        </p:spPr>
        <p:txBody>
          <a:bodyPr spcFirstLastPara="1" wrap="square" lIns="91425" tIns="45700" rIns="91425" bIns="45700" anchor="t" anchorCtr="0">
            <a:normAutofit/>
          </a:bodyPr>
          <a:lstStyle>
            <a:lvl1pPr marL="457200" lvl="0" indent="-457200" algn="l">
              <a:lnSpc>
                <a:spcPct val="90000"/>
              </a:lnSpc>
              <a:spcBef>
                <a:spcPts val="1000"/>
              </a:spcBef>
              <a:spcAft>
                <a:spcPts val="0"/>
              </a:spcAft>
              <a:buClr>
                <a:schemeClr val="lt1"/>
              </a:buClr>
              <a:buSzPts val="3600"/>
              <a:buChar char="•"/>
              <a:defRPr sz="3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lt1"/>
              </a:buClr>
              <a:buSzPts val="1800"/>
              <a:buChar char="•"/>
              <a:defRPr sz="18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hapter title">
  <p:cSld name="Chapter title">
    <p:bg>
      <p:bgPr>
        <a:solidFill>
          <a:srgbClr val="3D2683"/>
        </a:solidFill>
        <a:effectLst/>
      </p:bgPr>
    </p:bg>
    <p:spTree>
      <p:nvGrpSpPr>
        <p:cNvPr id="1" name="Shape 31"/>
        <p:cNvGrpSpPr/>
        <p:nvPr/>
      </p:nvGrpSpPr>
      <p:grpSpPr>
        <a:xfrm>
          <a:off x="0" y="0"/>
          <a:ext cx="0" cy="0"/>
          <a:chOff x="0" y="0"/>
          <a:chExt cx="0" cy="0"/>
        </a:xfrm>
      </p:grpSpPr>
      <p:sp>
        <p:nvSpPr>
          <p:cNvPr id="32" name="Google Shape;32;p83"/>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5400"/>
              <a:buNone/>
              <a:defRPr sz="5400">
                <a:solidFill>
                  <a:schemeClr val="lt1"/>
                </a:solidFill>
                <a:latin typeface="Calibri"/>
                <a:ea typeface="Calibri"/>
                <a:cs typeface="Calibri"/>
                <a:sym typeface="Calibri"/>
              </a:defRPr>
            </a:lvl1pPr>
            <a:lvl2pPr marL="914400" lvl="1" indent="-406400" algn="l">
              <a:lnSpc>
                <a:spcPct val="90000"/>
              </a:lnSpc>
              <a:spcBef>
                <a:spcPts val="500"/>
              </a:spcBef>
              <a:spcAft>
                <a:spcPts val="0"/>
              </a:spcAft>
              <a:buClr>
                <a:schemeClr val="lt1"/>
              </a:buClr>
              <a:buSzPts val="2800"/>
              <a:buChar char="•"/>
              <a:defRPr sz="28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questions">
  <p:cSld name="Chapter questions">
    <p:bg>
      <p:bgPr>
        <a:solidFill>
          <a:srgbClr val="3D2683"/>
        </a:solidFill>
        <a:effectLst/>
      </p:bgPr>
    </p:bg>
    <p:spTree>
      <p:nvGrpSpPr>
        <p:cNvPr id="1" name="Shape 33"/>
        <p:cNvGrpSpPr/>
        <p:nvPr/>
      </p:nvGrpSpPr>
      <p:grpSpPr>
        <a:xfrm>
          <a:off x="0" y="0"/>
          <a:ext cx="0" cy="0"/>
          <a:chOff x="0" y="0"/>
          <a:chExt cx="0" cy="0"/>
        </a:xfrm>
      </p:grpSpPr>
      <p:pic>
        <p:nvPicPr>
          <p:cNvPr id="34" name="Google Shape;34;p86" descr="Questions avec un remplissage uni"/>
          <p:cNvPicPr preferRelativeResize="0"/>
          <p:nvPr/>
        </p:nvPicPr>
        <p:blipFill rotWithShape="1">
          <a:blip r:embed="rId2">
            <a:alphaModFix/>
          </a:blip>
          <a:srcRect/>
          <a:stretch/>
        </p:blipFill>
        <p:spPr>
          <a:xfrm>
            <a:off x="4656000" y="1989000"/>
            <a:ext cx="2880000" cy="2880000"/>
          </a:xfrm>
          <a:prstGeom prst="rect">
            <a:avLst/>
          </a:prstGeom>
          <a:noFill/>
          <a:ln>
            <a:noFill/>
          </a:ln>
        </p:spPr>
      </p:pic>
      <p:sp>
        <p:nvSpPr>
          <p:cNvPr id="35" name="Google Shape;35;p86"/>
          <p:cNvSpPr txBox="1">
            <a:spLocks noGrp="1"/>
          </p:cNvSpPr>
          <p:nvPr>
            <p:ph type="body" idx="1"/>
          </p:nvPr>
        </p:nvSpPr>
        <p:spPr>
          <a:xfrm>
            <a:off x="838199" y="365126"/>
            <a:ext cx="10515599" cy="579092"/>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ecture end">
  <p:cSld name="Lecture end">
    <p:bg>
      <p:bgPr>
        <a:solidFill>
          <a:srgbClr val="3D2683"/>
        </a:solidFill>
        <a:effectLst/>
      </p:bgPr>
    </p:bg>
    <p:spTree>
      <p:nvGrpSpPr>
        <p:cNvPr id="1" name="Shape 36"/>
        <p:cNvGrpSpPr/>
        <p:nvPr/>
      </p:nvGrpSpPr>
      <p:grpSpPr>
        <a:xfrm>
          <a:off x="0" y="0"/>
          <a:ext cx="0" cy="0"/>
          <a:chOff x="0" y="0"/>
          <a:chExt cx="0" cy="0"/>
        </a:xfrm>
      </p:grpSpPr>
      <p:pic>
        <p:nvPicPr>
          <p:cNvPr id="37" name="Google Shape;37;p87" descr="Drapeau de course avec un remplissage uni"/>
          <p:cNvPicPr preferRelativeResize="0"/>
          <p:nvPr/>
        </p:nvPicPr>
        <p:blipFill rotWithShape="1">
          <a:blip r:embed="rId2">
            <a:alphaModFix/>
          </a:blip>
          <a:srcRect/>
          <a:stretch/>
        </p:blipFill>
        <p:spPr>
          <a:xfrm>
            <a:off x="4656000" y="1989000"/>
            <a:ext cx="2880000" cy="28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hapter slide - Side image">
  <p:cSld name="Chapter slide - Side image">
    <p:spTree>
      <p:nvGrpSpPr>
        <p:cNvPr id="1" name="Shape 38"/>
        <p:cNvGrpSpPr/>
        <p:nvPr/>
      </p:nvGrpSpPr>
      <p:grpSpPr>
        <a:xfrm>
          <a:off x="0" y="0"/>
          <a:ext cx="0" cy="0"/>
          <a:chOff x="0" y="0"/>
          <a:chExt cx="0" cy="0"/>
        </a:xfrm>
      </p:grpSpPr>
      <p:sp>
        <p:nvSpPr>
          <p:cNvPr id="39" name="Google Shape;39;p90"/>
          <p:cNvSpPr>
            <a:spLocks noGrp="1"/>
          </p:cNvSpPr>
          <p:nvPr>
            <p:ph type="pic" idx="2"/>
          </p:nvPr>
        </p:nvSpPr>
        <p:spPr>
          <a:xfrm>
            <a:off x="5183188" y="987425"/>
            <a:ext cx="6172200" cy="4873625"/>
          </a:xfrm>
          <a:prstGeom prst="rect">
            <a:avLst/>
          </a:prstGeom>
          <a:noFill/>
          <a:ln>
            <a:noFill/>
          </a:ln>
        </p:spPr>
      </p:sp>
      <p:sp>
        <p:nvSpPr>
          <p:cNvPr id="40" name="Google Shape;40;p9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1" name="Google Shape;41;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44" name="Google Shape;44;p90"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45" name="Google Shape;45;p90"/>
          <p:cNvSpPr txBox="1">
            <a:spLocks noGrp="1"/>
          </p:cNvSpPr>
          <p:nvPr>
            <p:ph type="body" idx="3"/>
          </p:nvPr>
        </p:nvSpPr>
        <p:spPr>
          <a:xfrm>
            <a:off x="838200" y="384352"/>
            <a:ext cx="3957611"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0"/>
          <p:cNvSpPr txBox="1">
            <a:spLocks noGrp="1"/>
          </p:cNvSpPr>
          <p:nvPr>
            <p:ph type="body" idx="4"/>
          </p:nvPr>
        </p:nvSpPr>
        <p:spPr>
          <a:xfrm>
            <a:off x="838200" y="1352782"/>
            <a:ext cx="393223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pter slide - two columns">
  <p:cSld name="Chapter slide - two columns">
    <p:spTree>
      <p:nvGrpSpPr>
        <p:cNvPr id="1" name="Shape 47"/>
        <p:cNvGrpSpPr/>
        <p:nvPr/>
      </p:nvGrpSpPr>
      <p:grpSpPr>
        <a:xfrm>
          <a:off x="0" y="0"/>
          <a:ext cx="0" cy="0"/>
          <a:chOff x="0" y="0"/>
          <a:chExt cx="0" cy="0"/>
        </a:xfrm>
      </p:grpSpPr>
      <p:sp>
        <p:nvSpPr>
          <p:cNvPr id="48" name="Google Shape;48;p84"/>
          <p:cNvSpPr txBox="1">
            <a:spLocks noGrp="1"/>
          </p:cNvSpPr>
          <p:nvPr>
            <p:ph type="body" idx="1"/>
          </p:nvPr>
        </p:nvSpPr>
        <p:spPr>
          <a:xfrm>
            <a:off x="838200" y="2176669"/>
            <a:ext cx="5181600" cy="400029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4"/>
          <p:cNvSpPr txBox="1">
            <a:spLocks noGrp="1"/>
          </p:cNvSpPr>
          <p:nvPr>
            <p:ph type="body" idx="2"/>
          </p:nvPr>
        </p:nvSpPr>
        <p:spPr>
          <a:xfrm>
            <a:off x="6172200" y="2176667"/>
            <a:ext cx="5181600" cy="40002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53" name="Google Shape;53;p84"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54" name="Google Shape;54;p84"/>
          <p:cNvSpPr txBox="1">
            <a:spLocks noGrp="1"/>
          </p:cNvSpPr>
          <p:nvPr>
            <p:ph type="body" idx="3"/>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4"/>
          <p:cNvSpPr txBox="1">
            <a:spLocks noGrp="1"/>
          </p:cNvSpPr>
          <p:nvPr>
            <p:ph type="body" idx="4"/>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hapter slide - Side contents">
  <p:cSld name="Chapter slide - Side contents">
    <p:spTree>
      <p:nvGrpSpPr>
        <p:cNvPr id="1" name="Shape 56"/>
        <p:cNvGrpSpPr/>
        <p:nvPr/>
      </p:nvGrpSpPr>
      <p:grpSpPr>
        <a:xfrm>
          <a:off x="0" y="0"/>
          <a:ext cx="0" cy="0"/>
          <a:chOff x="0" y="0"/>
          <a:chExt cx="0" cy="0"/>
        </a:xfrm>
      </p:grpSpPr>
      <p:sp>
        <p:nvSpPr>
          <p:cNvPr id="57" name="Google Shape;57;p8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8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62" name="Google Shape;62;p85"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63" name="Google Shape;63;p85"/>
          <p:cNvSpPr txBox="1">
            <a:spLocks noGrp="1"/>
          </p:cNvSpPr>
          <p:nvPr>
            <p:ph type="body" idx="3"/>
          </p:nvPr>
        </p:nvSpPr>
        <p:spPr>
          <a:xfrm>
            <a:off x="838200" y="384352"/>
            <a:ext cx="3957611"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85"/>
          <p:cNvSpPr txBox="1">
            <a:spLocks noGrp="1"/>
          </p:cNvSpPr>
          <p:nvPr>
            <p:ph type="body" idx="4"/>
          </p:nvPr>
        </p:nvSpPr>
        <p:spPr>
          <a:xfrm>
            <a:off x="838200" y="1352782"/>
            <a:ext cx="393223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nodejs.org/api/test.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chaijs.com/"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hyperlink" Target="https://sinonjs.org/"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github.com/istanbuljs/nyc"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n-US"/>
              <a:t>Tests</a:t>
            </a:r>
            <a:endParaRPr/>
          </a:p>
        </p:txBody>
      </p:sp>
      <p:sp>
        <p:nvSpPr>
          <p:cNvPr id="83" name="Google Shape;83;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n-US"/>
              <a:t>3APIS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9a5349238c_0_2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Adhering to best practices is crucial for effective testing in Node.js applications.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Automation of tests ensures repeatability and efficiency, enabling developers to run tests consistently.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Integration of testing into continuous integration (CI) pipelines helps detect issues early in the development process.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Isolation of tests ensures independence and prevents interference between different test cases. </a:t>
            </a:r>
            <a:endParaRPr/>
          </a:p>
        </p:txBody>
      </p:sp>
      <p:sp>
        <p:nvSpPr>
          <p:cNvPr id="147" name="Google Shape;147;g29a5349238c_0_2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Purposes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9a5349238c_0_10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Techniques like mocking and stubbing are employed to isolate components and focus on specific functionalities during testing.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Monitoring and improving code coverage ensure that tests adequately cover the application's codebase.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Designing tests to reflect real-world scenarios ensures that the application behaves as expected in production.</a:t>
            </a:r>
            <a:endParaRPr/>
          </a:p>
        </p:txBody>
      </p:sp>
      <p:sp>
        <p:nvSpPr>
          <p:cNvPr id="154" name="Google Shape;154;g29a5349238c_0_10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Purposes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9a5349238c_0_11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Testing stands as a cornerstone in the pursuit of reliable and high-quality software.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By adopting a comprehensive testing strategy, developers can confidently deliver Node.js applications that meet user expectations and adhere to the highest standards of performance and correctness.</a:t>
            </a:r>
            <a:endParaRPr/>
          </a:p>
        </p:txBody>
      </p:sp>
      <p:sp>
        <p:nvSpPr>
          <p:cNvPr id="161" name="Google Shape;161;g29a5349238c_0_11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Purposes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9a5349238c_0_11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As a global estimation it is often considered that writing good tests take a long time</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At least a 30% increase of the time of the feature</a:t>
            </a:r>
            <a:endParaRPr/>
          </a:p>
          <a:p>
            <a:pPr marL="457200" lvl="0" indent="-342900" algn="l" rtl="0">
              <a:spcBef>
                <a:spcPts val="0"/>
              </a:spcBef>
              <a:spcAft>
                <a:spcPts val="0"/>
              </a:spcAft>
              <a:buSzPts val="1800"/>
              <a:buChar char="-"/>
            </a:pPr>
            <a:r>
              <a:rPr lang="en-US"/>
              <a:t>But you spend less time after to fix bugs</a:t>
            </a:r>
            <a:endParaRPr/>
          </a:p>
          <a:p>
            <a:pPr marL="457200" lvl="0" indent="-342900" algn="l" rtl="0">
              <a:lnSpc>
                <a:spcPct val="90000"/>
              </a:lnSpc>
              <a:spcBef>
                <a:spcPts val="0"/>
              </a:spcBef>
              <a:spcAft>
                <a:spcPts val="0"/>
              </a:spcAft>
              <a:buSzPts val="1800"/>
              <a:buChar char="-"/>
            </a:pPr>
            <a:r>
              <a:rPr lang="en-US"/>
              <a:t>It is a "pay now enjoy later" kind of deal</a:t>
            </a:r>
            <a:endParaRPr/>
          </a:p>
        </p:txBody>
      </p:sp>
      <p:sp>
        <p:nvSpPr>
          <p:cNvPr id="168" name="Google Shape;168;g29a5349238c_0_11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Purposes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9a5349238c_0_12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en-US"/>
              <a:t>In an imaginary case you have to build a function which will allow you to add two numbers together. </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What tests do you want to implement ? </a:t>
            </a:r>
            <a:endParaRPr/>
          </a:p>
          <a:p>
            <a:pPr marL="0" lvl="0" indent="0" algn="l" rtl="0">
              <a:spcBef>
                <a:spcPts val="0"/>
              </a:spcBef>
              <a:spcAft>
                <a:spcPts val="0"/>
              </a:spcAft>
              <a:buClr>
                <a:schemeClr val="dk1"/>
              </a:buClr>
              <a:buSzPts val="1100"/>
              <a:buFont typeface="Arial"/>
              <a:buNone/>
            </a:pPr>
            <a:r>
              <a:rPr lang="en-US"/>
              <a:t>What are the cases that you think need to be tested ?</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2800"/>
              <a:buNone/>
            </a:pPr>
            <a:r>
              <a:rPr lang="en-US"/>
              <a:t>Try to think about everything.</a:t>
            </a:r>
            <a:endParaRPr/>
          </a:p>
        </p:txBody>
      </p:sp>
      <p:sp>
        <p:nvSpPr>
          <p:cNvPr id="175" name="Google Shape;175;g29a5349238c_0_12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Purposes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29a5349238c_0_13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Most of you got the basics cases</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add two positive numbers</a:t>
            </a:r>
            <a:endParaRPr/>
          </a:p>
          <a:p>
            <a:pPr marL="457200" lvl="0" indent="-342900" algn="l" rtl="0">
              <a:spcBef>
                <a:spcPts val="0"/>
              </a:spcBef>
              <a:spcAft>
                <a:spcPts val="0"/>
              </a:spcAft>
              <a:buSzPts val="1800"/>
              <a:buChar char="-"/>
            </a:pPr>
            <a:r>
              <a:rPr lang="en-US"/>
              <a:t>add two negative numbers</a:t>
            </a:r>
            <a:endParaRPr/>
          </a:p>
          <a:p>
            <a:pPr marL="457200" lvl="0" indent="-342900" algn="l" rtl="0">
              <a:spcBef>
                <a:spcPts val="0"/>
              </a:spcBef>
              <a:spcAft>
                <a:spcPts val="0"/>
              </a:spcAft>
              <a:buSzPts val="1800"/>
              <a:buChar char="-"/>
            </a:pPr>
            <a:r>
              <a:rPr lang="en-US"/>
              <a:t>add one positive and one negative</a:t>
            </a:r>
            <a:endParaRPr/>
          </a:p>
          <a:p>
            <a:pPr marL="457200" lvl="0" indent="-342900" algn="l" rtl="0">
              <a:spcBef>
                <a:spcPts val="0"/>
              </a:spcBef>
              <a:spcAft>
                <a:spcPts val="0"/>
              </a:spcAft>
              <a:buSzPts val="1800"/>
              <a:buChar char="-"/>
            </a:pPr>
            <a:r>
              <a:rPr lang="en-US"/>
              <a:t>add a word and a number</a:t>
            </a:r>
            <a:endParaRPr/>
          </a:p>
          <a:p>
            <a:pPr marL="457200" lvl="0" indent="-342900" algn="l" rtl="0">
              <a:lnSpc>
                <a:spcPct val="90000"/>
              </a:lnSpc>
              <a:spcBef>
                <a:spcPts val="0"/>
              </a:spcBef>
              <a:spcAft>
                <a:spcPts val="0"/>
              </a:spcAft>
              <a:buSzPts val="1800"/>
              <a:buChar char="-"/>
            </a:pPr>
            <a:r>
              <a:rPr lang="en-US"/>
              <a:t>add a number and a word</a:t>
            </a:r>
            <a:endParaRPr/>
          </a:p>
        </p:txBody>
      </p:sp>
      <p:sp>
        <p:nvSpPr>
          <p:cNvPr id="182" name="Google Shape;182;g29a5349238c_0_13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Purposes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29a5349238c_0_14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But did you think about some edge cases?</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what if the two numbers are very large?</a:t>
            </a:r>
            <a:endParaRPr/>
          </a:p>
          <a:p>
            <a:pPr marL="457200" lvl="0" indent="-342900" algn="l" rtl="0">
              <a:lnSpc>
                <a:spcPct val="90000"/>
              </a:lnSpc>
              <a:spcBef>
                <a:spcPts val="0"/>
              </a:spcBef>
              <a:spcAft>
                <a:spcPts val="0"/>
              </a:spcAft>
              <a:buSzPts val="1800"/>
              <a:buChar char="-"/>
            </a:pPr>
            <a:r>
              <a:rPr lang="en-US"/>
              <a:t>what if a string is containing a number?</a:t>
            </a:r>
            <a:endParaRPr/>
          </a:p>
          <a:p>
            <a:pPr marL="457200" lvl="0" indent="-342900" algn="l" rtl="0">
              <a:lnSpc>
                <a:spcPct val="90000"/>
              </a:lnSpc>
              <a:spcBef>
                <a:spcPts val="0"/>
              </a:spcBef>
              <a:spcAft>
                <a:spcPts val="0"/>
              </a:spcAft>
              <a:buSzPts val="1800"/>
              <a:buChar char="-"/>
            </a:pPr>
            <a:r>
              <a:rPr lang="en-US"/>
              <a:t>what if a value is null or undefined?</a:t>
            </a:r>
            <a:endParaRPr/>
          </a:p>
        </p:txBody>
      </p:sp>
      <p:sp>
        <p:nvSpPr>
          <p:cNvPr id="189" name="Google Shape;189;g29a5349238c_0_14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Purposes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9a5349238c_0_14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In a perfect world we want to verify all that. Let's take a basic add function that we will use for all the examples</a:t>
            </a:r>
            <a:endParaRPr/>
          </a:p>
        </p:txBody>
      </p:sp>
      <p:sp>
        <p:nvSpPr>
          <p:cNvPr id="196" name="Google Shape;196;g29a5349238c_0_14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Purposes</a:t>
            </a:r>
            <a:endParaRPr/>
          </a:p>
        </p:txBody>
      </p:sp>
      <p:pic>
        <p:nvPicPr>
          <p:cNvPr id="197" name="Google Shape;197;g29a5349238c_0_148"/>
          <p:cNvPicPr preferRelativeResize="0"/>
          <p:nvPr/>
        </p:nvPicPr>
        <p:blipFill>
          <a:blip r:embed="rId3">
            <a:alphaModFix/>
          </a:blip>
          <a:stretch>
            <a:fillRect/>
          </a:stretch>
        </p:blipFill>
        <p:spPr>
          <a:xfrm>
            <a:off x="1996950" y="2417475"/>
            <a:ext cx="8191500" cy="4305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9a5349238c_0_15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en-US"/>
              <a:t>First of all we need a runner. A solution to run our test and provide an easy way to see the result. </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For that we will use mocha but a lot of others solutions are existing.</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This time we use “--save-dev” as the test runner is only needed in development and should not be packaged in production !</a:t>
            </a:r>
            <a:br>
              <a:rPr lang="en-US"/>
            </a:br>
            <a:r>
              <a:rPr lang="en-US"/>
              <a:t>You can also save it globally with -g</a:t>
            </a:r>
            <a:endParaRPr/>
          </a:p>
        </p:txBody>
      </p:sp>
      <p:sp>
        <p:nvSpPr>
          <p:cNvPr id="204" name="Google Shape;204;g29a5349238c_0_15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Purposes</a:t>
            </a:r>
            <a:endParaRPr/>
          </a:p>
        </p:txBody>
      </p:sp>
      <p:pic>
        <p:nvPicPr>
          <p:cNvPr id="205" name="Google Shape;205;g29a5349238c_0_154"/>
          <p:cNvPicPr preferRelativeResize="0"/>
          <p:nvPr/>
        </p:nvPicPr>
        <p:blipFill>
          <a:blip r:embed="rId3">
            <a:alphaModFix/>
          </a:blip>
          <a:stretch>
            <a:fillRect/>
          </a:stretch>
        </p:blipFill>
        <p:spPr>
          <a:xfrm>
            <a:off x="1351000" y="3590151"/>
            <a:ext cx="9490001" cy="569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g29a5349238c_0_455"/>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212" name="Google Shape;212;g29a5349238c_0_455"/>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body" idx="1"/>
          </p:nvPr>
        </p:nvSpPr>
        <p:spPr>
          <a:xfrm>
            <a:off x="838200" y="2176669"/>
            <a:ext cx="10515600" cy="400029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By the end of the course, students should:</a:t>
            </a:r>
            <a:endParaRPr dirty="0"/>
          </a:p>
          <a:p>
            <a:pPr marL="457200" lvl="0" indent="-342900" algn="l" rtl="0">
              <a:lnSpc>
                <a:spcPct val="90000"/>
              </a:lnSpc>
              <a:spcBef>
                <a:spcPts val="0"/>
              </a:spcBef>
              <a:spcAft>
                <a:spcPts val="0"/>
              </a:spcAft>
              <a:buSzPts val="1800"/>
              <a:buChar char="•"/>
            </a:pPr>
            <a:r>
              <a:rPr lang="en-US" dirty="0"/>
              <a:t>Learn about testing</a:t>
            </a:r>
            <a:endParaRPr dirty="0"/>
          </a:p>
          <a:p>
            <a:pPr marL="457200" lvl="0" indent="-342900" algn="l" rtl="0">
              <a:lnSpc>
                <a:spcPct val="90000"/>
              </a:lnSpc>
              <a:spcBef>
                <a:spcPts val="0"/>
              </a:spcBef>
              <a:spcAft>
                <a:spcPts val="0"/>
              </a:spcAft>
              <a:buSzPts val="1800"/>
              <a:buChar char="•"/>
            </a:pPr>
            <a:r>
              <a:rPr lang="en-US" dirty="0"/>
              <a:t>Understand what tests can bring to a project</a:t>
            </a:r>
            <a:endParaRPr dirty="0"/>
          </a:p>
          <a:p>
            <a:pPr marL="457200" lvl="0" indent="-342900" algn="l" rtl="0">
              <a:lnSpc>
                <a:spcPct val="90000"/>
              </a:lnSpc>
              <a:spcBef>
                <a:spcPts val="0"/>
              </a:spcBef>
              <a:spcAft>
                <a:spcPts val="0"/>
              </a:spcAft>
              <a:buSzPts val="1800"/>
              <a:buChar char="•"/>
            </a:pPr>
            <a:r>
              <a:rPr lang="en-US" dirty="0"/>
              <a:t>Know how to test a Node.js project</a:t>
            </a:r>
            <a:endParaRPr dirty="0"/>
          </a:p>
          <a:p>
            <a:pPr marL="457200" lvl="0" indent="-342900" algn="l" rtl="0">
              <a:lnSpc>
                <a:spcPct val="90000"/>
              </a:lnSpc>
              <a:spcBef>
                <a:spcPts val="0"/>
              </a:spcBef>
              <a:spcAft>
                <a:spcPts val="0"/>
              </a:spcAft>
              <a:buSzPts val="1800"/>
              <a:buChar char="•"/>
            </a:pPr>
            <a:r>
              <a:rPr lang="en-US" dirty="0"/>
              <a:t>Be aware of testing strategies for API</a:t>
            </a:r>
            <a:endParaRPr dirty="0"/>
          </a:p>
        </p:txBody>
      </p:sp>
      <p:sp>
        <p:nvSpPr>
          <p:cNvPr id="90" name="Google Shape;90;p2"/>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3APIS – Tests</a:t>
            </a:r>
            <a:endParaRPr/>
          </a:p>
        </p:txBody>
      </p:sp>
      <p:sp>
        <p:nvSpPr>
          <p:cNvPr id="91" name="Google Shape;91;p2"/>
          <p:cNvSpPr txBox="1">
            <a:spLocks noGrp="1"/>
          </p:cNvSpPr>
          <p:nvPr>
            <p:ph type="body" idx="3"/>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dk1"/>
              </a:buClr>
              <a:buSzPts val="2400"/>
              <a:buNone/>
            </a:pPr>
            <a:r>
              <a:rPr lang="en-US"/>
              <a:t>Course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1"/>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2. Node.js testing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29a5349238c_0_24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In a test file for a Node.js application, developers use various keywords and structures to define and organize their tests.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Here are the key components commonly found in a test file, along with explanations of the primary keywords:</a:t>
            </a:r>
            <a:endParaRPr/>
          </a:p>
          <a:p>
            <a:pPr marL="0" lvl="0" indent="0" algn="l" rtl="0">
              <a:lnSpc>
                <a:spcPct val="90000"/>
              </a:lnSpc>
              <a:spcBef>
                <a:spcPts val="0"/>
              </a:spcBef>
              <a:spcAft>
                <a:spcPts val="0"/>
              </a:spcAft>
              <a:buClr>
                <a:schemeClr val="dk1"/>
              </a:buClr>
              <a:buSzPts val="2800"/>
              <a:buNone/>
            </a:pPr>
            <a:endParaRPr/>
          </a:p>
          <a:p>
            <a:pPr marL="457200" lvl="0" indent="-342900" algn="l" rtl="0">
              <a:lnSpc>
                <a:spcPct val="90000"/>
              </a:lnSpc>
              <a:spcBef>
                <a:spcPts val="0"/>
              </a:spcBef>
              <a:spcAft>
                <a:spcPts val="0"/>
              </a:spcAft>
              <a:buSzPts val="1800"/>
              <a:buChar char="-"/>
            </a:pPr>
            <a:r>
              <a:rPr lang="en-US"/>
              <a:t>describe</a:t>
            </a:r>
            <a:endParaRPr/>
          </a:p>
          <a:p>
            <a:pPr marL="457200" lvl="0" indent="-342900" algn="l" rtl="0">
              <a:lnSpc>
                <a:spcPct val="90000"/>
              </a:lnSpc>
              <a:spcBef>
                <a:spcPts val="0"/>
              </a:spcBef>
              <a:spcAft>
                <a:spcPts val="0"/>
              </a:spcAft>
              <a:buSzPts val="1800"/>
              <a:buChar char="-"/>
            </a:pPr>
            <a:r>
              <a:rPr lang="en-US"/>
              <a:t>it</a:t>
            </a:r>
            <a:endParaRPr/>
          </a:p>
          <a:p>
            <a:pPr marL="457200" lvl="0" indent="-342900" algn="l" rtl="0">
              <a:lnSpc>
                <a:spcPct val="90000"/>
              </a:lnSpc>
              <a:spcBef>
                <a:spcPts val="0"/>
              </a:spcBef>
              <a:spcAft>
                <a:spcPts val="0"/>
              </a:spcAft>
              <a:buSzPts val="1800"/>
              <a:buChar char="-"/>
            </a:pPr>
            <a:r>
              <a:rPr lang="en-US"/>
              <a:t>before / after</a:t>
            </a:r>
            <a:endParaRPr/>
          </a:p>
          <a:p>
            <a:pPr marL="457200" lvl="0" indent="-342900" algn="l" rtl="0">
              <a:lnSpc>
                <a:spcPct val="90000"/>
              </a:lnSpc>
              <a:spcBef>
                <a:spcPts val="0"/>
              </a:spcBef>
              <a:spcAft>
                <a:spcPts val="0"/>
              </a:spcAft>
              <a:buSzPts val="1800"/>
              <a:buChar char="-"/>
            </a:pPr>
            <a:r>
              <a:rPr lang="en-US"/>
              <a:t>skip / only</a:t>
            </a:r>
            <a:endParaRPr/>
          </a:p>
        </p:txBody>
      </p:sp>
      <p:sp>
        <p:nvSpPr>
          <p:cNvPr id="225" name="Google Shape;225;g29a5349238c_0_24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Node.js testing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9a5349238c_0_246"/>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describe function is used to group related tests into a test suite.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It takes a string description and a callback function that contains the individual test cases (using it statements). </a:t>
            </a:r>
            <a:endParaRPr/>
          </a:p>
          <a:p>
            <a:pPr marL="0" lvl="0" indent="0" algn="l" rtl="0">
              <a:lnSpc>
                <a:spcPct val="90000"/>
              </a:lnSpc>
              <a:spcBef>
                <a:spcPts val="0"/>
              </a:spcBef>
              <a:spcAft>
                <a:spcPts val="0"/>
              </a:spcAft>
              <a:buClr>
                <a:schemeClr val="dk1"/>
              </a:buClr>
              <a:buSzPts val="2800"/>
              <a:buNone/>
            </a:pPr>
            <a:r>
              <a:rPr lang="en-US"/>
              <a:t>This structure helps in organizing tests hierarchically.</a:t>
            </a:r>
            <a:endParaRPr/>
          </a:p>
        </p:txBody>
      </p:sp>
      <p:sp>
        <p:nvSpPr>
          <p:cNvPr id="232" name="Google Shape;232;g29a5349238c_0_24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t>2. Node.js testing</a:t>
            </a:r>
            <a:endParaRPr/>
          </a:p>
          <a:p>
            <a:pPr marL="0" lvl="0" indent="0" algn="l" rtl="0">
              <a:lnSpc>
                <a:spcPct val="90000"/>
              </a:lnSpc>
              <a:spcBef>
                <a:spcPts val="0"/>
              </a:spcBef>
              <a:spcAft>
                <a:spcPts val="0"/>
              </a:spcAft>
              <a:buClr>
                <a:schemeClr val="dk1"/>
              </a:buClr>
              <a:buSzPts val="3200"/>
              <a:buNone/>
            </a:pPr>
            <a:endParaRPr/>
          </a:p>
        </p:txBody>
      </p:sp>
      <p:sp>
        <p:nvSpPr>
          <p:cNvPr id="233" name="Google Shape;233;g29a5349238c_0_246"/>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describe</a:t>
            </a:r>
            <a:endParaRPr/>
          </a:p>
        </p:txBody>
      </p:sp>
      <p:pic>
        <p:nvPicPr>
          <p:cNvPr id="234" name="Google Shape;234;g29a5349238c_0_246"/>
          <p:cNvPicPr preferRelativeResize="0"/>
          <p:nvPr/>
        </p:nvPicPr>
        <p:blipFill>
          <a:blip r:embed="rId3">
            <a:alphaModFix/>
          </a:blip>
          <a:stretch>
            <a:fillRect/>
          </a:stretch>
        </p:blipFill>
        <p:spPr>
          <a:xfrm>
            <a:off x="2790825" y="4407125"/>
            <a:ext cx="6610350" cy="1162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29a5349238c_0_254"/>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“it” function is used to define individual test cases within a describe block. It also takes a description (string) and a callback function containing the actual test logic. </a:t>
            </a:r>
            <a:endParaRPr/>
          </a:p>
          <a:p>
            <a:pPr marL="0" lvl="0" indent="0" algn="l" rtl="0">
              <a:lnSpc>
                <a:spcPct val="90000"/>
              </a:lnSpc>
              <a:spcBef>
                <a:spcPts val="0"/>
              </a:spcBef>
              <a:spcAft>
                <a:spcPts val="0"/>
              </a:spcAft>
              <a:buClr>
                <a:schemeClr val="dk1"/>
              </a:buClr>
              <a:buSzPts val="2800"/>
              <a:buNone/>
            </a:pPr>
            <a:r>
              <a:rPr lang="en-US"/>
              <a:t>Each it statement represents a specific test scenario.</a:t>
            </a:r>
            <a:endParaRPr/>
          </a:p>
        </p:txBody>
      </p:sp>
      <p:sp>
        <p:nvSpPr>
          <p:cNvPr id="241" name="Google Shape;241;g29a5349238c_0_25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t>2. Node.js testing</a:t>
            </a:r>
            <a:endParaRPr/>
          </a:p>
          <a:p>
            <a:pPr marL="0" lvl="0" indent="0" algn="l" rtl="0">
              <a:lnSpc>
                <a:spcPct val="90000"/>
              </a:lnSpc>
              <a:spcBef>
                <a:spcPts val="0"/>
              </a:spcBef>
              <a:spcAft>
                <a:spcPts val="0"/>
              </a:spcAft>
              <a:buClr>
                <a:schemeClr val="dk1"/>
              </a:buClr>
              <a:buSzPts val="3200"/>
              <a:buNone/>
            </a:pPr>
            <a:endParaRPr/>
          </a:p>
        </p:txBody>
      </p:sp>
      <p:sp>
        <p:nvSpPr>
          <p:cNvPr id="242" name="Google Shape;242;g29a5349238c_0_254"/>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it</a:t>
            </a:r>
            <a:endParaRPr/>
          </a:p>
        </p:txBody>
      </p:sp>
      <p:pic>
        <p:nvPicPr>
          <p:cNvPr id="243" name="Google Shape;243;g29a5349238c_0_254"/>
          <p:cNvPicPr preferRelativeResize="0"/>
          <p:nvPr/>
        </p:nvPicPr>
        <p:blipFill>
          <a:blip r:embed="rId3">
            <a:alphaModFix/>
          </a:blip>
          <a:stretch>
            <a:fillRect/>
          </a:stretch>
        </p:blipFill>
        <p:spPr>
          <a:xfrm>
            <a:off x="2790825" y="3896525"/>
            <a:ext cx="6610350" cy="1866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9a5349238c_0_262"/>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before and after functions allow developers to define setup and teardown logic that runs once before and after the entire test suite, respectively.</a:t>
            </a:r>
            <a:br>
              <a:rPr lang="en-US"/>
            </a:br>
            <a:r>
              <a:rPr lang="en-US"/>
              <a:t>beforeEach / afterEach can also be used, they run before/after each tests !</a:t>
            </a:r>
            <a:endParaRPr/>
          </a:p>
        </p:txBody>
      </p:sp>
      <p:sp>
        <p:nvSpPr>
          <p:cNvPr id="250" name="Google Shape;250;g29a5349238c_0_26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t>2. Node.js testing</a:t>
            </a:r>
            <a:endParaRPr/>
          </a:p>
          <a:p>
            <a:pPr marL="0" lvl="0" indent="0" algn="l" rtl="0">
              <a:lnSpc>
                <a:spcPct val="90000"/>
              </a:lnSpc>
              <a:spcBef>
                <a:spcPts val="0"/>
              </a:spcBef>
              <a:spcAft>
                <a:spcPts val="0"/>
              </a:spcAft>
              <a:buClr>
                <a:schemeClr val="dk1"/>
              </a:buClr>
              <a:buSzPts val="3200"/>
              <a:buNone/>
            </a:pPr>
            <a:endParaRPr/>
          </a:p>
        </p:txBody>
      </p:sp>
      <p:sp>
        <p:nvSpPr>
          <p:cNvPr id="251" name="Google Shape;251;g29a5349238c_0_262"/>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before / after</a:t>
            </a:r>
            <a:endParaRPr/>
          </a:p>
        </p:txBody>
      </p:sp>
      <p:pic>
        <p:nvPicPr>
          <p:cNvPr id="252" name="Google Shape;252;g29a5349238c_0_262"/>
          <p:cNvPicPr preferRelativeResize="0"/>
          <p:nvPr/>
        </p:nvPicPr>
        <p:blipFill>
          <a:blip r:embed="rId3">
            <a:alphaModFix/>
          </a:blip>
          <a:stretch>
            <a:fillRect/>
          </a:stretch>
        </p:blipFill>
        <p:spPr>
          <a:xfrm>
            <a:off x="2790825" y="4269625"/>
            <a:ext cx="6610350" cy="2476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9a5349238c_0_270"/>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skip function allows you to skip a particular test or test suite, while the only function runs only the specified test or test suite. These functions are useful for selectively executing tests during development or debugging.</a:t>
            </a:r>
            <a:endParaRPr/>
          </a:p>
        </p:txBody>
      </p:sp>
      <p:sp>
        <p:nvSpPr>
          <p:cNvPr id="259" name="Google Shape;259;g29a5349238c_0_27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t>2. Node.js testing</a:t>
            </a:r>
            <a:endParaRPr/>
          </a:p>
          <a:p>
            <a:pPr marL="0" lvl="0" indent="0" algn="l" rtl="0">
              <a:lnSpc>
                <a:spcPct val="90000"/>
              </a:lnSpc>
              <a:spcBef>
                <a:spcPts val="0"/>
              </a:spcBef>
              <a:spcAft>
                <a:spcPts val="0"/>
              </a:spcAft>
              <a:buClr>
                <a:schemeClr val="dk1"/>
              </a:buClr>
              <a:buSzPts val="3200"/>
              <a:buNone/>
            </a:pPr>
            <a:endParaRPr/>
          </a:p>
        </p:txBody>
      </p:sp>
      <p:sp>
        <p:nvSpPr>
          <p:cNvPr id="260" name="Google Shape;260;g29a5349238c_0_270"/>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skip / only</a:t>
            </a:r>
            <a:endParaRPr/>
          </a:p>
        </p:txBody>
      </p:sp>
      <p:pic>
        <p:nvPicPr>
          <p:cNvPr id="261" name="Google Shape;261;g29a5349238c_0_270"/>
          <p:cNvPicPr preferRelativeResize="0"/>
          <p:nvPr/>
        </p:nvPicPr>
        <p:blipFill>
          <a:blip r:embed="rId3">
            <a:alphaModFix/>
          </a:blip>
          <a:stretch>
            <a:fillRect/>
          </a:stretch>
        </p:blipFill>
        <p:spPr>
          <a:xfrm>
            <a:off x="3082213" y="3429000"/>
            <a:ext cx="5953475" cy="3375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29a5349238c_0_278"/>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You can nest describe blocks within other describe blocks to create a hierarchical structure for organizing tests. This is useful for categorizing tests based on functionality or components.</a:t>
            </a:r>
            <a:endParaRPr/>
          </a:p>
        </p:txBody>
      </p:sp>
      <p:sp>
        <p:nvSpPr>
          <p:cNvPr id="268" name="Google Shape;268;g29a5349238c_0_27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a:t>2. Node.js testing</a:t>
            </a:r>
            <a:endParaRPr/>
          </a:p>
          <a:p>
            <a:pPr marL="0" lvl="0" indent="0" algn="l" rtl="0">
              <a:lnSpc>
                <a:spcPct val="90000"/>
              </a:lnSpc>
              <a:spcBef>
                <a:spcPts val="0"/>
              </a:spcBef>
              <a:spcAft>
                <a:spcPts val="0"/>
              </a:spcAft>
              <a:buClr>
                <a:schemeClr val="dk1"/>
              </a:buClr>
              <a:buSzPts val="3200"/>
              <a:buNone/>
            </a:pPr>
            <a:endParaRPr/>
          </a:p>
        </p:txBody>
      </p:sp>
      <p:sp>
        <p:nvSpPr>
          <p:cNvPr id="269" name="Google Shape;269;g29a5349238c_0_278"/>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describe: nested</a:t>
            </a:r>
            <a:endParaRPr/>
          </a:p>
        </p:txBody>
      </p:sp>
      <p:pic>
        <p:nvPicPr>
          <p:cNvPr id="270" name="Google Shape;270;g29a5349238c_0_278"/>
          <p:cNvPicPr preferRelativeResize="0"/>
          <p:nvPr/>
        </p:nvPicPr>
        <p:blipFill>
          <a:blip r:embed="rId3">
            <a:alphaModFix/>
          </a:blip>
          <a:stretch>
            <a:fillRect/>
          </a:stretch>
        </p:blipFill>
        <p:spPr>
          <a:xfrm>
            <a:off x="3777775" y="3429000"/>
            <a:ext cx="4636449" cy="3355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29750dca997_0_9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Unit testing is a software testing technique where individual components or units of a program are tested in isolation to ensure that each unit functions as intended.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goal is to validate the correctness of specific functions, methods, or modules, isolating them from the rest of the application.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In Node.js, unit testing plays a crucial role in maintaining code quality, facilitating early bug detection, and supporting code refactoring.</a:t>
            </a:r>
            <a:endParaRPr/>
          </a:p>
        </p:txBody>
      </p:sp>
      <p:sp>
        <p:nvSpPr>
          <p:cNvPr id="277" name="Google Shape;277;g29750dca997_0_9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Node.js testing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9a5349238c_0_66"/>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lnSpcReduction="20000"/>
          </a:bodyPr>
          <a:lstStyle/>
          <a:p>
            <a:pPr marL="0" lvl="0" indent="0" algn="l" rtl="0">
              <a:spcBef>
                <a:spcPts val="0"/>
              </a:spcBef>
              <a:spcAft>
                <a:spcPts val="0"/>
              </a:spcAft>
              <a:buClr>
                <a:schemeClr val="dk1"/>
              </a:buClr>
              <a:buSzPts val="1100"/>
              <a:buFont typeface="Arial"/>
              <a:buNone/>
            </a:pPr>
            <a:r>
              <a:rPr lang="en-US"/>
              <a:t>Isolation: Unit tests focus on isolating a specific unit of code, such as a function or method, from the rest of the application. This allows for targeted testing of individual components.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Fast Execution: Unit tests are designed to execute quickly, providing rapid feedback to developers. This enables frequent testing during development without causing significant delays.</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2800"/>
              <a:buNone/>
            </a:pPr>
            <a:r>
              <a:rPr lang="en-US"/>
              <a:t>Automated Execution: Unit tests are typically automated and integrated into the development workflow, often executed through test runners like Mocha, Jest, or Ava. Automation ensures consistent and repeatable testing.</a:t>
            </a:r>
            <a:endParaRPr/>
          </a:p>
        </p:txBody>
      </p:sp>
      <p:sp>
        <p:nvSpPr>
          <p:cNvPr id="284" name="Google Shape;284;g29a5349238c_0_6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Node.js testing</a:t>
            </a:r>
            <a:endParaRPr/>
          </a:p>
        </p:txBody>
      </p:sp>
      <p:sp>
        <p:nvSpPr>
          <p:cNvPr id="285" name="Google Shape;285;g29a5349238c_0_66"/>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Key characteristics of Unit Testing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29a5349238c_0_72"/>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1100"/>
              <a:buFont typeface="Arial"/>
              <a:buNone/>
            </a:pPr>
            <a:r>
              <a:rPr lang="en-US"/>
              <a:t>Mocking: To isolate units during testing, developers may use mocking techniques to replace external dependencies with controlled substitutes. This ensures that the focus is solely on the unit being tested.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Testable Units: Code should be designed with testability in mind. Well-structured and modular code allows for easier creation and maintenance of unit tests.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2800"/>
              <a:buNone/>
            </a:pPr>
            <a:endParaRPr/>
          </a:p>
        </p:txBody>
      </p:sp>
      <p:sp>
        <p:nvSpPr>
          <p:cNvPr id="292" name="Google Shape;292;g29a5349238c_0_7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Node.js testing</a:t>
            </a:r>
            <a:endParaRPr/>
          </a:p>
        </p:txBody>
      </p:sp>
      <p:sp>
        <p:nvSpPr>
          <p:cNvPr id="293" name="Google Shape;293;g29a5349238c_0_72"/>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Key characteristics of Unit Testing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
          <p:cNvSpPr txBox="1">
            <a:spLocks noGrp="1"/>
          </p:cNvSpPr>
          <p:nvPr>
            <p:ph type="body" idx="1"/>
          </p:nvPr>
        </p:nvSpPr>
        <p:spPr>
          <a:xfrm>
            <a:off x="831850" y="396327"/>
            <a:ext cx="10688150" cy="9144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3200"/>
              <a:buNone/>
            </a:pPr>
            <a:r>
              <a:rPr lang="en-US"/>
              <a:t>Summary</a:t>
            </a:r>
            <a:endParaRPr/>
          </a:p>
        </p:txBody>
      </p:sp>
      <p:sp>
        <p:nvSpPr>
          <p:cNvPr id="98" name="Google Shape;98;p7"/>
          <p:cNvSpPr txBox="1">
            <a:spLocks noGrp="1"/>
          </p:cNvSpPr>
          <p:nvPr>
            <p:ph type="body" idx="2"/>
          </p:nvPr>
        </p:nvSpPr>
        <p:spPr>
          <a:xfrm>
            <a:off x="844550" y="2559496"/>
            <a:ext cx="10688150" cy="3560504"/>
          </a:xfrm>
          <a:prstGeom prst="rect">
            <a:avLst/>
          </a:prstGeom>
          <a:noFill/>
          <a:ln>
            <a:noFill/>
          </a:ln>
        </p:spPr>
        <p:txBody>
          <a:bodyPr spcFirstLastPara="1" wrap="square" lIns="91425" tIns="45700" rIns="91425" bIns="45700" anchor="t" anchorCtr="0">
            <a:normAutofit/>
          </a:bodyPr>
          <a:lstStyle/>
          <a:p>
            <a:pPr marL="742950" lvl="0" indent="-742950" algn="l" rtl="0">
              <a:lnSpc>
                <a:spcPct val="90000"/>
              </a:lnSpc>
              <a:spcBef>
                <a:spcPts val="0"/>
              </a:spcBef>
              <a:spcAft>
                <a:spcPts val="0"/>
              </a:spcAft>
              <a:buClr>
                <a:schemeClr val="lt1"/>
              </a:buClr>
              <a:buSzPts val="3600"/>
              <a:buFont typeface="Calibri"/>
              <a:buAutoNum type="arabicPeriod"/>
            </a:pPr>
            <a:r>
              <a:rPr lang="en-US"/>
              <a:t>Purposes</a:t>
            </a:r>
            <a:endParaRPr/>
          </a:p>
          <a:p>
            <a:pPr marL="742950" lvl="0" indent="-742950" algn="l" rtl="0">
              <a:lnSpc>
                <a:spcPct val="90000"/>
              </a:lnSpc>
              <a:spcBef>
                <a:spcPts val="0"/>
              </a:spcBef>
              <a:spcAft>
                <a:spcPts val="0"/>
              </a:spcAft>
              <a:buSzPts val="3600"/>
              <a:buAutoNum type="arabicPeriod"/>
            </a:pPr>
            <a:r>
              <a:rPr lang="en-US"/>
              <a:t>Node.js testing</a:t>
            </a:r>
            <a:endParaRPr/>
          </a:p>
          <a:p>
            <a:pPr marL="742950" lvl="0" indent="-742950" algn="l" rtl="0">
              <a:lnSpc>
                <a:spcPct val="90000"/>
              </a:lnSpc>
              <a:spcBef>
                <a:spcPts val="0"/>
              </a:spcBef>
              <a:spcAft>
                <a:spcPts val="0"/>
              </a:spcAft>
              <a:buSzPts val="3600"/>
              <a:buAutoNum type="arabicPeriod"/>
            </a:pPr>
            <a:r>
              <a:rPr lang="en-US"/>
              <a:t>API testing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29a5349238c_0_7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We have seen all the keyword to create some good tests, but we still lack how we are going to test some code.</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manual way would be to call a function, get the result and throw an error if there is an error or do nothing if this is the good result</a:t>
            </a:r>
            <a:endParaRPr/>
          </a:p>
        </p:txBody>
      </p:sp>
      <p:sp>
        <p:nvSpPr>
          <p:cNvPr id="300" name="Google Shape;300;g29a5349238c_0_7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Node.js testing</a:t>
            </a:r>
            <a:endParaRPr/>
          </a:p>
        </p:txBody>
      </p:sp>
      <p:pic>
        <p:nvPicPr>
          <p:cNvPr id="301" name="Google Shape;301;g29a5349238c_0_78"/>
          <p:cNvPicPr preferRelativeResize="0"/>
          <p:nvPr/>
        </p:nvPicPr>
        <p:blipFill>
          <a:blip r:embed="rId3">
            <a:alphaModFix/>
          </a:blip>
          <a:stretch>
            <a:fillRect/>
          </a:stretch>
        </p:blipFill>
        <p:spPr>
          <a:xfrm>
            <a:off x="2838450" y="3737150"/>
            <a:ext cx="6515100" cy="2095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29a5349238c_0_8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This can work, but on large project (and even small project to be honest) this would be tedious to maintain all that manually. And it would be quite complexe to do some advanced test operation like mock a function or spy a call. For that we can use the “assert” library, part of Node Core</a:t>
            </a:r>
            <a:endParaRPr/>
          </a:p>
        </p:txBody>
      </p:sp>
      <p:sp>
        <p:nvSpPr>
          <p:cNvPr id="308" name="Google Shape;308;g29a5349238c_0_8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Node.js testing</a:t>
            </a:r>
            <a:endParaRPr/>
          </a:p>
        </p:txBody>
      </p:sp>
      <p:pic>
        <p:nvPicPr>
          <p:cNvPr id="309" name="Google Shape;309;g29a5349238c_0_84"/>
          <p:cNvPicPr preferRelativeResize="0"/>
          <p:nvPr/>
        </p:nvPicPr>
        <p:blipFill>
          <a:blip r:embed="rId3">
            <a:alphaModFix/>
          </a:blip>
          <a:stretch>
            <a:fillRect/>
          </a:stretch>
        </p:blipFill>
        <p:spPr>
          <a:xfrm>
            <a:off x="2835150" y="3630725"/>
            <a:ext cx="6515100" cy="2209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29a5349238c_0_9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p:txBody>
      </p:sp>
      <p:sp>
        <p:nvSpPr>
          <p:cNvPr id="316" name="Google Shape;316;g29a5349238c_0_9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Node.js testing</a:t>
            </a:r>
            <a:endParaRPr/>
          </a:p>
        </p:txBody>
      </p:sp>
      <p:pic>
        <p:nvPicPr>
          <p:cNvPr id="317" name="Google Shape;317;g29a5349238c_0_90"/>
          <p:cNvPicPr preferRelativeResize="0"/>
          <p:nvPr/>
        </p:nvPicPr>
        <p:blipFill>
          <a:blip r:embed="rId3">
            <a:alphaModFix/>
          </a:blip>
          <a:stretch>
            <a:fillRect/>
          </a:stretch>
        </p:blipFill>
        <p:spPr>
          <a:xfrm>
            <a:off x="1714500" y="1343025"/>
            <a:ext cx="8763000" cy="4171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29a5349238c_0_9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This is an example of some basic tests using only the solution already present inside Node.js</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import the file we want to test</a:t>
            </a:r>
            <a:endParaRPr/>
          </a:p>
          <a:p>
            <a:pPr marL="457200" lvl="0" indent="-342900" algn="l" rtl="0">
              <a:spcBef>
                <a:spcPts val="0"/>
              </a:spcBef>
              <a:spcAft>
                <a:spcPts val="0"/>
              </a:spcAft>
              <a:buSzPts val="1800"/>
              <a:buChar char="-"/>
            </a:pPr>
            <a:r>
              <a:rPr lang="en-US"/>
              <a:t>use the describe and it keyword</a:t>
            </a:r>
            <a:endParaRPr/>
          </a:p>
          <a:p>
            <a:pPr marL="457200" lvl="0" indent="-342900" algn="l" rtl="0">
              <a:lnSpc>
                <a:spcPct val="90000"/>
              </a:lnSpc>
              <a:spcBef>
                <a:spcPts val="0"/>
              </a:spcBef>
              <a:spcAft>
                <a:spcPts val="0"/>
              </a:spcAft>
              <a:buSzPts val="1800"/>
              <a:buChar char="-"/>
            </a:pPr>
            <a:r>
              <a:rPr lang="en-US"/>
              <a:t>import the assert keyword</a:t>
            </a:r>
            <a:endParaRPr/>
          </a:p>
        </p:txBody>
      </p:sp>
      <p:sp>
        <p:nvSpPr>
          <p:cNvPr id="324" name="Google Shape;324;g29a5349238c_0_9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Node.js testing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29a5349238c_0_29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To run it simply write and execute in your terminal. If mocha is not installed globally use the mocha library installed in your project.</a:t>
            </a:r>
            <a:endParaRPr/>
          </a:p>
        </p:txBody>
      </p:sp>
      <p:sp>
        <p:nvSpPr>
          <p:cNvPr id="331" name="Google Shape;331;g29a5349238c_0_29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Node.js testing</a:t>
            </a:r>
            <a:endParaRPr/>
          </a:p>
        </p:txBody>
      </p:sp>
      <p:pic>
        <p:nvPicPr>
          <p:cNvPr id="332" name="Google Shape;332;g29a5349238c_0_296"/>
          <p:cNvPicPr preferRelativeResize="0"/>
          <p:nvPr/>
        </p:nvPicPr>
        <p:blipFill>
          <a:blip r:embed="rId3">
            <a:alphaModFix/>
          </a:blip>
          <a:stretch>
            <a:fillRect/>
          </a:stretch>
        </p:blipFill>
        <p:spPr>
          <a:xfrm>
            <a:off x="1905588" y="3096187"/>
            <a:ext cx="8380825" cy="665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29a5349238c_0_30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If you are using Node.js v20 (and above) you can now use the runner part of the core. You don’t need to install a library like mocha. You will find all informations in the </a:t>
            </a:r>
            <a:r>
              <a:rPr lang="en-US" u="sng">
                <a:solidFill>
                  <a:schemeClr val="hlink"/>
                </a:solidFill>
                <a:hlinkClick r:id="rId3"/>
              </a:rPr>
              <a:t>documentation</a:t>
            </a:r>
            <a:r>
              <a:rPr lang="en-US"/>
              <a:t>. </a:t>
            </a:r>
            <a:br>
              <a:rPr lang="en-US"/>
            </a:br>
            <a:br>
              <a:rPr lang="en-US"/>
            </a:br>
            <a:r>
              <a:rPr lang="en-US"/>
              <a:t>This can be used if you need a quick test runner, but can also replace your standard test runner as most of the capabilities have been added to the one in core</a:t>
            </a:r>
            <a:endParaRPr/>
          </a:p>
          <a:p>
            <a:pPr marL="0" lvl="0" indent="0" algn="l" rtl="0">
              <a:lnSpc>
                <a:spcPct val="90000"/>
              </a:lnSpc>
              <a:spcBef>
                <a:spcPts val="0"/>
              </a:spcBef>
              <a:spcAft>
                <a:spcPts val="0"/>
              </a:spcAft>
              <a:buClr>
                <a:schemeClr val="dk1"/>
              </a:buClr>
              <a:buSzPts val="2800"/>
              <a:buNone/>
            </a:pPr>
            <a:endParaRPr/>
          </a:p>
          <a:p>
            <a:pPr marL="457200" lvl="0" indent="-342900" algn="l" rtl="0">
              <a:lnSpc>
                <a:spcPct val="90000"/>
              </a:lnSpc>
              <a:spcBef>
                <a:spcPts val="0"/>
              </a:spcBef>
              <a:spcAft>
                <a:spcPts val="0"/>
              </a:spcAft>
              <a:buSzPts val="1800"/>
              <a:buChar char="-"/>
            </a:pPr>
            <a:r>
              <a:rPr lang="en-US"/>
              <a:t>describe / it</a:t>
            </a:r>
            <a:endParaRPr/>
          </a:p>
          <a:p>
            <a:pPr marL="457200" lvl="0" indent="-342900" algn="l" rtl="0">
              <a:lnSpc>
                <a:spcPct val="90000"/>
              </a:lnSpc>
              <a:spcBef>
                <a:spcPts val="0"/>
              </a:spcBef>
              <a:spcAft>
                <a:spcPts val="0"/>
              </a:spcAft>
              <a:buSzPts val="1800"/>
              <a:buChar char="-"/>
            </a:pPr>
            <a:r>
              <a:rPr lang="en-US"/>
              <a:t>after / before</a:t>
            </a:r>
            <a:endParaRPr/>
          </a:p>
          <a:p>
            <a:pPr marL="457200" lvl="0" indent="-342900" algn="l" rtl="0">
              <a:lnSpc>
                <a:spcPct val="90000"/>
              </a:lnSpc>
              <a:spcBef>
                <a:spcPts val="0"/>
              </a:spcBef>
              <a:spcAft>
                <a:spcPts val="0"/>
              </a:spcAft>
              <a:buSzPts val="1800"/>
              <a:buChar char="-"/>
            </a:pPr>
            <a:r>
              <a:rPr lang="en-US"/>
              <a:t>skip / only</a:t>
            </a:r>
            <a:endParaRPr/>
          </a:p>
          <a:p>
            <a:pPr marL="457200" lvl="0" indent="-342900" algn="l" rtl="0">
              <a:lnSpc>
                <a:spcPct val="90000"/>
              </a:lnSpc>
              <a:spcBef>
                <a:spcPts val="0"/>
              </a:spcBef>
              <a:spcAft>
                <a:spcPts val="0"/>
              </a:spcAft>
              <a:buSzPts val="1800"/>
              <a:buChar char="-"/>
            </a:pPr>
            <a:r>
              <a:rPr lang="en-US"/>
              <a:t>mock</a:t>
            </a:r>
            <a:endParaRPr/>
          </a:p>
          <a:p>
            <a:pPr marL="457200" lvl="0" indent="-342900" algn="l" rtl="0">
              <a:lnSpc>
                <a:spcPct val="90000"/>
              </a:lnSpc>
              <a:spcBef>
                <a:spcPts val="0"/>
              </a:spcBef>
              <a:spcAft>
                <a:spcPts val="0"/>
              </a:spcAft>
              <a:buSzPts val="1800"/>
              <a:buChar char="-"/>
            </a:pPr>
            <a:r>
              <a:rPr lang="en-US"/>
              <a:t>reporter</a:t>
            </a:r>
            <a:endParaRPr/>
          </a:p>
        </p:txBody>
      </p:sp>
      <p:sp>
        <p:nvSpPr>
          <p:cNvPr id="339" name="Google Shape;339;g29a5349238c_0_30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Node.js testing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29a5349238c_0_30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Some runners that you can want to try out</a:t>
            </a:r>
            <a:endParaRPr/>
          </a:p>
          <a:p>
            <a:pPr marL="0" lvl="0" indent="0" algn="l" rtl="0">
              <a:lnSpc>
                <a:spcPct val="90000"/>
              </a:lnSpc>
              <a:spcBef>
                <a:spcPts val="0"/>
              </a:spcBef>
              <a:spcAft>
                <a:spcPts val="0"/>
              </a:spcAft>
              <a:buClr>
                <a:schemeClr val="dk1"/>
              </a:buClr>
              <a:buSzPts val="2800"/>
              <a:buNone/>
            </a:pPr>
            <a:endParaRPr/>
          </a:p>
          <a:p>
            <a:pPr marL="457200" lvl="0" indent="-342900" algn="l" rtl="0">
              <a:lnSpc>
                <a:spcPct val="90000"/>
              </a:lnSpc>
              <a:spcBef>
                <a:spcPts val="0"/>
              </a:spcBef>
              <a:spcAft>
                <a:spcPts val="0"/>
              </a:spcAft>
              <a:buSzPts val="1800"/>
              <a:buChar char="-"/>
            </a:pPr>
            <a:r>
              <a:rPr lang="en-US"/>
              <a:t>Jest</a:t>
            </a:r>
            <a:endParaRPr/>
          </a:p>
          <a:p>
            <a:pPr marL="914400" lvl="1" indent="-342900" algn="l" rtl="0">
              <a:lnSpc>
                <a:spcPct val="90000"/>
              </a:lnSpc>
              <a:spcBef>
                <a:spcPts val="0"/>
              </a:spcBef>
              <a:spcAft>
                <a:spcPts val="0"/>
              </a:spcAft>
              <a:buSzPts val="1800"/>
              <a:buChar char="-"/>
            </a:pPr>
            <a:r>
              <a:rPr lang="en-US"/>
              <a:t>Developed by Facebook, Jest is a powerful and opinionated test framework. It comes with an integrated assertion library, mocking capabilities, and features like snapshot testing and code coverage reports.</a:t>
            </a:r>
            <a:endParaRPr/>
          </a:p>
          <a:p>
            <a:pPr marL="457200" lvl="0" indent="-342900" algn="l" rtl="0">
              <a:lnSpc>
                <a:spcPct val="90000"/>
              </a:lnSpc>
              <a:spcBef>
                <a:spcPts val="0"/>
              </a:spcBef>
              <a:spcAft>
                <a:spcPts val="0"/>
              </a:spcAft>
              <a:buSzPts val="1800"/>
              <a:buChar char="-"/>
            </a:pPr>
            <a:r>
              <a:rPr lang="en-US"/>
              <a:t>Mocha</a:t>
            </a:r>
            <a:endParaRPr/>
          </a:p>
          <a:p>
            <a:pPr marL="914400" lvl="1" indent="-342900" algn="l" rtl="0">
              <a:lnSpc>
                <a:spcPct val="90000"/>
              </a:lnSpc>
              <a:spcBef>
                <a:spcPts val="0"/>
              </a:spcBef>
              <a:spcAft>
                <a:spcPts val="0"/>
              </a:spcAft>
              <a:buSzPts val="1800"/>
              <a:buChar char="-"/>
            </a:pPr>
            <a:r>
              <a:rPr lang="en-US"/>
              <a:t>Mocha is a versatile and widely used test framework. It provides a flexible and feature-rich testing environment, supporting various assertion libraries and asynchronous testing.</a:t>
            </a:r>
            <a:endParaRPr/>
          </a:p>
          <a:p>
            <a:pPr marL="457200" lvl="0" indent="-342900" algn="l" rtl="0">
              <a:lnSpc>
                <a:spcPct val="90000"/>
              </a:lnSpc>
              <a:spcBef>
                <a:spcPts val="0"/>
              </a:spcBef>
              <a:spcAft>
                <a:spcPts val="0"/>
              </a:spcAft>
              <a:buSzPts val="1800"/>
              <a:buChar char="-"/>
            </a:pPr>
            <a:r>
              <a:rPr lang="en-US"/>
              <a:t>AVA</a:t>
            </a:r>
            <a:endParaRPr/>
          </a:p>
          <a:p>
            <a:pPr marL="914400" lvl="1" indent="-342900" algn="l" rtl="0">
              <a:lnSpc>
                <a:spcPct val="90000"/>
              </a:lnSpc>
              <a:spcBef>
                <a:spcPts val="0"/>
              </a:spcBef>
              <a:spcAft>
                <a:spcPts val="0"/>
              </a:spcAft>
              <a:buSzPts val="1800"/>
              <a:buChar char="-"/>
            </a:pPr>
            <a:r>
              <a:rPr lang="en-US"/>
              <a:t>Ava is known for its fast test execution, running tests concurrently to reduce suite execution time. It emphasizes simplicity, minimal configuration, and isolated test environments.</a:t>
            </a:r>
            <a:endParaRPr/>
          </a:p>
        </p:txBody>
      </p:sp>
      <p:sp>
        <p:nvSpPr>
          <p:cNvPr id="346" name="Google Shape;346;g29a5349238c_0_30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Node.js testing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29a5349238c_0_31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0"/>
              </a:spcBef>
              <a:spcAft>
                <a:spcPts val="0"/>
              </a:spcAft>
              <a:buClr>
                <a:schemeClr val="dk1"/>
              </a:buClr>
              <a:buSzPts val="2800"/>
              <a:buNone/>
            </a:pPr>
            <a:r>
              <a:rPr lang="en-US"/>
              <a:t>And with that multiple libraries that can be used to assert of use another way to test a value (expect being also used quite often)</a:t>
            </a:r>
            <a:endParaRPr/>
          </a:p>
          <a:p>
            <a:pPr marL="0" lvl="0" indent="0" algn="l" rtl="0">
              <a:lnSpc>
                <a:spcPct val="90000"/>
              </a:lnSpc>
              <a:spcBef>
                <a:spcPts val="0"/>
              </a:spcBef>
              <a:spcAft>
                <a:spcPts val="0"/>
              </a:spcAft>
              <a:buClr>
                <a:schemeClr val="dk1"/>
              </a:buClr>
              <a:buSzPts val="2800"/>
              <a:buNone/>
            </a:pPr>
            <a:endParaRPr/>
          </a:p>
          <a:p>
            <a:pPr marL="457200" lvl="0" indent="-342900" algn="l" rtl="0">
              <a:lnSpc>
                <a:spcPct val="90000"/>
              </a:lnSpc>
              <a:spcBef>
                <a:spcPts val="0"/>
              </a:spcBef>
              <a:spcAft>
                <a:spcPts val="0"/>
              </a:spcAft>
              <a:buSzPts val="1800"/>
              <a:buChar char="-"/>
            </a:pPr>
            <a:r>
              <a:rPr lang="en-US"/>
              <a:t>Chai</a:t>
            </a:r>
            <a:endParaRPr/>
          </a:p>
          <a:p>
            <a:pPr marL="914400" lvl="1" indent="-342900" algn="l" rtl="0">
              <a:lnSpc>
                <a:spcPct val="90000"/>
              </a:lnSpc>
              <a:spcBef>
                <a:spcPts val="0"/>
              </a:spcBef>
              <a:spcAft>
                <a:spcPts val="0"/>
              </a:spcAft>
              <a:buSzPts val="1800"/>
              <a:buChar char="-"/>
            </a:pPr>
            <a:r>
              <a:rPr lang="en-US"/>
              <a:t>Chai is a versatile assertion library that supports multiple assertion styles (should, expect, and assert). It integrates seamlessly with popular test runners like Mocha and provides a fluent syntax for expressive assertions.</a:t>
            </a:r>
            <a:endParaRPr/>
          </a:p>
          <a:p>
            <a:pPr marL="457200" lvl="0" indent="-342900" algn="l" rtl="0">
              <a:lnSpc>
                <a:spcPct val="90000"/>
              </a:lnSpc>
              <a:spcBef>
                <a:spcPts val="0"/>
              </a:spcBef>
              <a:spcAft>
                <a:spcPts val="0"/>
              </a:spcAft>
              <a:buSzPts val="1800"/>
              <a:buChar char="-"/>
            </a:pPr>
            <a:r>
              <a:rPr lang="en-US"/>
              <a:t>Jest Matcher</a:t>
            </a:r>
            <a:endParaRPr/>
          </a:p>
          <a:p>
            <a:pPr marL="914400" lvl="1" indent="-342900" algn="l" rtl="0">
              <a:lnSpc>
                <a:spcPct val="90000"/>
              </a:lnSpc>
              <a:spcBef>
                <a:spcPts val="0"/>
              </a:spcBef>
              <a:spcAft>
                <a:spcPts val="0"/>
              </a:spcAft>
              <a:buSzPts val="1800"/>
              <a:buChar char="-"/>
            </a:pPr>
            <a:r>
              <a:rPr lang="en-US"/>
              <a:t>Jest, as a test framework, comes with its own set of matchers for making assertions. These matchers are built-in and cover a wide range of scenarios, simplifying the testing process.</a:t>
            </a:r>
            <a:endParaRPr/>
          </a:p>
          <a:p>
            <a:pPr marL="457200" lvl="0" indent="-342900" algn="l" rtl="0">
              <a:lnSpc>
                <a:spcPct val="90000"/>
              </a:lnSpc>
              <a:spcBef>
                <a:spcPts val="0"/>
              </a:spcBef>
              <a:spcAft>
                <a:spcPts val="0"/>
              </a:spcAft>
              <a:buSzPts val="1800"/>
              <a:buChar char="-"/>
            </a:pPr>
            <a:r>
              <a:rPr lang="en-US"/>
              <a:t>Sinon</a:t>
            </a:r>
            <a:endParaRPr/>
          </a:p>
          <a:p>
            <a:pPr marL="914400" lvl="1" indent="-342900" algn="l" rtl="0">
              <a:lnSpc>
                <a:spcPct val="90000"/>
              </a:lnSpc>
              <a:spcBef>
                <a:spcPts val="0"/>
              </a:spcBef>
              <a:spcAft>
                <a:spcPts val="0"/>
              </a:spcAft>
              <a:buSzPts val="1800"/>
              <a:buChar char="-"/>
            </a:pPr>
            <a:r>
              <a:rPr lang="en-US"/>
              <a:t>While primarily known as a mocking library, Sinon also provides a set of assertion functions that work well with other testing libraries. It is often used for creating spies, stubs, and mocks in tests.</a:t>
            </a:r>
            <a:endParaRPr/>
          </a:p>
        </p:txBody>
      </p:sp>
      <p:sp>
        <p:nvSpPr>
          <p:cNvPr id="353" name="Google Shape;353;g29a5349238c_0_31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Node.js testing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g29a5349238c_0_449"/>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360" name="Google Shape;360;g29a5349238c_0_449"/>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3. API testing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1. Purposes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1ea83654414_0_28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Testing APIs involves a different set of considerations compared to unit testing.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API testing ensures that the exposed endpoints of your web service or application work as expected, handle various inputs correctly, and return the intended results.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There are different types of API tests, and you can use various tools and libraries to perform them.</a:t>
            </a:r>
            <a:endParaRPr/>
          </a:p>
        </p:txBody>
      </p:sp>
      <p:sp>
        <p:nvSpPr>
          <p:cNvPr id="373" name="Google Shape;373;g1ea83654414_0_28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API testing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29a5349238c_0_3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Supertest is a popular library for testing HTTP assertions in JavaScript applications, particularly in the context of Node.js.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Its primary use case lies in simplifying the testing of HTTP requests and responses, especially when working with web servers or APIs. </a:t>
            </a:r>
            <a:endParaRPr/>
          </a:p>
        </p:txBody>
      </p:sp>
      <p:sp>
        <p:nvSpPr>
          <p:cNvPr id="380" name="Google Shape;380;g29a5349238c_0_3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API testing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g29a5349238c_0_36"/>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Supertest is commonly used to test API endpoints.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It allows developers to make HTTP requests (GET, POST, PUT, DELETE, etc.) to specific API routes and assert the responses.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This ensures that the API endpoints behave as expected under different scenarios.</a:t>
            </a:r>
            <a:endParaRPr/>
          </a:p>
        </p:txBody>
      </p:sp>
      <p:sp>
        <p:nvSpPr>
          <p:cNvPr id="387" name="Google Shape;387;g29a5349238c_0_3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API testing</a:t>
            </a:r>
            <a:endParaRPr/>
          </a:p>
        </p:txBody>
      </p:sp>
      <p:sp>
        <p:nvSpPr>
          <p:cNvPr id="388" name="Google Shape;388;g29a5349238c_0_36"/>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API Endpoint Testing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g29a5349238c_0_42"/>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When working with Express.js, Supertest integrates seamlessly with Express applications.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It simplifies the process of sending requests to your Express server and validating the responses.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This is particularly useful for testing route handlers and middleware.</a:t>
            </a:r>
            <a:endParaRPr/>
          </a:p>
        </p:txBody>
      </p:sp>
      <p:sp>
        <p:nvSpPr>
          <p:cNvPr id="395" name="Google Shape;395;g29a5349238c_0_4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API testing</a:t>
            </a:r>
            <a:endParaRPr/>
          </a:p>
        </p:txBody>
      </p:sp>
      <p:sp>
        <p:nvSpPr>
          <p:cNvPr id="396" name="Google Shape;396;g29a5349238c_0_42"/>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Express.js Testing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29a5349238c_0_48"/>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Supertest facilitates integration testing by allowing you to make actual HTTP requests to your application, providing a more realistic testing scenario.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It's valuable for ensuring that different components of your application work together as expected.</a:t>
            </a:r>
            <a:endParaRPr/>
          </a:p>
        </p:txBody>
      </p:sp>
      <p:sp>
        <p:nvSpPr>
          <p:cNvPr id="403" name="Google Shape;403;g29a5349238c_0_4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API testing</a:t>
            </a:r>
            <a:endParaRPr/>
          </a:p>
        </p:txBody>
      </p:sp>
      <p:sp>
        <p:nvSpPr>
          <p:cNvPr id="404" name="Google Shape;404;g29a5349238c_0_48"/>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Integration Testing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29a5349238c_0_54"/>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Since HTTP requests are inherently asynchronous, Supertest works well with asynchronous testing frameworks like Mocha, Jest, or Ava.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It supports asynchronous assertions and provides mechanisms for handling the completion of requests.</a:t>
            </a:r>
            <a:endParaRPr/>
          </a:p>
        </p:txBody>
      </p:sp>
      <p:sp>
        <p:nvSpPr>
          <p:cNvPr id="411" name="Google Shape;411;g29a5349238c_0_5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API testing</a:t>
            </a:r>
            <a:endParaRPr/>
          </a:p>
        </p:txBody>
      </p:sp>
      <p:sp>
        <p:nvSpPr>
          <p:cNvPr id="412" name="Google Shape;412;g29a5349238c_0_54"/>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Asynchronous Testing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29a5349238c_0_60"/>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Supertest enables thorough validation of HTTP responses. You can assert on status codes, headers, and response bodies.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This is crucial for ensuring that your API adheres to the specified contract and returns the expected data.</a:t>
            </a:r>
            <a:endParaRPr/>
          </a:p>
        </p:txBody>
      </p:sp>
      <p:sp>
        <p:nvSpPr>
          <p:cNvPr id="419" name="Google Shape;419;g29a5349238c_0_6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API testing</a:t>
            </a:r>
            <a:endParaRPr/>
          </a:p>
        </p:txBody>
      </p:sp>
      <p:sp>
        <p:nvSpPr>
          <p:cNvPr id="420" name="Google Shape;420;g29a5349238c_0_60"/>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Response Validation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29a5349238c_0_340"/>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Supertest allows you to chain multiple requests together, making it easy to simulate complex scenarios or user workflows that involve sequential HTTP requests.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This is particularly beneficial for testing APIs with authentication or multi-step processes.</a:t>
            </a:r>
            <a:endParaRPr/>
          </a:p>
        </p:txBody>
      </p:sp>
      <p:sp>
        <p:nvSpPr>
          <p:cNvPr id="427" name="Google Shape;427;g29a5349238c_0_34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API testing</a:t>
            </a:r>
            <a:endParaRPr/>
          </a:p>
        </p:txBody>
      </p:sp>
      <p:sp>
        <p:nvSpPr>
          <p:cNvPr id="428" name="Google Shape;428;g29a5349238c_0_340"/>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Chaining Requests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29a5349238c_0_346"/>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Supertest can be used to test error handling in your application.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By intentionally triggering error responses from your API, you can verify that the error-handling mechanisms are working correctly and that appropriate status codes and error messages are returned.</a:t>
            </a:r>
            <a:endParaRPr/>
          </a:p>
        </p:txBody>
      </p:sp>
      <p:sp>
        <p:nvSpPr>
          <p:cNvPr id="435" name="Google Shape;435;g29a5349238c_0_34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API testing</a:t>
            </a:r>
            <a:endParaRPr/>
          </a:p>
        </p:txBody>
      </p:sp>
      <p:sp>
        <p:nvSpPr>
          <p:cNvPr id="436" name="Google Shape;436;g29a5349238c_0_346"/>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Testing Error Handling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g29a5349238c_0_38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Let’s install supertest ! As always, and you should know the drill now</a:t>
            </a:r>
            <a:br>
              <a:rPr lang="en-US"/>
            </a:br>
            <a:br>
              <a:rPr lang="en-US"/>
            </a:b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The setup is almost the same in your test files</a:t>
            </a:r>
            <a:endParaRPr/>
          </a:p>
        </p:txBody>
      </p:sp>
      <p:sp>
        <p:nvSpPr>
          <p:cNvPr id="443" name="Google Shape;443;g29a5349238c_0_38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API testing</a:t>
            </a:r>
            <a:endParaRPr/>
          </a:p>
        </p:txBody>
      </p:sp>
      <p:pic>
        <p:nvPicPr>
          <p:cNvPr id="444" name="Google Shape;444;g29a5349238c_0_383"/>
          <p:cNvPicPr preferRelativeResize="0"/>
          <p:nvPr/>
        </p:nvPicPr>
        <p:blipFill>
          <a:blip r:embed="rId3">
            <a:alphaModFix/>
          </a:blip>
          <a:stretch>
            <a:fillRect/>
          </a:stretch>
        </p:blipFill>
        <p:spPr>
          <a:xfrm>
            <a:off x="2822675" y="2375650"/>
            <a:ext cx="6546650" cy="519950"/>
          </a:xfrm>
          <a:prstGeom prst="rect">
            <a:avLst/>
          </a:prstGeom>
          <a:noFill/>
          <a:ln>
            <a:noFill/>
          </a:ln>
        </p:spPr>
      </p:pic>
      <p:pic>
        <p:nvPicPr>
          <p:cNvPr id="445" name="Google Shape;445;g29a5349238c_0_383"/>
          <p:cNvPicPr preferRelativeResize="0"/>
          <p:nvPr/>
        </p:nvPicPr>
        <p:blipFill>
          <a:blip r:embed="rId4">
            <a:alphaModFix/>
          </a:blip>
          <a:stretch>
            <a:fillRect/>
          </a:stretch>
        </p:blipFill>
        <p:spPr>
          <a:xfrm>
            <a:off x="2939925" y="3630725"/>
            <a:ext cx="6305550" cy="316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In the realm of software engineering, testing is a systematic and essential process aimed at evaluating the functionality, reliability, and performance of a software application.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It involves running the software under various conditions to identify bugs, defects, or deviations from expected behavior.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primary purpose of testing is to ensure that the software meets specified requirements and adheres to quality standards, ultimately boosting confidence in its correctness and reliability.</a:t>
            </a:r>
            <a:endParaRPr/>
          </a:p>
        </p:txBody>
      </p:sp>
      <p:sp>
        <p:nvSpPr>
          <p:cNvPr id="111" name="Google Shape;111;p9"/>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Purposes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29a5349238c_0_38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And if we want to write a full test</a:t>
            </a:r>
            <a:endParaRPr/>
          </a:p>
        </p:txBody>
      </p:sp>
      <p:sp>
        <p:nvSpPr>
          <p:cNvPr id="452" name="Google Shape;452;g29a5349238c_0_38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API testing</a:t>
            </a:r>
            <a:endParaRPr/>
          </a:p>
        </p:txBody>
      </p:sp>
      <p:pic>
        <p:nvPicPr>
          <p:cNvPr id="453" name="Google Shape;453;g29a5349238c_0_389"/>
          <p:cNvPicPr preferRelativeResize="0"/>
          <p:nvPr/>
        </p:nvPicPr>
        <p:blipFill>
          <a:blip r:embed="rId3">
            <a:alphaModFix/>
          </a:blip>
          <a:stretch>
            <a:fillRect/>
          </a:stretch>
        </p:blipFill>
        <p:spPr>
          <a:xfrm>
            <a:off x="1628775" y="2284175"/>
            <a:ext cx="8934450" cy="31813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g29a5349238c_0_40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Let's explain the few lines above</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First we pass the app to supertest then ask for the users endpoint.</a:t>
            </a:r>
            <a:endParaRPr/>
          </a:p>
          <a:p>
            <a:pPr marL="457200" lvl="0" indent="-342900" algn="l" rtl="0">
              <a:spcBef>
                <a:spcPts val="0"/>
              </a:spcBef>
              <a:spcAft>
                <a:spcPts val="0"/>
              </a:spcAft>
              <a:buSzPts val="1800"/>
              <a:buChar char="-"/>
            </a:pPr>
            <a:r>
              <a:rPr lang="en-US"/>
              <a:t>Then we expect to have an http status code 200 (so a success)</a:t>
            </a:r>
            <a:endParaRPr/>
          </a:p>
          <a:p>
            <a:pPr marL="457200" lvl="0" indent="-342900" algn="l" rtl="0">
              <a:spcBef>
                <a:spcPts val="0"/>
              </a:spcBef>
              <a:spcAft>
                <a:spcPts val="0"/>
              </a:spcAft>
              <a:buSzPts val="1800"/>
              <a:buChar char="-"/>
            </a:pPr>
            <a:r>
              <a:rPr lang="en-US"/>
              <a:t>We get the data from the response inside a promise</a:t>
            </a:r>
            <a:endParaRPr/>
          </a:p>
          <a:p>
            <a:pPr marL="457200" lvl="0" indent="-342900" algn="l" rtl="0">
              <a:lnSpc>
                <a:spcPct val="90000"/>
              </a:lnSpc>
              <a:spcBef>
                <a:spcPts val="0"/>
              </a:spcBef>
              <a:spcAft>
                <a:spcPts val="0"/>
              </a:spcAft>
              <a:buSzPts val="1800"/>
              <a:buChar char="-"/>
            </a:pPr>
            <a:r>
              <a:rPr lang="en-US"/>
              <a:t>We validate the content of the response</a:t>
            </a:r>
            <a:endParaRPr/>
          </a:p>
        </p:txBody>
      </p:sp>
      <p:sp>
        <p:nvSpPr>
          <p:cNvPr id="460" name="Google Shape;460;g29a5349238c_0_40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API testing</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g29a5349238c_0_40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Same as before try to think of some tests you want to handle with your API</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a 200/success case: everything work as expected</a:t>
            </a:r>
            <a:endParaRPr/>
          </a:p>
          <a:p>
            <a:pPr marL="457200" lvl="0" indent="-342900" algn="l" rtl="0">
              <a:spcBef>
                <a:spcPts val="0"/>
              </a:spcBef>
              <a:spcAft>
                <a:spcPts val="0"/>
              </a:spcAft>
              <a:buSzPts val="1800"/>
              <a:buChar char="-"/>
            </a:pPr>
            <a:r>
              <a:rPr lang="en-US"/>
              <a:t>a 404 case: the endpoint does not exist</a:t>
            </a:r>
            <a:endParaRPr/>
          </a:p>
          <a:p>
            <a:pPr marL="457200" lvl="0" indent="-342900" algn="l" rtl="0">
              <a:spcBef>
                <a:spcPts val="0"/>
              </a:spcBef>
              <a:spcAft>
                <a:spcPts val="0"/>
              </a:spcAft>
              <a:buSzPts val="1800"/>
              <a:buChar char="-"/>
            </a:pPr>
            <a:r>
              <a:rPr lang="en-US"/>
              <a:t>a 400 case: you are missing some parameters or bad validation</a:t>
            </a:r>
            <a:endParaRPr/>
          </a:p>
          <a:p>
            <a:pPr marL="457200" lvl="0" indent="-342900" algn="l" rtl="0">
              <a:lnSpc>
                <a:spcPct val="90000"/>
              </a:lnSpc>
              <a:spcBef>
                <a:spcPts val="0"/>
              </a:spcBef>
              <a:spcAft>
                <a:spcPts val="0"/>
              </a:spcAft>
              <a:buSzPts val="1800"/>
              <a:buChar char="-"/>
            </a:pPr>
            <a:r>
              <a:rPr lang="en-US"/>
              <a:t>a 500 case: your call is crashing the server</a:t>
            </a:r>
            <a:endParaRPr/>
          </a:p>
        </p:txBody>
      </p:sp>
      <p:sp>
        <p:nvSpPr>
          <p:cNvPr id="467" name="Google Shape;467;g29a5349238c_0_40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API testing</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g29a5349238c_0_41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Working with complexes responses can be quite tedious if you rely only on the pure assert solution provided by Node.js. You can also use</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u="sng">
                <a:solidFill>
                  <a:schemeClr val="hlink"/>
                </a:solidFill>
                <a:hlinkClick r:id="rId3"/>
              </a:rPr>
              <a:t>chai.js</a:t>
            </a:r>
            <a:endParaRPr/>
          </a:p>
          <a:p>
            <a:pPr marL="457200" lvl="0" indent="-342900" algn="l" rtl="0">
              <a:spcBef>
                <a:spcPts val="0"/>
              </a:spcBef>
              <a:spcAft>
                <a:spcPts val="0"/>
              </a:spcAft>
              <a:buSzPts val="1800"/>
              <a:buChar char="-"/>
            </a:pPr>
            <a:r>
              <a:rPr lang="en-US" u="sng">
                <a:solidFill>
                  <a:schemeClr val="hlink"/>
                </a:solidFill>
                <a:hlinkClick r:id="rId4"/>
              </a:rPr>
              <a:t>sinon.js</a:t>
            </a:r>
            <a:endParaRPr/>
          </a:p>
          <a:p>
            <a:pPr marL="457200" lvl="0" indent="-342900" algn="l" rtl="0">
              <a:lnSpc>
                <a:spcPct val="90000"/>
              </a:lnSpc>
              <a:spcBef>
                <a:spcPts val="0"/>
              </a:spcBef>
              <a:spcAft>
                <a:spcPts val="0"/>
              </a:spcAft>
              <a:buSzPts val="1800"/>
              <a:buChar char="-"/>
            </a:pPr>
            <a:r>
              <a:rPr lang="en-US"/>
              <a:t>or others libs</a:t>
            </a:r>
            <a:endParaRPr/>
          </a:p>
        </p:txBody>
      </p:sp>
      <p:sp>
        <p:nvSpPr>
          <p:cNvPr id="474" name="Google Shape;474;g29a5349238c_0_41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API testing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g29a5349238c_0_41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Now try to handles all use cases on your projects to have a full testing</a:t>
            </a:r>
            <a:endParaRPr/>
          </a:p>
          <a:p>
            <a:pPr marL="0" lvl="0" indent="0" algn="l" rtl="0">
              <a:spcBef>
                <a:spcPts val="0"/>
              </a:spcBef>
              <a:spcAft>
                <a:spcPts val="0"/>
              </a:spcAft>
              <a:buClr>
                <a:schemeClr val="dk1"/>
              </a:buClr>
              <a:buSzPts val="1100"/>
              <a:buFont typeface="Arial"/>
              <a:buNone/>
            </a:pPr>
            <a:r>
              <a:rPr lang="en-US"/>
              <a:t>solution.</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SzPts val="1800"/>
              <a:buNone/>
            </a:pPr>
            <a:r>
              <a:rPr lang="en-US"/>
              <a:t>Look at </a:t>
            </a:r>
            <a:r>
              <a:rPr lang="en-US" u="sng">
                <a:solidFill>
                  <a:schemeClr val="hlink"/>
                </a:solidFill>
                <a:hlinkClick r:id="rId3"/>
              </a:rPr>
              <a:t>nyc</a:t>
            </a:r>
            <a:r>
              <a:rPr lang="en-US"/>
              <a:t> to export a report of your test coverage, it can give you insight on functions or part of your code that are not tested and provide you with a complete output including</a:t>
            </a:r>
            <a:endParaRPr/>
          </a:p>
          <a:p>
            <a:pPr marL="0" lvl="0" indent="0" algn="l" rtl="0">
              <a:lnSpc>
                <a:spcPct val="90000"/>
              </a:lnSpc>
              <a:spcBef>
                <a:spcPts val="0"/>
              </a:spcBef>
              <a:spcAft>
                <a:spcPts val="0"/>
              </a:spcAft>
              <a:buSzPts val="1800"/>
              <a:buNone/>
            </a:pPr>
            <a:endParaRPr/>
          </a:p>
          <a:p>
            <a:pPr marL="457200" lvl="0" indent="-342900" algn="l" rtl="0">
              <a:lnSpc>
                <a:spcPct val="90000"/>
              </a:lnSpc>
              <a:spcBef>
                <a:spcPts val="0"/>
              </a:spcBef>
              <a:spcAft>
                <a:spcPts val="0"/>
              </a:spcAft>
              <a:buSzPts val="1800"/>
              <a:buChar char="-"/>
            </a:pPr>
            <a:r>
              <a:rPr lang="en-US"/>
              <a:t>% of lines tested</a:t>
            </a:r>
            <a:endParaRPr/>
          </a:p>
          <a:p>
            <a:pPr marL="457200" lvl="0" indent="-342900" algn="l" rtl="0">
              <a:lnSpc>
                <a:spcPct val="90000"/>
              </a:lnSpc>
              <a:spcBef>
                <a:spcPts val="0"/>
              </a:spcBef>
              <a:spcAft>
                <a:spcPts val="0"/>
              </a:spcAft>
              <a:buSzPts val="1800"/>
              <a:buChar char="-"/>
            </a:pPr>
            <a:r>
              <a:rPr lang="en-US"/>
              <a:t>% of functions tested</a:t>
            </a:r>
            <a:endParaRPr/>
          </a:p>
          <a:p>
            <a:pPr marL="457200" lvl="0" indent="-342900" algn="l" rtl="0">
              <a:lnSpc>
                <a:spcPct val="90000"/>
              </a:lnSpc>
              <a:spcBef>
                <a:spcPts val="0"/>
              </a:spcBef>
              <a:spcAft>
                <a:spcPts val="0"/>
              </a:spcAft>
              <a:buSzPts val="1800"/>
              <a:buChar char="-"/>
            </a:pPr>
            <a:r>
              <a:rPr lang="en-US"/>
              <a:t>% of branches tested</a:t>
            </a:r>
            <a:endParaRPr/>
          </a:p>
        </p:txBody>
      </p:sp>
      <p:sp>
        <p:nvSpPr>
          <p:cNvPr id="481" name="Google Shape;481;g29a5349238c_0_41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API testing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487" name="Google Shape;487;g29a5349238c_0_437"/>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488" name="Google Shape;488;g29a5349238c_0_437"/>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7"/>
          <p:cNvSpPr txBox="1">
            <a:spLocks noGrp="1"/>
          </p:cNvSpPr>
          <p:nvPr>
            <p:ph type="body" idx="1"/>
          </p:nvPr>
        </p:nvSpPr>
        <p:spPr>
          <a:xfrm>
            <a:off x="838199" y="365126"/>
            <a:ext cx="10515599" cy="57909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200"/>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9a5349238c_0_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Testing serves multiple crucial purposes within the software development lifecycle.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Firstly, it is instrumental in bug detection, allowing developers to identify and rectify defects early in the development process.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Secondly, testing verifies that the software aligns with specified requirements, providing assurance that it behaves as intended. </a:t>
            </a:r>
            <a:endParaRPr/>
          </a:p>
        </p:txBody>
      </p:sp>
      <p:sp>
        <p:nvSpPr>
          <p:cNvPr id="118" name="Google Shape;118;g29a5349238c_0_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Purposes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9a5349238c_0_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en-US" dirty="0"/>
              <a:t>Beyond bug detection and requirement verification, testing is integral to enhancing overall software quality, preventing regressions, and validating the application's performance under different conditions.</a:t>
            </a:r>
            <a:endParaRPr dirty="0"/>
          </a:p>
          <a:p>
            <a:pPr marL="0" lvl="0" indent="0" algn="l" rtl="0">
              <a:spcBef>
                <a:spcPts val="0"/>
              </a:spcBef>
              <a:spcAft>
                <a:spcPts val="0"/>
              </a:spcAft>
              <a:buClr>
                <a:schemeClr val="dk1"/>
              </a:buClr>
              <a:buSzPts val="1100"/>
              <a:buFont typeface="Arial"/>
              <a:buNone/>
            </a:pPr>
            <a:endParaRPr dirty="0"/>
          </a:p>
          <a:p>
            <a:pPr marL="0" lvl="0" indent="0" algn="l" rtl="0">
              <a:lnSpc>
                <a:spcPct val="90000"/>
              </a:lnSpc>
              <a:spcBef>
                <a:spcPts val="0"/>
              </a:spcBef>
              <a:spcAft>
                <a:spcPts val="0"/>
              </a:spcAft>
              <a:buClr>
                <a:schemeClr val="dk1"/>
              </a:buClr>
              <a:buSzPts val="2800"/>
              <a:buNone/>
            </a:pPr>
            <a:endParaRPr dirty="0"/>
          </a:p>
        </p:txBody>
      </p:sp>
      <p:sp>
        <p:nvSpPr>
          <p:cNvPr id="125" name="Google Shape;125;g29a5349238c_0_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Purposes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29a5349238c_0_1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en-US"/>
              <a:t>In the context of Node.js applications, various types of tests are employed to ensure the application's robustness and adherence to requirements. </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Unit testing focuses on verifying individual components, such as functions or methods, to ensure their correctness. </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Integration testing assesses the interaction between different components, while end-to-end (E2E) testing validates the entire application workflow. </a:t>
            </a:r>
            <a:endParaRPr/>
          </a:p>
        </p:txBody>
      </p:sp>
      <p:sp>
        <p:nvSpPr>
          <p:cNvPr id="133" name="Google Shape;133;g29a5349238c_0_1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Purposes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9a5349238c_0_1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Functional testing evaluates the functionality of the application based on specifications, and performance testing assesses its responsiveness and speed.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None/>
            </a:pPr>
            <a:r>
              <a:rPr lang="en-US"/>
              <a:t>Security testing aims to identify vulnerabilities, while snapshot testing captures and compares application outputs to detect unintended changes. </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These diverse testing types collectively contribute to comprehensive software quality assurance.</a:t>
            </a:r>
            <a:endParaRPr/>
          </a:p>
        </p:txBody>
      </p:sp>
      <p:sp>
        <p:nvSpPr>
          <p:cNvPr id="140" name="Google Shape;140;g29a5349238c_0_1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Purposes</a:t>
            </a:r>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2699</Words>
  <Application>Microsoft Macintosh PowerPoint</Application>
  <PresentationFormat>Grand écran</PresentationFormat>
  <Paragraphs>329</Paragraphs>
  <Slides>57</Slides>
  <Notes>57</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57</vt:i4>
      </vt:variant>
    </vt:vector>
  </HeadingPairs>
  <TitlesOfParts>
    <vt:vector size="60" baseType="lpstr">
      <vt:lpstr>Arial</vt:lpstr>
      <vt:lpstr>Calibri</vt:lpstr>
      <vt:lpstr>Thème Office</vt:lpstr>
      <vt:lpstr>Tests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Draltan Marin</dc:creator>
  <cp:lastModifiedBy>Bruno Durand</cp:lastModifiedBy>
  <cp:revision>1</cp:revision>
  <dcterms:created xsi:type="dcterms:W3CDTF">2023-09-21T14:17:13Z</dcterms:created>
  <dcterms:modified xsi:type="dcterms:W3CDTF">2024-09-26T15:12:05Z</dcterms:modified>
</cp:coreProperties>
</file>