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45LLzSsXIRX8VuVMDqEPJv1LT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8"/>
  </p:normalViewPr>
  <p:slideViewPr>
    <p:cSldViewPr snapToGrid="0">
      <p:cViewPr varScale="1">
        <p:scale>
          <a:sx n="105" d="100"/>
          <a:sy n="105" d="100"/>
        </p:scale>
        <p:origin x="192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b3c8e4c3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eb3c8e4c3e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1eb3c8e4c3e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b3c8e4c3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eb3c8e4c3e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g1eb3c8e4c3e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b3c8e4c3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eb3c8e4c3e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1eb3c8e4c3e_0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b3c8e4c3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eb3c8e4c3e_0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1eb3c8e4c3e_0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b3c8e4c3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eb3c8e4c3e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g1eb3c8e4c3e_0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b3c8e4c3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eb3c8e4c3e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g1eb3c8e4c3e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b3c8e4c3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eb3c8e4c3e_0_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1eb3c8e4c3e_0_1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b3c8e4c3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eb3c8e4c3e_0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1eb3c8e4c3e_0_1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b3c8e4c3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eb3c8e4c3e_0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g1eb3c8e4c3e_0_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b3c8e4c3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eb3c8e4c3e_0_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g1eb3c8e4c3e_0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a5349238c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29a5349238c_0_4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29a5349238c_0_4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a5349238c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29a5349238c_0_2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9a5349238c_0_2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b3c8e4c3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eb3c8e4c3e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g1eb3c8e4c3e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b3c8e4c3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1eb3c8e4c3e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g1eb3c8e4c3e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b3c8e4c3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eb3c8e4c3e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g1eb3c8e4c3e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eb3c8e4c3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1eb3c8e4c3e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g1eb3c8e4c3e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b3c8e4c3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eb3c8e4c3e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g1eb3c8e4c3e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eb3c8e4c3e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eb3c8e4c3e_0_1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g1eb3c8e4c3e_0_1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b3c8e4c3e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eb3c8e4c3e_0_1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g1eb3c8e4c3e_0_1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b3c8e4c3e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eb3c8e4c3e_0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g1eb3c8e4c3e_0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eb3c8e4c3e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eb3c8e4c3e_0_2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g1eb3c8e4c3e_0_2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eb3c8e4c3e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1eb3c8e4c3e_0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g1eb3c8e4c3e_0_2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9a5349238c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29a5349238c_0_4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g29a5349238c_0_4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ea83654414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ea83654414_0_2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g1ea83654414_0_2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eb3c8e4c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g1eb3c8e4c3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g1eb3c8e4c3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eb3c8e4c3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g1eb3c8e4c3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g1eb3c8e4c3e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eb3c8e4c3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g1eb3c8e4c3e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g1eb3c8e4c3e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eb3c8e4c3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1eb3c8e4c3e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g1eb3c8e4c3e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eb3c8e4c3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1eb3c8e4c3e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g1eb3c8e4c3e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eb3c8e4c3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g1eb3c8e4c3e_0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g1eb3c8e4c3e_0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eb3c8e4c3e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1eb3c8e4c3e_0_2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g1eb3c8e4c3e_0_2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eb3c8e4c3e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g1eb3c8e4c3e_0_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4" name="Google Shape;394;g1eb3c8e4c3e_0_2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eb3c8e4c3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g1eb3c8e4c3e_0_2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g1eb3c8e4c3e_0_2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eb3c8e4c3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g1eb3c8e4c3e_0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g1eb3c8e4c3e_0_2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eb3c8e4c3e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1eb3c8e4c3e_0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1eb3c8e4c3e_0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eb3c8e4c3e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1eb3c8e4c3e_0_2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5" name="Google Shape;425;g1eb3c8e4c3e_0_2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9a5349238c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g29a5349238c_0_4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2" name="Google Shape;432;g29a5349238c_0_4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p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5" name="Google Shape;445;p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b3c8e4c3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eb3c8e4c3e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g1eb3c8e4c3e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b3c8e4c3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eb3c8e4c3e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eb3c8e4c3e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b3c8e4c3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eb3c8e4c3e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1eb3c8e4c3e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b3c8e4c3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eb3c8e4c3e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g1eb3c8e4c3e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cture title" type="title">
  <p:cSld name="TITLE">
    <p:bg>
      <p:bgPr>
        <a:solidFill>
          <a:srgbClr val="3D268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53200" y="5454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- empty">
  <p:cSld name="Chapter slide - empt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pic>
        <p:nvPicPr>
          <p:cNvPr id="69" name="Google Shape;69;p88" descr="Le Groupe IONIS renforce son leadership dans les formations tech avec la  reprise de Supinfo - Newsroom IONIS Grou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45262" y="186359"/>
            <a:ext cx="757859" cy="75785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8"/>
          <p:cNvSpPr txBox="1">
            <a:spLocks noGrp="1"/>
          </p:cNvSpPr>
          <p:nvPr>
            <p:ph type="body" idx="1"/>
          </p:nvPr>
        </p:nvSpPr>
        <p:spPr>
          <a:xfrm>
            <a:off x="838200" y="384352"/>
            <a:ext cx="10508974" cy="5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88"/>
          <p:cNvSpPr txBox="1">
            <a:spLocks noGrp="1"/>
          </p:cNvSpPr>
          <p:nvPr>
            <p:ph type="body" idx="2"/>
          </p:nvPr>
        </p:nvSpPr>
        <p:spPr>
          <a:xfrm>
            <a:off x="838200" y="1352782"/>
            <a:ext cx="1044159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pic>
        <p:nvPicPr>
          <p:cNvPr id="76" name="Google Shape;76;p89" descr="Le Groupe IONIS renforce son leadership dans les formations tech avec la  reprise de Supinfo - Newsroom IONIS Grou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45262" y="186359"/>
            <a:ext cx="757859" cy="757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>
  <p:cSld name="Chapter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>
            <a:spLocks noGrp="1"/>
          </p:cNvSpPr>
          <p:nvPr>
            <p:ph type="body" idx="1"/>
          </p:nvPr>
        </p:nvSpPr>
        <p:spPr>
          <a:xfrm>
            <a:off x="838200" y="2176669"/>
            <a:ext cx="10515600" cy="400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pic>
        <p:nvPicPr>
          <p:cNvPr id="24" name="Google Shape;24;p81" descr="Le Groupe IONIS renforce son leadership dans les formations tech avec la  reprise de Supinfo - Newsroom IONIS Grou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45262" y="186359"/>
            <a:ext cx="757859" cy="757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81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8974" cy="5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81"/>
          <p:cNvSpPr txBox="1">
            <a:spLocks noGrp="1"/>
          </p:cNvSpPr>
          <p:nvPr>
            <p:ph type="body" idx="3"/>
          </p:nvPr>
        </p:nvSpPr>
        <p:spPr>
          <a:xfrm>
            <a:off x="838200" y="1352782"/>
            <a:ext cx="1044159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bg>
      <p:bgPr>
        <a:solidFill>
          <a:srgbClr val="3D268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82" descr="Menu avec un remplissage un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0000" y="5040000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82"/>
          <p:cNvSpPr txBox="1">
            <a:spLocks noGrp="1"/>
          </p:cNvSpPr>
          <p:nvPr>
            <p:ph type="body" idx="1"/>
          </p:nvPr>
        </p:nvSpPr>
        <p:spPr>
          <a:xfrm>
            <a:off x="831850" y="396327"/>
            <a:ext cx="1068815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82"/>
          <p:cNvSpPr txBox="1">
            <a:spLocks noGrp="1"/>
          </p:cNvSpPr>
          <p:nvPr>
            <p:ph type="body" idx="2"/>
          </p:nvPr>
        </p:nvSpPr>
        <p:spPr>
          <a:xfrm>
            <a:off x="844550" y="2559496"/>
            <a:ext cx="10688150" cy="3560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">
  <p:cSld name="Chapter title">
    <p:bg>
      <p:bgPr>
        <a:solidFill>
          <a:srgbClr val="3D2683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3"/>
          <p:cNvSpPr txBox="1">
            <a:spLocks noGrp="1"/>
          </p:cNvSpPr>
          <p:nvPr>
            <p:ph type="body" idx="1"/>
          </p:nvPr>
        </p:nvSpPr>
        <p:spPr>
          <a:xfrm>
            <a:off x="844550" y="1786740"/>
            <a:ext cx="10515600" cy="28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questions">
  <p:cSld name="Chapter questions">
    <p:bg>
      <p:bgPr>
        <a:solidFill>
          <a:srgbClr val="3D268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6" descr="Questions avec un remplissage un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6000" y="1989000"/>
            <a:ext cx="2880000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6"/>
          <p:cNvSpPr txBox="1">
            <a:spLocks noGrp="1"/>
          </p:cNvSpPr>
          <p:nvPr>
            <p:ph type="body" idx="1"/>
          </p:nvPr>
        </p:nvSpPr>
        <p:spPr>
          <a:xfrm>
            <a:off x="838199" y="365126"/>
            <a:ext cx="10515599" cy="57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cture end">
  <p:cSld name="Lecture end">
    <p:bg>
      <p:bgPr>
        <a:solidFill>
          <a:srgbClr val="3D268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7" descr="Drapeau de course avec un remplissage un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6000" y="1989000"/>
            <a:ext cx="28800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- Side image">
  <p:cSld name="Chapter slide - Side imag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9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" name="Google Shape;41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pic>
        <p:nvPicPr>
          <p:cNvPr id="44" name="Google Shape;44;p90" descr="Le Groupe IONIS renforce son leadership dans les formations tech avec la  reprise de Supinfo - Newsroom IONIS Grou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45262" y="186359"/>
            <a:ext cx="757859" cy="75785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0"/>
          <p:cNvSpPr txBox="1">
            <a:spLocks noGrp="1"/>
          </p:cNvSpPr>
          <p:nvPr>
            <p:ph type="body" idx="3"/>
          </p:nvPr>
        </p:nvSpPr>
        <p:spPr>
          <a:xfrm>
            <a:off x="838200" y="384352"/>
            <a:ext cx="3957611" cy="5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0"/>
          <p:cNvSpPr txBox="1">
            <a:spLocks noGrp="1"/>
          </p:cNvSpPr>
          <p:nvPr>
            <p:ph type="body" idx="4"/>
          </p:nvPr>
        </p:nvSpPr>
        <p:spPr>
          <a:xfrm>
            <a:off x="838200" y="1352782"/>
            <a:ext cx="393223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- two columns">
  <p:cSld name="Chapter slide - two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4"/>
          <p:cNvSpPr txBox="1">
            <a:spLocks noGrp="1"/>
          </p:cNvSpPr>
          <p:nvPr>
            <p:ph type="body" idx="1"/>
          </p:nvPr>
        </p:nvSpPr>
        <p:spPr>
          <a:xfrm>
            <a:off x="838200" y="2176669"/>
            <a:ext cx="5181600" cy="400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4"/>
          <p:cNvSpPr txBox="1">
            <a:spLocks noGrp="1"/>
          </p:cNvSpPr>
          <p:nvPr>
            <p:ph type="body" idx="2"/>
          </p:nvPr>
        </p:nvSpPr>
        <p:spPr>
          <a:xfrm>
            <a:off x="6172200" y="2176667"/>
            <a:ext cx="5181600" cy="400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pic>
        <p:nvPicPr>
          <p:cNvPr id="53" name="Google Shape;53;p84" descr="Le Groupe IONIS renforce son leadership dans les formations tech avec la  reprise de Supinfo - Newsroom IONIS Grou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45262" y="186359"/>
            <a:ext cx="757859" cy="75785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4"/>
          <p:cNvSpPr txBox="1">
            <a:spLocks noGrp="1"/>
          </p:cNvSpPr>
          <p:nvPr>
            <p:ph type="body" idx="3"/>
          </p:nvPr>
        </p:nvSpPr>
        <p:spPr>
          <a:xfrm>
            <a:off x="838200" y="384352"/>
            <a:ext cx="10508974" cy="5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84"/>
          <p:cNvSpPr txBox="1">
            <a:spLocks noGrp="1"/>
          </p:cNvSpPr>
          <p:nvPr>
            <p:ph type="body" idx="4"/>
          </p:nvPr>
        </p:nvSpPr>
        <p:spPr>
          <a:xfrm>
            <a:off x="838200" y="1352782"/>
            <a:ext cx="1044159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- Side contents">
  <p:cSld name="Chapter slide - Side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8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pic>
        <p:nvPicPr>
          <p:cNvPr id="62" name="Google Shape;62;p85" descr="Le Groupe IONIS renforce son leadership dans les formations tech avec la  reprise de Supinfo - Newsroom IONIS Grou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45262" y="186359"/>
            <a:ext cx="757859" cy="75785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5"/>
          <p:cNvSpPr txBox="1">
            <a:spLocks noGrp="1"/>
          </p:cNvSpPr>
          <p:nvPr>
            <p:ph type="body" idx="3"/>
          </p:nvPr>
        </p:nvSpPr>
        <p:spPr>
          <a:xfrm>
            <a:off x="838200" y="384352"/>
            <a:ext cx="3957611" cy="5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85"/>
          <p:cNvSpPr txBox="1">
            <a:spLocks noGrp="1"/>
          </p:cNvSpPr>
          <p:nvPr>
            <p:ph type="body" idx="4"/>
          </p:nvPr>
        </p:nvSpPr>
        <p:spPr>
          <a:xfrm>
            <a:off x="838200" y="1352782"/>
            <a:ext cx="393223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mult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ogrocket.com/multer-nodejs-express-upload-fil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downloads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cket.io/get-started/chat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Advanced APIs</a:t>
            </a:r>
            <a:endParaRPr/>
          </a:p>
        </p:txBody>
      </p:sp>
      <p:sp>
        <p:nvSpPr>
          <p:cNvPr id="83" name="Google Shape;83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3APIS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b3c8e4c3e_0_84"/>
          <p:cNvSpPr txBox="1">
            <a:spLocks noGrp="1"/>
          </p:cNvSpPr>
          <p:nvPr>
            <p:ph type="body" idx="1"/>
          </p:nvPr>
        </p:nvSpPr>
        <p:spPr>
          <a:xfrm>
            <a:off x="838200" y="2176669"/>
            <a:ext cx="10515600" cy="4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File Storage: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server needs to handle storing the uploaded files. It may save files on the local file system, in a cloud storage service, or a database, depending on the application's requirements.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Validation:</a:t>
            </a:r>
            <a:endParaRPr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Server-side validation is essential to ensure that the uploaded files meet the specified criteria, such as file type, size limits, and other constraints. </a:t>
            </a:r>
            <a:endParaRPr/>
          </a:p>
        </p:txBody>
      </p:sp>
      <p:sp>
        <p:nvSpPr>
          <p:cNvPr id="149" name="Google Shape;149;g1eb3c8e4c3e_0_84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Files</a:t>
            </a:r>
            <a:endParaRPr/>
          </a:p>
        </p:txBody>
      </p:sp>
      <p:sp>
        <p:nvSpPr>
          <p:cNvPr id="150" name="Google Shape;150;g1eb3c8e4c3e_0_84"/>
          <p:cNvSpPr txBox="1">
            <a:spLocks noGrp="1"/>
          </p:cNvSpPr>
          <p:nvPr>
            <p:ph type="body" idx="3"/>
          </p:nvPr>
        </p:nvSpPr>
        <p:spPr>
          <a:xfrm>
            <a:off x="838200" y="1352782"/>
            <a:ext cx="10441500" cy="42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Server-Side Handling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b3c8e4c3e_0_101"/>
          <p:cNvSpPr txBox="1">
            <a:spLocks noGrp="1"/>
          </p:cNvSpPr>
          <p:nvPr>
            <p:ph type="body" idx="1"/>
          </p:nvPr>
        </p:nvSpPr>
        <p:spPr>
          <a:xfrm>
            <a:off x="838200" y="2176669"/>
            <a:ext cx="10515600" cy="4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File Type Verification: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Verify that the uploaded files have the expected file type to prevent malicious uploads.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Size Limits: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Set limits on file sizes to prevent abuse and denial-of-service attacks.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Authentication and Authorization:</a:t>
            </a:r>
            <a:endParaRPr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Ensure that only authorized users can upload files, and implement proper authentication mechanisms. </a:t>
            </a:r>
            <a:endParaRPr/>
          </a:p>
        </p:txBody>
      </p:sp>
      <p:sp>
        <p:nvSpPr>
          <p:cNvPr id="157" name="Google Shape;157;g1eb3c8e4c3e_0_101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Files</a:t>
            </a:r>
            <a:endParaRPr/>
          </a:p>
        </p:txBody>
      </p:sp>
      <p:sp>
        <p:nvSpPr>
          <p:cNvPr id="158" name="Google Shape;158;g1eb3c8e4c3e_0_101"/>
          <p:cNvSpPr txBox="1">
            <a:spLocks noGrp="1"/>
          </p:cNvSpPr>
          <p:nvPr>
            <p:ph type="body" idx="3"/>
          </p:nvPr>
        </p:nvSpPr>
        <p:spPr>
          <a:xfrm>
            <a:off x="838200" y="1352782"/>
            <a:ext cx="10441500" cy="42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Security Considerations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b3c8e4c3e_0_107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Thanks to body-parser in Node.js (or any other middleware) you know how to work with json objects.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To work with file, the same middleware is not enough, you need a new one: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Multer</a:t>
            </a:r>
            <a:r>
              <a:rPr lang="en-US"/>
              <a:t> (this is the most used but there is others). </a:t>
            </a:r>
            <a:endParaRPr/>
          </a:p>
        </p:txBody>
      </p:sp>
      <p:sp>
        <p:nvSpPr>
          <p:cNvPr id="165" name="Google Shape;165;g1eb3c8e4c3e_0_107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Files</a:t>
            </a:r>
            <a:endParaRPr/>
          </a:p>
        </p:txBody>
      </p:sp>
      <p:pic>
        <p:nvPicPr>
          <p:cNvPr id="166" name="Google Shape;166;g1eb3c8e4c3e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663" y="4050000"/>
            <a:ext cx="11112675" cy="7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b3c8e4c3e_0_113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Working with file upload change the way the data is being sent. If you work with a normal form, only a basic json body is being sent.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When also sending a file (any kind of file) you will be working with a multipart/form-data enctype. </a:t>
            </a:r>
            <a:endParaRPr/>
          </a:p>
        </p:txBody>
      </p:sp>
      <p:sp>
        <p:nvSpPr>
          <p:cNvPr id="173" name="Google Shape;173;g1eb3c8e4c3e_0_113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Files</a:t>
            </a:r>
            <a:endParaRPr/>
          </a:p>
        </p:txBody>
      </p:sp>
      <p:pic>
        <p:nvPicPr>
          <p:cNvPr id="174" name="Google Shape;174;g1eb3c8e4c3e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3856800"/>
            <a:ext cx="88963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b3c8e4c3e_0_119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This use the formData API which can also be used in Javascript like so. </a:t>
            </a:r>
            <a:endParaRPr/>
          </a:p>
        </p:txBody>
      </p:sp>
      <p:sp>
        <p:nvSpPr>
          <p:cNvPr id="181" name="Google Shape;181;g1eb3c8e4c3e_0_119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Files</a:t>
            </a:r>
            <a:endParaRPr/>
          </a:p>
        </p:txBody>
      </p:sp>
      <p:pic>
        <p:nvPicPr>
          <p:cNvPr id="182" name="Google Shape;182;g1eb3c8e4c3e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2895600"/>
            <a:ext cx="88963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b3c8e4c3e_0_134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Now that we do now a bit more, what is Multer and how can we use it?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Like we said - or I guess you could expect - Multer is a middleware designed to handle multipart/form-data in forms and is only supporting that 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can setup our base Express.API as follow - without multer first.</a:t>
            </a:r>
            <a:endParaRPr/>
          </a:p>
        </p:txBody>
      </p:sp>
      <p:sp>
        <p:nvSpPr>
          <p:cNvPr id="189" name="Google Shape;189;g1eb3c8e4c3e_0_134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Files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b3c8e4c3e_0_140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Nothing fancy, just a base file for a server with express, with one endpoint </a:t>
            </a:r>
            <a:endParaRPr/>
          </a:p>
        </p:txBody>
      </p:sp>
      <p:sp>
        <p:nvSpPr>
          <p:cNvPr id="196" name="Google Shape;196;g1eb3c8e4c3e_0_140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Files</a:t>
            </a:r>
            <a:endParaRPr/>
          </a:p>
        </p:txBody>
      </p:sp>
      <p:pic>
        <p:nvPicPr>
          <p:cNvPr id="197" name="Google Shape;197;g1eb3c8e4c3e_0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625" y="2019300"/>
            <a:ext cx="88963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b3c8e4c3e_0_146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As you can see we define our endpoint as we would processing only json data fields. Now let's use multer to handle our formData.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On the top of the file, we need to require multer and then configure it. The minimal configuration is to define where the files need to be saved. </a:t>
            </a:r>
            <a:endParaRPr/>
          </a:p>
        </p:txBody>
      </p:sp>
      <p:sp>
        <p:nvSpPr>
          <p:cNvPr id="204" name="Google Shape;204;g1eb3c8e4c3e_0_146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Files</a:t>
            </a:r>
            <a:endParaRPr/>
          </a:p>
        </p:txBody>
      </p:sp>
      <p:pic>
        <p:nvPicPr>
          <p:cNvPr id="205" name="Google Shape;205;g1eb3c8e4c3e_0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3829925"/>
            <a:ext cx="88963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b3c8e4c3e_0_152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And we need to say to our Node.js application that for this specific endpoint we want to use the multer middleware to handle the file (or files) being sent. </a:t>
            </a:r>
            <a:endParaRPr/>
          </a:p>
        </p:txBody>
      </p:sp>
      <p:sp>
        <p:nvSpPr>
          <p:cNvPr id="212" name="Google Shape;212;g1eb3c8e4c3e_0_152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Files</a:t>
            </a:r>
            <a:endParaRPr/>
          </a:p>
        </p:txBody>
      </p:sp>
      <p:pic>
        <p:nvPicPr>
          <p:cNvPr id="213" name="Google Shape;213;g1eb3c8e4c3e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2979500"/>
            <a:ext cx="88963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b3c8e4c3e_0_158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We simply added upload.single("files") to our endpoint ! And it is important to note that the files value depend of the name of your input on your HTML page.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To handle multiple files, use upload.array.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And here you go ! A fully functional endpoint to upload and store file in Node.js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You can find a full example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</p:txBody>
      </p:sp>
      <p:sp>
        <p:nvSpPr>
          <p:cNvPr id="220" name="Google Shape;220;g1eb3c8e4c3e_0_158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Files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body" idx="1"/>
          </p:nvPr>
        </p:nvSpPr>
        <p:spPr>
          <a:xfrm>
            <a:off x="838200" y="2176669"/>
            <a:ext cx="10515600" cy="400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By the end of the course, students should: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Be able to work with files upload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Understand the difference between HTTP and </a:t>
            </a:r>
            <a:r>
              <a:rPr lang="en-US" dirty="0" err="1"/>
              <a:t>Websocket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Be capable to create a </a:t>
            </a:r>
            <a:r>
              <a:rPr lang="en-US" dirty="0" err="1"/>
              <a:t>Websocket</a:t>
            </a:r>
            <a:r>
              <a:rPr lang="en-US" dirty="0"/>
              <a:t> client/server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90" name="Google Shape;90;p2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8974" cy="5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3APIS – Advanced APIs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3"/>
          </p:nvPr>
        </p:nvSpPr>
        <p:spPr>
          <a:xfrm>
            <a:off x="838200" y="1352782"/>
            <a:ext cx="1044159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Course Objectives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29a5349238c_0_4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2413" y="2215413"/>
            <a:ext cx="2427174" cy="242717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9a5349238c_0_455"/>
          <p:cNvSpPr txBox="1"/>
          <p:nvPr/>
        </p:nvSpPr>
        <p:spPr>
          <a:xfrm>
            <a:off x="4964200" y="4642575"/>
            <a:ext cx="2454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Exercises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>
            <a:spLocks noGrp="1"/>
          </p:cNvSpPr>
          <p:nvPr>
            <p:ph type="body" idx="1"/>
          </p:nvPr>
        </p:nvSpPr>
        <p:spPr>
          <a:xfrm>
            <a:off x="844550" y="1786740"/>
            <a:ext cx="10515600" cy="28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2. HTTP / WebSocket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a5349238c_0_240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While REST API is the most used concept of data exchange currently used on the internet this is not a silver bullet for all use case.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Imagine that you are creating a chat application and you want your users to receive the message almost instantaneously - as a real-time application.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Or maybe you are trading some stock and want to see a live chart of the value and all buy/sell done be others users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How can you do that in HTTP ?</a:t>
            </a:r>
            <a:endParaRPr/>
          </a:p>
        </p:txBody>
      </p:sp>
      <p:sp>
        <p:nvSpPr>
          <p:cNvPr id="240" name="Google Shape;240;g29a5349238c_0_240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HTTP / WebSocket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b3c8e4c3e_0_30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first idea that come to mind would be to fetch every X seconds. Maybe 5s is enough for a chat, but if you are in a stock exchange maybe the price will drop by 1% ? Or increase by 1%. Or someone already bought it and you are too late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So we want to do it every 0.5s? Seems almost imperceptible for an user (around 200ms for a OK loading time of a page). But imagine you are on some social media speaking with 20 different friends.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This mean than only you will be sending 20 HTTP calls * 2 per second = 40 HTTP calls per seconds.</a:t>
            </a:r>
            <a:endParaRPr/>
          </a:p>
        </p:txBody>
      </p:sp>
      <p:sp>
        <p:nvSpPr>
          <p:cNvPr id="247" name="Google Shape;247;g1eb3c8e4c3e_0_30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HTTP / WebSocket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b3c8e4c3e_0_36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If your application is running and it is in the middle of the night you will be sending API requests for nothing - yet still consuming network, bandwidth, CPU on the server, run database queries...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Not really optimal right ?</a:t>
            </a:r>
            <a:endParaRPr/>
          </a:p>
        </p:txBody>
      </p:sp>
      <p:sp>
        <p:nvSpPr>
          <p:cNvPr id="254" name="Google Shape;254;g1eb3c8e4c3e_0_36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HTTP / WebSocket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b3c8e4c3e_0_42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How is it done in normal life?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Imagine you are in a restaurant and you already ordered some food (ordering food could be our normal HTTP call).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You don't ask your waiter every minutes when is my food coming (at least I hope you don't do that ).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You are patiently waiting for him to bring the food.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From a querying point of view you are in a waiting something state (here food - in our API case some more data)</a:t>
            </a:r>
            <a:endParaRPr/>
          </a:p>
        </p:txBody>
      </p:sp>
      <p:sp>
        <p:nvSpPr>
          <p:cNvPr id="261" name="Google Shape;261;g1eb3c8e4c3e_0_42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HTTP / WebSocket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b3c8e4c3e_0_48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WebSocket is a communication protocol that provides full-duplex communication channels over a single, long-lived connection. It is designed to be used by web browsers and web servers for real-time communication.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WebSocket enables bi-directional communication, allowing data to be sent between a client (typically a web browser) and a server with lower latency and overhead compared to traditional HTTP connections.</a:t>
            </a:r>
            <a:endParaRPr/>
          </a:p>
        </p:txBody>
      </p:sp>
      <p:sp>
        <p:nvSpPr>
          <p:cNvPr id="268" name="Google Shape;268;g1eb3c8e4c3e_0_48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HTTP / WebSocket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b3c8e4c3e_0_54"/>
          <p:cNvSpPr txBox="1">
            <a:spLocks noGrp="1"/>
          </p:cNvSpPr>
          <p:nvPr>
            <p:ph type="body" idx="1"/>
          </p:nvPr>
        </p:nvSpPr>
        <p:spPr>
          <a:xfrm>
            <a:off x="838200" y="2176669"/>
            <a:ext cx="10515600" cy="4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Full-Duplex Communication: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Unlike traditional request-response communication in HTTP, WebSocket allows both the client and server to send messages independently at any time. This enables real-time, bidirectional communication.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Low Latency:</a:t>
            </a:r>
            <a:endParaRPr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WebSocket reduces latency by eliminating the need to establish a new connection for each exchange of data. The persistent connection is kept open, allowing for quicker data transfer.</a:t>
            </a:r>
            <a:endParaRPr/>
          </a:p>
        </p:txBody>
      </p:sp>
      <p:sp>
        <p:nvSpPr>
          <p:cNvPr id="275" name="Google Shape;275;g1eb3c8e4c3e_0_54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HTTP / WebSocket</a:t>
            </a:r>
            <a:endParaRPr/>
          </a:p>
        </p:txBody>
      </p:sp>
      <p:sp>
        <p:nvSpPr>
          <p:cNvPr id="276" name="Google Shape;276;g1eb3c8e4c3e_0_54"/>
          <p:cNvSpPr txBox="1">
            <a:spLocks noGrp="1"/>
          </p:cNvSpPr>
          <p:nvPr>
            <p:ph type="body" idx="3"/>
          </p:nvPr>
        </p:nvSpPr>
        <p:spPr>
          <a:xfrm>
            <a:off x="838200" y="1352782"/>
            <a:ext cx="10441500" cy="42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Key Features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b3c8e4c3e_0_186"/>
          <p:cNvSpPr txBox="1">
            <a:spLocks noGrp="1"/>
          </p:cNvSpPr>
          <p:nvPr>
            <p:ph type="body" idx="1"/>
          </p:nvPr>
        </p:nvSpPr>
        <p:spPr>
          <a:xfrm>
            <a:off x="838200" y="2176669"/>
            <a:ext cx="10515600" cy="4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Efficient Use of Resources:</a:t>
            </a:r>
            <a:endParaRPr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WebSocket uses a single, long-lived connection that remains open, reducing the overhead of repeatedly opening and closing connections for each data exchange.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WebSocket API:</a:t>
            </a:r>
            <a:endParaRPr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Browsers provide a JavaScript API (WebSocket API) that allows developers to interact with WebSocket connections. This API includes methods for opening, closing, and sending messages over WebSocket connections</a:t>
            </a:r>
            <a:endParaRPr/>
          </a:p>
        </p:txBody>
      </p:sp>
      <p:sp>
        <p:nvSpPr>
          <p:cNvPr id="283" name="Google Shape;283;g1eb3c8e4c3e_0_186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HTTP / WebSocket</a:t>
            </a:r>
            <a:endParaRPr/>
          </a:p>
        </p:txBody>
      </p:sp>
      <p:sp>
        <p:nvSpPr>
          <p:cNvPr id="284" name="Google Shape;284;g1eb3c8e4c3e_0_186"/>
          <p:cNvSpPr txBox="1">
            <a:spLocks noGrp="1"/>
          </p:cNvSpPr>
          <p:nvPr>
            <p:ph type="body" idx="3"/>
          </p:nvPr>
        </p:nvSpPr>
        <p:spPr>
          <a:xfrm>
            <a:off x="838200" y="1352782"/>
            <a:ext cx="10441500" cy="42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Key Features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b3c8e4c3e_0_192"/>
          <p:cNvSpPr txBox="1">
            <a:spLocks noGrp="1"/>
          </p:cNvSpPr>
          <p:nvPr>
            <p:ph type="body" idx="1"/>
          </p:nvPr>
        </p:nvSpPr>
        <p:spPr>
          <a:xfrm>
            <a:off x="838200" y="2176669"/>
            <a:ext cx="10515600" cy="4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Real-Time Web Applications: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WebSocket is commonly used in real-time web applications where instant updates and communication between clients and servers are crucial, such as chat applications, live collaboration tools, and online gaming.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Financial Trading Platforms: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WebSocket is employed in financial applications where low latency and real-time updates on stock prices or other financial data are essential.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Live Streaming:</a:t>
            </a:r>
            <a:endParaRPr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Live streaming platforms use WebSocket to provide real-time updates on live events, comments, and interactions.</a:t>
            </a:r>
            <a:endParaRPr/>
          </a:p>
        </p:txBody>
      </p:sp>
      <p:sp>
        <p:nvSpPr>
          <p:cNvPr id="291" name="Google Shape;291;g1eb3c8e4c3e_0_192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HTTP / WebSocket</a:t>
            </a:r>
            <a:endParaRPr/>
          </a:p>
        </p:txBody>
      </p:sp>
      <p:sp>
        <p:nvSpPr>
          <p:cNvPr id="292" name="Google Shape;292;g1eb3c8e4c3e_0_192"/>
          <p:cNvSpPr txBox="1">
            <a:spLocks noGrp="1"/>
          </p:cNvSpPr>
          <p:nvPr>
            <p:ph type="body" idx="3"/>
          </p:nvPr>
        </p:nvSpPr>
        <p:spPr>
          <a:xfrm>
            <a:off x="838200" y="1352782"/>
            <a:ext cx="10441500" cy="42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 Cases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831850" y="396327"/>
            <a:ext cx="1068815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844550" y="2559496"/>
            <a:ext cx="10688150" cy="3560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lang="en-US"/>
              <a:t>Files</a:t>
            </a:r>
            <a:endParaRPr/>
          </a:p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US"/>
              <a:t>HTTP / WebSocket</a:t>
            </a:r>
            <a:endParaRPr/>
          </a:p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US"/>
              <a:t>WebSocket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b3c8e4c3e_0_198"/>
          <p:cNvSpPr txBox="1">
            <a:spLocks noGrp="1"/>
          </p:cNvSpPr>
          <p:nvPr>
            <p:ph type="body" idx="1"/>
          </p:nvPr>
        </p:nvSpPr>
        <p:spPr>
          <a:xfrm>
            <a:off x="838200" y="2176669"/>
            <a:ext cx="10515600" cy="4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Collaborative Editing: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Platforms that support collaborative editing, such as Google Docs, leverage WebSocket for instant synchronization of changes made by multiple users.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IoT (Internet of Things):</a:t>
            </a:r>
            <a:endParaRPr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WebSocket is suitable for IoT applications where devices need to communicate with a server in real-time, exchanging data and receiving updates.</a:t>
            </a:r>
            <a:endParaRPr/>
          </a:p>
        </p:txBody>
      </p:sp>
      <p:sp>
        <p:nvSpPr>
          <p:cNvPr id="299" name="Google Shape;299;g1eb3c8e4c3e_0_198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HTTP / WebSocket</a:t>
            </a:r>
            <a:endParaRPr/>
          </a:p>
        </p:txBody>
      </p:sp>
      <p:sp>
        <p:nvSpPr>
          <p:cNvPr id="300" name="Google Shape;300;g1eb3c8e4c3e_0_198"/>
          <p:cNvSpPr txBox="1">
            <a:spLocks noGrp="1"/>
          </p:cNvSpPr>
          <p:nvPr>
            <p:ph type="body" idx="3"/>
          </p:nvPr>
        </p:nvSpPr>
        <p:spPr>
          <a:xfrm>
            <a:off x="838200" y="1352782"/>
            <a:ext cx="10441500" cy="42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 Cases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eb3c8e4c3e_0_204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WebSocket significantly improves the efficiency of real-time communication on the web by offering a persistent, low-latency connection.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Its simplicity and wide support make it a popular choice for developers building applications that require instant updates and interactive features.</a:t>
            </a:r>
            <a:endParaRPr/>
          </a:p>
        </p:txBody>
      </p:sp>
      <p:sp>
        <p:nvSpPr>
          <p:cNvPr id="307" name="Google Shape;307;g1eb3c8e4c3e_0_204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HTTP / WebSocket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b3c8e4c3e_0_210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Few important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there is one websocket spec linked to HTML5 (since 2010)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you can implement the native version or use a library on top of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we will be using socket.io (most used websocket library)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between normal HTTP call and websocket there is also something called SSE (server side event)</a:t>
            </a:r>
            <a:endParaRPr/>
          </a:p>
        </p:txBody>
      </p:sp>
      <p:sp>
        <p:nvSpPr>
          <p:cNvPr id="314" name="Google Shape;314;g1eb3c8e4c3e_0_210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HTTP / WebSocket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g29a5349238c_0_4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2413" y="2215413"/>
            <a:ext cx="2427174" cy="242717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29a5349238c_0_449"/>
          <p:cNvSpPr txBox="1"/>
          <p:nvPr/>
        </p:nvSpPr>
        <p:spPr>
          <a:xfrm>
            <a:off x="4964200" y="4642575"/>
            <a:ext cx="2454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Exercises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>
            <a:spLocks noGrp="1"/>
          </p:cNvSpPr>
          <p:nvPr>
            <p:ph type="body" idx="1"/>
          </p:nvPr>
        </p:nvSpPr>
        <p:spPr>
          <a:xfrm>
            <a:off x="844550" y="1786740"/>
            <a:ext cx="10515600" cy="28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3. WebSocket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a83654414_0_281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Socket.IO is a JavaScript library that enables real-time, bidirectional communication between web clients and servers.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It is build on top of the WebSocket protocol but provides additional features, such as fallback mechanisms for environments where WebSocket is not supported.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Socket.IO is widely used for building real-time web applications, chat applications, online gaming platforms, collaborative tools, and more.</a:t>
            </a:r>
            <a:endParaRPr/>
          </a:p>
        </p:txBody>
      </p:sp>
      <p:sp>
        <p:nvSpPr>
          <p:cNvPr id="334" name="Google Shape;334;g1ea83654414_0_281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 WebSocket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b3c8e4c3e_0_0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 our project let's install our socket.io library</a:t>
            </a:r>
            <a:endParaRPr/>
          </a:p>
        </p:txBody>
      </p:sp>
      <p:sp>
        <p:nvSpPr>
          <p:cNvPr id="341" name="Google Shape;341;g1eb3c8e4c3e_0_0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 WebSocket</a:t>
            </a:r>
            <a:endParaRPr/>
          </a:p>
        </p:txBody>
      </p:sp>
      <p:pic>
        <p:nvPicPr>
          <p:cNvPr id="342" name="Google Shape;342;g1eb3c8e4c3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138" y="2851200"/>
            <a:ext cx="8633725" cy="6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b3c8e4c3e_0_6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And we can define our basic HTTP app as such</a:t>
            </a:r>
            <a:endParaRPr/>
          </a:p>
        </p:txBody>
      </p:sp>
      <p:sp>
        <p:nvSpPr>
          <p:cNvPr id="349" name="Google Shape;349;g1eb3c8e4c3e_0_6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 WebSocket</a:t>
            </a:r>
            <a:endParaRPr/>
          </a:p>
        </p:txBody>
      </p:sp>
      <p:pic>
        <p:nvPicPr>
          <p:cNvPr id="350" name="Google Shape;350;g1eb3c8e4c3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825" y="2348700"/>
            <a:ext cx="88963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b3c8e4c3e_0_12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Nothing new yet ! We can now add our socket.io part. On top of the file we do require the library</a:t>
            </a:r>
            <a:endParaRPr/>
          </a:p>
        </p:txBody>
      </p:sp>
      <p:sp>
        <p:nvSpPr>
          <p:cNvPr id="357" name="Google Shape;357;g1eb3c8e4c3e_0_12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 WebSocket</a:t>
            </a:r>
            <a:endParaRPr/>
          </a:p>
        </p:txBody>
      </p:sp>
      <p:pic>
        <p:nvPicPr>
          <p:cNvPr id="358" name="Google Shape;358;g1eb3c8e4c3e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575" y="3121800"/>
            <a:ext cx="9654850" cy="6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b3c8e4c3e_0_18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After all the code we can implement our socket part</a:t>
            </a:r>
            <a:endParaRPr/>
          </a:p>
        </p:txBody>
      </p:sp>
      <p:sp>
        <p:nvSpPr>
          <p:cNvPr id="365" name="Google Shape;365;g1eb3c8e4c3e_0_18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 WebSocket</a:t>
            </a:r>
            <a:endParaRPr/>
          </a:p>
        </p:txBody>
      </p:sp>
      <p:pic>
        <p:nvPicPr>
          <p:cNvPr id="366" name="Google Shape;366;g1eb3c8e4c3e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925" y="2543175"/>
            <a:ext cx="65341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body" idx="1"/>
          </p:nvPr>
        </p:nvSpPr>
        <p:spPr>
          <a:xfrm>
            <a:off x="844550" y="1786740"/>
            <a:ext cx="10515600" cy="28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1. Files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b3c8e4c3e_0_24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If you use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Postman</a:t>
            </a:r>
            <a:r>
              <a:rPr lang="en-US"/>
              <a:t> with a workspace (require a postman account) you can use it to try your websocket server.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&gt; New &gt; Create WebSocket Request &gt; Follow the steps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You could also use cURL if you want to do it manually from your terminal (multiples setup you can find online)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Or you can write a quick front end!</a:t>
            </a:r>
            <a:endParaRPr/>
          </a:p>
        </p:txBody>
      </p:sp>
      <p:sp>
        <p:nvSpPr>
          <p:cNvPr id="373" name="Google Shape;373;g1eb3c8e4c3e_0_24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 WebSocket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eb3c8e4c3e_0_243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 your frontend you need to load the client side of the library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And instantiate it</a:t>
            </a:r>
            <a:endParaRPr/>
          </a:p>
        </p:txBody>
      </p:sp>
      <p:sp>
        <p:nvSpPr>
          <p:cNvPr id="380" name="Google Shape;380;g1eb3c8e4c3e_0_243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 WebSocket</a:t>
            </a:r>
            <a:endParaRPr/>
          </a:p>
        </p:txBody>
      </p:sp>
      <p:pic>
        <p:nvPicPr>
          <p:cNvPr id="381" name="Google Shape;381;g1eb3c8e4c3e_0_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2224450"/>
            <a:ext cx="84582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1eb3c8e4c3e_0_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1200" y="4297050"/>
            <a:ext cx="87630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eb3c8e4c3e_0_249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If you want to send a message from the frontend you need to do some JS + HTML work to handle client action, and add some socket.io code to emit (or send) some values to the server.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will emit a message (here the content will be my data from a variable) and sent it on the channel chat.</a:t>
            </a:r>
            <a:endParaRPr/>
          </a:p>
        </p:txBody>
      </p:sp>
      <p:sp>
        <p:nvSpPr>
          <p:cNvPr id="389" name="Google Shape;389;g1eb3c8e4c3e_0_249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 WebSocket</a:t>
            </a:r>
            <a:endParaRPr/>
          </a:p>
        </p:txBody>
      </p:sp>
      <p:pic>
        <p:nvPicPr>
          <p:cNvPr id="390" name="Google Shape;390;g1eb3c8e4c3e_0_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500" y="3165048"/>
            <a:ext cx="7864997" cy="37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eb3c8e4c3e_0_255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On your server side you need to listen to this specific channel</a:t>
            </a:r>
            <a:endParaRPr/>
          </a:p>
        </p:txBody>
      </p:sp>
      <p:sp>
        <p:nvSpPr>
          <p:cNvPr id="397" name="Google Shape;397;g1eb3c8e4c3e_0_255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 WebSocket</a:t>
            </a:r>
            <a:endParaRPr/>
          </a:p>
        </p:txBody>
      </p:sp>
      <p:pic>
        <p:nvPicPr>
          <p:cNvPr id="398" name="Google Shape;398;g1eb3c8e4c3e_0_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2533650"/>
            <a:ext cx="64770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eb3c8e4c3e_0_261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And that is all ! You are already able to send message from multiple frontend to your server. But not yet to others users 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Socket.io is pretty simple, you just need to redo the same code you already wrote but the opposite way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server is emitting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client is receiving</a:t>
            </a:r>
            <a:endParaRPr/>
          </a:p>
        </p:txBody>
      </p:sp>
      <p:sp>
        <p:nvSpPr>
          <p:cNvPr id="405" name="Google Shape;405;g1eb3c8e4c3e_0_261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 WebSocket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eb3c8e4c3e_0_267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On your frontend part, you want to listen to message sent by the server to a specific channel.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12" name="Google Shape;412;g1eb3c8e4c3e_0_267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 WebSocket</a:t>
            </a:r>
            <a:endParaRPr/>
          </a:p>
        </p:txBody>
      </p:sp>
      <p:pic>
        <p:nvPicPr>
          <p:cNvPr id="413" name="Google Shape;413;g1eb3c8e4c3e_0_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2867025"/>
            <a:ext cx="64770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eb3c8e4c3e_0_283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While on your backend, you want to send the message you received to all other listener on this specific channel.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Here we say with the code: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Each time you receive a message on the chat channel (one direction front client to server),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have the server emit the same message on all actives sockets (server to all clients =&gt; broadcast)</a:t>
            </a:r>
            <a:endParaRPr/>
          </a:p>
        </p:txBody>
      </p:sp>
      <p:sp>
        <p:nvSpPr>
          <p:cNvPr id="420" name="Google Shape;420;g1eb3c8e4c3e_0_283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 WebSocket</a:t>
            </a:r>
            <a:endParaRPr/>
          </a:p>
        </p:txBody>
      </p:sp>
      <p:pic>
        <p:nvPicPr>
          <p:cNvPr id="421" name="Google Shape;421;g1eb3c8e4c3e_0_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2543175"/>
            <a:ext cx="64770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eb3c8e4c3e_0_289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And you now know how to use and create a websocket API 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Of course this is only the beginning. Socket.io propose a vast API. Others way to broadcast, how to reconnect if there is some disconnection ... You can look all that up.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quick example can be found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</p:txBody>
      </p:sp>
      <p:sp>
        <p:nvSpPr>
          <p:cNvPr id="428" name="Google Shape;428;g1eb3c8e4c3e_0_289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 WebSocket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g29a5349238c_0_4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2413" y="2215413"/>
            <a:ext cx="2427174" cy="242717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29a5349238c_0_437"/>
          <p:cNvSpPr txBox="1"/>
          <p:nvPr/>
        </p:nvSpPr>
        <p:spPr>
          <a:xfrm>
            <a:off x="4964200" y="4642575"/>
            <a:ext cx="2454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Exercises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7"/>
          <p:cNvSpPr txBox="1">
            <a:spLocks noGrp="1"/>
          </p:cNvSpPr>
          <p:nvPr>
            <p:ph type="body" idx="1"/>
          </p:nvPr>
        </p:nvSpPr>
        <p:spPr>
          <a:xfrm>
            <a:off x="838199" y="365126"/>
            <a:ext cx="10515599" cy="57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During the previous days we have seen how to handle and work with various data type in a REST API with Node.js. Yet we didn't discuss about a data type that we use daily: binary file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Sharing picture, images, videos is something that we do even without thinking about it. Did you post a picture of your breakfast today ? Maybe you sent an excel file to someone ? Did you dance and upload a video of the latest TikTok trend 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In any case, uploading a file is quite a common thing to do and you need to know how to handle that in your API. </a:t>
            </a:r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8974" cy="5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Files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b3c8e4c3e_0_60"/>
          <p:cNvSpPr txBox="1">
            <a:spLocks noGrp="1"/>
          </p:cNvSpPr>
          <p:nvPr>
            <p:ph type="body" idx="1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Uploading files via API involves sending files from a client (e.g., a web browser or another server) to a server, which then processes and stores the files.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This is a common requirement for applications dealing with media, documents, or any data that requires file storage. </a:t>
            </a:r>
            <a:endParaRPr/>
          </a:p>
        </p:txBody>
      </p:sp>
      <p:sp>
        <p:nvSpPr>
          <p:cNvPr id="118" name="Google Shape;118;g1eb3c8e4c3e_0_60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Files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b3c8e4c3e_0_66"/>
          <p:cNvSpPr txBox="1">
            <a:spLocks noGrp="1"/>
          </p:cNvSpPr>
          <p:nvPr>
            <p:ph type="body" idx="1"/>
          </p:nvPr>
        </p:nvSpPr>
        <p:spPr>
          <a:xfrm>
            <a:off x="838200" y="2176669"/>
            <a:ext cx="10515600" cy="4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POST Method:</a:t>
            </a:r>
            <a:endParaRPr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most common method for file uploads is the HTTP POST method. When a client sends a POST request to the server with a file attached, the server processes the file and stores it. </a:t>
            </a:r>
            <a:endParaRPr/>
          </a:p>
        </p:txBody>
      </p:sp>
      <p:sp>
        <p:nvSpPr>
          <p:cNvPr id="125" name="Google Shape;125;g1eb3c8e4c3e_0_66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Files</a:t>
            </a:r>
            <a:endParaRPr/>
          </a:p>
        </p:txBody>
      </p:sp>
      <p:sp>
        <p:nvSpPr>
          <p:cNvPr id="126" name="Google Shape;126;g1eb3c8e4c3e_0_66"/>
          <p:cNvSpPr txBox="1">
            <a:spLocks noGrp="1"/>
          </p:cNvSpPr>
          <p:nvPr>
            <p:ph type="body" idx="3"/>
          </p:nvPr>
        </p:nvSpPr>
        <p:spPr>
          <a:xfrm>
            <a:off x="838200" y="1352782"/>
            <a:ext cx="10441500" cy="42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HTTP Methods for File Upload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b3c8e4c3e_0_72"/>
          <p:cNvSpPr txBox="1">
            <a:spLocks noGrp="1"/>
          </p:cNvSpPr>
          <p:nvPr>
            <p:ph type="body" idx="1"/>
          </p:nvPr>
        </p:nvSpPr>
        <p:spPr>
          <a:xfrm>
            <a:off x="838200" y="2176669"/>
            <a:ext cx="10515600" cy="4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Content-Type: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File uploads are typically performed using the multipart/form-data content type. This allows clients to send binary data, including files, in a structured way.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Form Fields:</a:t>
            </a:r>
            <a:endParaRPr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 a multipart/form-data request, each file is associated with a form field. Additional metadata, such as file name, content type, and any other relevant information, can be included as form fields. </a:t>
            </a:r>
            <a:endParaRPr/>
          </a:p>
        </p:txBody>
      </p:sp>
      <p:sp>
        <p:nvSpPr>
          <p:cNvPr id="133" name="Google Shape;133;g1eb3c8e4c3e_0_72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Files</a:t>
            </a:r>
            <a:endParaRPr/>
          </a:p>
        </p:txBody>
      </p:sp>
      <p:sp>
        <p:nvSpPr>
          <p:cNvPr id="134" name="Google Shape;134;g1eb3c8e4c3e_0_72"/>
          <p:cNvSpPr txBox="1">
            <a:spLocks noGrp="1"/>
          </p:cNvSpPr>
          <p:nvPr>
            <p:ph type="body" idx="3"/>
          </p:nvPr>
        </p:nvSpPr>
        <p:spPr>
          <a:xfrm>
            <a:off x="838200" y="1352782"/>
            <a:ext cx="10441500" cy="42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Multipart/Form-Data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b3c8e4c3e_0_78"/>
          <p:cNvSpPr txBox="1">
            <a:spLocks noGrp="1"/>
          </p:cNvSpPr>
          <p:nvPr>
            <p:ph type="body" idx="1"/>
          </p:nvPr>
        </p:nvSpPr>
        <p:spPr>
          <a:xfrm>
            <a:off x="838200" y="2176669"/>
            <a:ext cx="10515600" cy="4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Single File Upload: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 API endpoint that accepts a single file in the request payload.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Multiple File Upload:</a:t>
            </a:r>
            <a:endParaRPr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An API endpoint that supports uploading multiple files in a single request. </a:t>
            </a:r>
            <a:endParaRPr/>
          </a:p>
        </p:txBody>
      </p:sp>
      <p:sp>
        <p:nvSpPr>
          <p:cNvPr id="141" name="Google Shape;141;g1eb3c8e4c3e_0_78"/>
          <p:cNvSpPr txBox="1">
            <a:spLocks noGrp="1"/>
          </p:cNvSpPr>
          <p:nvPr>
            <p:ph type="body" idx="2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Files</a:t>
            </a:r>
            <a:endParaRPr/>
          </a:p>
        </p:txBody>
      </p:sp>
      <p:sp>
        <p:nvSpPr>
          <p:cNvPr id="142" name="Google Shape;142;g1eb3c8e4c3e_0_78"/>
          <p:cNvSpPr txBox="1">
            <a:spLocks noGrp="1"/>
          </p:cNvSpPr>
          <p:nvPr>
            <p:ph type="body" idx="3"/>
          </p:nvPr>
        </p:nvSpPr>
        <p:spPr>
          <a:xfrm>
            <a:off x="838200" y="1352782"/>
            <a:ext cx="10441500" cy="42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API Endpoints for File Uploads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2330</Words>
  <Application>Microsoft Macintosh PowerPoint</Application>
  <PresentationFormat>Grand écran</PresentationFormat>
  <Paragraphs>280</Paragraphs>
  <Slides>50</Slides>
  <Notes>50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3" baseType="lpstr">
      <vt:lpstr>Arial</vt:lpstr>
      <vt:lpstr>Calibri</vt:lpstr>
      <vt:lpstr>Thème Office</vt:lpstr>
      <vt:lpstr>Advanced APIs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Draltan Marin</dc:creator>
  <cp:lastModifiedBy>Bruno Durand</cp:lastModifiedBy>
  <cp:revision>1</cp:revision>
  <dcterms:created xsi:type="dcterms:W3CDTF">2023-09-21T14:17:13Z</dcterms:created>
  <dcterms:modified xsi:type="dcterms:W3CDTF">2024-09-26T15:17:20Z</dcterms:modified>
</cp:coreProperties>
</file>