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0" roundtripDataSignature="AMtx7mgIAYdzrWFtzHeru5KLeFFa3l2d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48fa579c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b48fa579c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48fa579c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48fa579c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b48fa579c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b48fa579cb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48fa579c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b48fa579c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48fa579cb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48fa579c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b48fa579cb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b48fa579cb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48fa579c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b48fa579cb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b48fa579cb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48fa579c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b48fa579cb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b48fa579cb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48fa579c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b48fa579cb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b48fa579cb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f7816a8d7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ef7816a8d7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ef7816a8d7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48fa579c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b48fa579cb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b48fa579cb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48fa579cb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b48fa579cb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b48fa579cb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48fa579c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b48fa579cb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2b48fa579cb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48fa579cb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b48fa579cb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b48fa579cb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48fa579cb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b48fa579cb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b48fa579cb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48fa579cb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b48fa579cb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b48fa579cb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48fa579cb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b48fa579cb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b48fa579cb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48fa579cb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b48fa579cb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b48fa579cb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a5f29c3f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9a5f29c3f5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9a5f29c3f5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a83654414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1ea83654414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ea83654414_0_2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48fa579cb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b48fa579cb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b48fa579cb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48fa579cb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2b48fa579cb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2b48fa579cb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48fa579c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b48fa579cb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2b48fa579cb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48fa579cb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b48fa579cb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2b48fa579cb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b48fa579cb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b48fa579cb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2b48fa579cb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48fa579cb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b48fa579cb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2b48fa579cb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48fa579cb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b48fa579cb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2b48fa579cb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48fa579cb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b48fa579cb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2b48fa579cb_0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48fa579cb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b48fa579cb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2b48fa579cb_0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48fa579cb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b48fa579cb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2b48fa579cb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48fa579cb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2b48fa579cb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2b48fa579cb_0_1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48fa579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b48fa579c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b48fa579c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48fa579c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b48fa579c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48fa579c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48fa579c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b48fa579cb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b48fa579cb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8fa579c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b48fa579cb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b48fa579cb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Introduction</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3WEBD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48fa579cb_0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Components in React can be classified as Class and Functional components.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Class components are ES6 classes that extend from React.Component and can hold state and lifecycle methods.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Functional components are simpler and can be written as JavaScript functions. They can use hooks to "hook into" React's state and lifecycle features.</a:t>
            </a:r>
            <a:endParaRPr/>
          </a:p>
        </p:txBody>
      </p:sp>
      <p:sp>
        <p:nvSpPr>
          <p:cNvPr id="146" name="Google Shape;146;g2b48fa579cb_0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48fa579cb_0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State and Props are core concepts of React.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State is an object that determines how that component renders &amp; behaves. It's local to the component and can change over time, usually due to user input.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Props, on the other hand, are read-only and immutable. They allow you to pass data from a parent component to a child component.</a:t>
            </a:r>
            <a:endParaRPr/>
          </a:p>
        </p:txBody>
      </p:sp>
      <p:sp>
        <p:nvSpPr>
          <p:cNvPr id="153" name="Google Shape;153;g2b48fa579cb_0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48fa579cb_0_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Virtual DOM is a lightweight copy of the actual DOM.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a key feature of React that allows for efficient updating of the user interface. </a:t>
            </a:r>
            <a:endParaRPr/>
          </a:p>
          <a:p>
            <a:pPr indent="0" lvl="0" marL="0" rtl="0" algn="l">
              <a:lnSpc>
                <a:spcPct val="90000"/>
              </a:lnSpc>
              <a:spcBef>
                <a:spcPts val="0"/>
              </a:spcBef>
              <a:spcAft>
                <a:spcPts val="0"/>
              </a:spcAft>
              <a:buClr>
                <a:schemeClr val="dk1"/>
              </a:buClr>
              <a:buSzPts val="2800"/>
              <a:buNone/>
            </a:pPr>
            <a:r>
              <a:rPr lang="en-US"/>
              <a:t>When a component’s state changes, React first changes the object in the Virtual DOM. </a:t>
            </a:r>
            <a:endParaRPr/>
          </a:p>
          <a:p>
            <a:pPr indent="0" lvl="0" marL="0" rtl="0" algn="l">
              <a:lnSpc>
                <a:spcPct val="90000"/>
              </a:lnSpc>
              <a:spcBef>
                <a:spcPts val="0"/>
              </a:spcBef>
              <a:spcAft>
                <a:spcPts val="0"/>
              </a:spcAft>
              <a:buClr>
                <a:schemeClr val="dk1"/>
              </a:buClr>
              <a:buSzPts val="2800"/>
              <a:buNone/>
            </a:pPr>
            <a:r>
              <a:rPr lang="en-US"/>
              <a:t>Then, the React Diffing algorithm compares the updated Virtual DOM with the pre-update version and only makes the necessary changes in the real DOM</a:t>
            </a:r>
            <a:endParaRPr/>
          </a:p>
        </p:txBody>
      </p:sp>
      <p:sp>
        <p:nvSpPr>
          <p:cNvPr id="160" name="Google Shape;160;g2b48fa579cb_0_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48fa579cb_0_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Introduced in React 16.8, hooks allow you to use state and other React features without writing a class.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most commonly used hooks are useState for adding state to functional components, and useEffect for performing side effects in function components.</a:t>
            </a:r>
            <a:endParaRPr/>
          </a:p>
        </p:txBody>
      </p:sp>
      <p:sp>
        <p:nvSpPr>
          <p:cNvPr id="167" name="Google Shape;167;g2b48fa579cb_0_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48fa579cb_0_4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 Router is a standard library for routing in React.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 enables navigation between different components in a React application, making it behave more like a multi-page application without refreshing the page.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 keeps the UI in sync with the URL.</a:t>
            </a:r>
            <a:endParaRPr/>
          </a:p>
        </p:txBody>
      </p:sp>
      <p:sp>
        <p:nvSpPr>
          <p:cNvPr id="174" name="Google Shape;174;g2b48fa579cb_0_4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48fa579cb_0_5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React ecosystem is vast, comprising various libraries and tools that complement React’s capabilities.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These include state management libraries like Redux, routing solutions like React Router, and server-side rendering frameworks like Next.js.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Each of these tools plays a specific role, enhancing the functionality and efficiency of React applications.</a:t>
            </a:r>
            <a:endParaRPr/>
          </a:p>
        </p:txBody>
      </p:sp>
      <p:sp>
        <p:nvSpPr>
          <p:cNvPr id="181" name="Google Shape;181;g2b48fa579cb_0_5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48fa579cb_0_6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 is not confined to small projects; it’s extensively used in large-scale applications.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Facebook, Instagram, Airbnb, and Netflix are prime examples.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These applications leverage React’s component-based architecture for scalable, fast, and interactive UIs</a:t>
            </a:r>
            <a:endParaRPr/>
          </a:p>
        </p:txBody>
      </p:sp>
      <p:sp>
        <p:nvSpPr>
          <p:cNvPr id="188" name="Google Shape;188;g2b48fa579cb_0_6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195" name="Google Shape;195;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React Basics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ef7816a8d7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You already know how to use React! You can check last year course (2WEBD) to refresh your memory :) </a:t>
            </a:r>
            <a:br>
              <a:rPr lang="en-US"/>
            </a:br>
            <a:br>
              <a:rPr lang="en-US"/>
            </a:br>
            <a:r>
              <a:rPr lang="en-US"/>
              <a:t>In this part we will nonetheless go through each core point of the framework.</a:t>
            </a:r>
            <a:endParaRPr/>
          </a:p>
        </p:txBody>
      </p:sp>
      <p:sp>
        <p:nvSpPr>
          <p:cNvPr id="208" name="Google Shape;208;g1ef7816a8d7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Remember their knowledge of React</a:t>
            </a:r>
            <a:endParaRPr/>
          </a:p>
          <a:p>
            <a:pPr indent="-342900" lvl="0" marL="457200" rtl="0" algn="l">
              <a:lnSpc>
                <a:spcPct val="90000"/>
              </a:lnSpc>
              <a:spcBef>
                <a:spcPts val="0"/>
              </a:spcBef>
              <a:spcAft>
                <a:spcPts val="0"/>
              </a:spcAft>
              <a:buSzPts val="1800"/>
              <a:buChar char="•"/>
            </a:pPr>
            <a:r>
              <a:rPr lang="en-US"/>
              <a:t>Be able to build a React Website</a:t>
            </a:r>
            <a:endParaRPr/>
          </a:p>
          <a:p>
            <a:pPr indent="-342900" lvl="0" marL="457200" rtl="0" algn="l">
              <a:lnSpc>
                <a:spcPct val="90000"/>
              </a:lnSpc>
              <a:spcBef>
                <a:spcPts val="0"/>
              </a:spcBef>
              <a:spcAft>
                <a:spcPts val="0"/>
              </a:spcAft>
              <a:buSzPts val="1800"/>
              <a:buChar char="•"/>
            </a:pPr>
            <a:r>
              <a:rPr lang="en-US"/>
              <a:t>View some extend parts of the ecosystem</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1h</a:t>
            </a:r>
            <a:endParaRPr/>
          </a:p>
          <a:p>
            <a:pPr indent="-342900" lvl="0" marL="457200" rtl="0" algn="l">
              <a:lnSpc>
                <a:spcPct val="90000"/>
              </a:lnSpc>
              <a:spcBef>
                <a:spcPts val="0"/>
              </a:spcBef>
              <a:spcAft>
                <a:spcPts val="0"/>
              </a:spcAft>
              <a:buSzPts val="1800"/>
              <a:buChar char="-"/>
            </a:pPr>
            <a:r>
              <a:rPr lang="en-US"/>
              <a:t>exercises: 3h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3WEBD – Introduction</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b48fa579cb_0_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What we will next - and be demoed by your professor are the core features of React. This is mandatory for you to remember (or learn) how this work as all the code you will produce will be using that!</a:t>
            </a:r>
            <a:br>
              <a:rPr lang="en-US"/>
            </a:br>
            <a:br>
              <a:rPr lang="en-US"/>
            </a:br>
            <a:r>
              <a:rPr lang="en-US"/>
              <a:t>Features will include components, sending information between components, routing in your applications, fetching data from an API…</a:t>
            </a:r>
            <a:endParaRPr/>
          </a:p>
        </p:txBody>
      </p:sp>
      <p:sp>
        <p:nvSpPr>
          <p:cNvPr id="215" name="Google Shape;215;g2b48fa579cb_0_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b48fa579cb_0_7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How to create a React application?</a:t>
            </a:r>
            <a:br>
              <a:rPr lang="en-US"/>
            </a:br>
            <a:br>
              <a:rPr lang="en-US"/>
            </a:br>
            <a:r>
              <a:rPr lang="en-US"/>
              <a:t>Creating a React application with Vite is a great choice for a faster and more efficient development experience. </a:t>
            </a:r>
            <a:endParaRPr/>
          </a:p>
          <a:p>
            <a:pPr indent="0" lvl="0" marL="0" rtl="0" algn="l">
              <a:spcBef>
                <a:spcPts val="0"/>
              </a:spcBef>
              <a:spcAft>
                <a:spcPts val="0"/>
              </a:spcAft>
              <a:buNone/>
            </a:pPr>
            <a:r>
              <a:rPr lang="en-US"/>
              <a:t>Vite is a modern build tool that significantly improves the startup time and offers instant module reloading, among other benefits. You can easily get started by doing: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npm create vite@latest my-vite-react-app -- --template react</a:t>
            </a:r>
            <a:endParaRPr/>
          </a:p>
        </p:txBody>
      </p:sp>
      <p:sp>
        <p:nvSpPr>
          <p:cNvPr id="222" name="Google Shape;222;g2b48fa579cb_0_7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b48fa579cb_0_8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Basics of a component</a:t>
            </a:r>
            <a:endParaRPr/>
          </a:p>
          <a:p>
            <a:pPr indent="-342900" lvl="0" marL="457200" rtl="0" algn="l">
              <a:spcBef>
                <a:spcPts val="0"/>
              </a:spcBef>
              <a:spcAft>
                <a:spcPts val="0"/>
              </a:spcAft>
              <a:buSzPts val="1800"/>
              <a:buChar char="•"/>
            </a:pPr>
            <a:r>
              <a:rPr lang="en-US"/>
              <a:t>Check a component and how this is defined</a:t>
            </a:r>
            <a:endParaRPr/>
          </a:p>
          <a:p>
            <a:pPr indent="-342900" lvl="0" marL="457200" rtl="0" algn="l">
              <a:spcBef>
                <a:spcPts val="0"/>
              </a:spcBef>
              <a:spcAft>
                <a:spcPts val="0"/>
              </a:spcAft>
              <a:buSzPts val="1800"/>
              <a:buChar char="•"/>
            </a:pPr>
            <a:r>
              <a:rPr lang="en-US"/>
              <a:t>Change the rendered HTML</a:t>
            </a:r>
            <a:endParaRPr/>
          </a:p>
          <a:p>
            <a:pPr indent="-342900" lvl="0" marL="457200" rtl="0" algn="l">
              <a:spcBef>
                <a:spcPts val="0"/>
              </a:spcBef>
              <a:spcAft>
                <a:spcPts val="0"/>
              </a:spcAft>
              <a:buSzPts val="1800"/>
              <a:buChar char="•"/>
            </a:pPr>
            <a:r>
              <a:rPr lang="en-US"/>
              <a:t>Define and use a variable</a:t>
            </a:r>
            <a:endParaRPr/>
          </a:p>
          <a:p>
            <a:pPr indent="-342900" lvl="0" marL="457200" rtl="0" algn="l">
              <a:spcBef>
                <a:spcPts val="0"/>
              </a:spcBef>
              <a:spcAft>
                <a:spcPts val="0"/>
              </a:spcAft>
              <a:buSzPts val="1800"/>
              <a:buChar char="•"/>
            </a:pPr>
            <a:r>
              <a:rPr lang="en-US"/>
              <a:t>Conditional statement</a:t>
            </a:r>
            <a:endParaRPr/>
          </a:p>
          <a:p>
            <a:pPr indent="-342900" lvl="0" marL="457200" rtl="0" algn="l">
              <a:spcBef>
                <a:spcPts val="0"/>
              </a:spcBef>
              <a:spcAft>
                <a:spcPts val="0"/>
              </a:spcAft>
              <a:buSzPts val="1800"/>
              <a:buChar char="•"/>
            </a:pPr>
            <a:r>
              <a:rPr lang="en-US"/>
              <a:t>Loop on an array of data to create a list</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29" name="Google Shape;229;g2b48fa579cb_0_8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b48fa579cb_0_9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Creating and importing a component</a:t>
            </a:r>
            <a:endParaRPr/>
          </a:p>
          <a:p>
            <a:pPr indent="-342900" lvl="0" marL="457200" rtl="0" algn="l">
              <a:spcBef>
                <a:spcPts val="0"/>
              </a:spcBef>
              <a:spcAft>
                <a:spcPts val="0"/>
              </a:spcAft>
              <a:buSzPts val="1800"/>
              <a:buChar char="•"/>
            </a:pPr>
            <a:r>
              <a:rPr lang="en-US"/>
              <a:t>Create a new component</a:t>
            </a:r>
            <a:endParaRPr/>
          </a:p>
          <a:p>
            <a:pPr indent="-342900" lvl="0" marL="457200" rtl="0" algn="l">
              <a:spcBef>
                <a:spcPts val="0"/>
              </a:spcBef>
              <a:spcAft>
                <a:spcPts val="0"/>
              </a:spcAft>
              <a:buSzPts val="1800"/>
              <a:buChar char="•"/>
            </a:pPr>
            <a:r>
              <a:rPr lang="en-US"/>
              <a:t>Import said component into another one</a:t>
            </a:r>
            <a:endParaRPr/>
          </a:p>
          <a:p>
            <a:pPr indent="-342900" lvl="0" marL="457200" rtl="0" algn="l">
              <a:spcBef>
                <a:spcPts val="0"/>
              </a:spcBef>
              <a:spcAft>
                <a:spcPts val="0"/>
              </a:spcAft>
              <a:buSzPts val="1800"/>
              <a:buChar char="•"/>
            </a:pPr>
            <a:r>
              <a:rPr lang="en-US"/>
              <a:t>Use the component </a:t>
            </a:r>
            <a:endParaRPr/>
          </a:p>
          <a:p>
            <a:pPr indent="-342900" lvl="0" marL="457200" rtl="0" algn="l">
              <a:spcBef>
                <a:spcPts val="0"/>
              </a:spcBef>
              <a:spcAft>
                <a:spcPts val="0"/>
              </a:spcAft>
              <a:buSzPts val="1800"/>
              <a:buChar char="•"/>
            </a:pPr>
            <a:r>
              <a:rPr lang="en-US"/>
              <a:t>Conditionally or loop on the component</a:t>
            </a:r>
            <a:endParaRPr/>
          </a:p>
          <a:p>
            <a:pPr indent="0" lvl="0" marL="0" rtl="0" algn="l">
              <a:spcBef>
                <a:spcPts val="0"/>
              </a:spcBef>
              <a:spcAft>
                <a:spcPts val="0"/>
              </a:spcAft>
              <a:buClr>
                <a:schemeClr val="dk1"/>
              </a:buClr>
              <a:buSzPts val="1100"/>
              <a:buNone/>
            </a:pPr>
            <a:r>
              <a:t/>
            </a:r>
            <a:endParaRPr/>
          </a:p>
        </p:txBody>
      </p:sp>
      <p:sp>
        <p:nvSpPr>
          <p:cNvPr id="236" name="Google Shape;236;g2b48fa579cb_0_9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b48fa579cb_0_9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Understanding props </a:t>
            </a:r>
            <a:endParaRPr/>
          </a:p>
          <a:p>
            <a:pPr indent="-342900" lvl="0" marL="457200" rtl="0" algn="l">
              <a:lnSpc>
                <a:spcPct val="90000"/>
              </a:lnSpc>
              <a:spcBef>
                <a:spcPts val="0"/>
              </a:spcBef>
              <a:spcAft>
                <a:spcPts val="0"/>
              </a:spcAft>
              <a:buSzPts val="1800"/>
              <a:buChar char="•"/>
            </a:pPr>
            <a:r>
              <a:rPr lang="en-US"/>
              <a:t>Creating a prop for a component</a:t>
            </a:r>
            <a:endParaRPr/>
          </a:p>
          <a:p>
            <a:pPr indent="-342900" lvl="0" marL="457200" rtl="0" algn="l">
              <a:lnSpc>
                <a:spcPct val="90000"/>
              </a:lnSpc>
              <a:spcBef>
                <a:spcPts val="0"/>
              </a:spcBef>
              <a:spcAft>
                <a:spcPts val="0"/>
              </a:spcAft>
              <a:buSzPts val="1800"/>
              <a:buChar char="•"/>
            </a:pPr>
            <a:r>
              <a:rPr lang="en-US"/>
              <a:t>Passing a value using the prop</a:t>
            </a:r>
            <a:endParaRPr/>
          </a:p>
          <a:p>
            <a:pPr indent="-342900" lvl="0" marL="457200" rtl="0" algn="l">
              <a:lnSpc>
                <a:spcPct val="90000"/>
              </a:lnSpc>
              <a:spcBef>
                <a:spcPts val="0"/>
              </a:spcBef>
              <a:spcAft>
                <a:spcPts val="0"/>
              </a:spcAft>
              <a:buSzPts val="1800"/>
              <a:buChar char="•"/>
            </a:pPr>
            <a:r>
              <a:rPr lang="en-US"/>
              <a:t>Implement a default prop value</a:t>
            </a:r>
            <a:endParaRPr/>
          </a:p>
          <a:p>
            <a:pPr indent="-342900" lvl="0" marL="457200" rtl="0" algn="l">
              <a:lnSpc>
                <a:spcPct val="90000"/>
              </a:lnSpc>
              <a:spcBef>
                <a:spcPts val="0"/>
              </a:spcBef>
              <a:spcAft>
                <a:spcPts val="0"/>
              </a:spcAft>
              <a:buSzPts val="1800"/>
              <a:buChar char="•"/>
            </a:pPr>
            <a:r>
              <a:rPr lang="en-US"/>
              <a:t>Passing a function</a:t>
            </a:r>
            <a:endParaRPr/>
          </a:p>
        </p:txBody>
      </p:sp>
      <p:sp>
        <p:nvSpPr>
          <p:cNvPr id="243" name="Google Shape;243;g2b48fa579cb_0_9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b48fa579cb_0_10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Basic state management</a:t>
            </a:r>
            <a:endParaRPr/>
          </a:p>
          <a:p>
            <a:pPr indent="-342900" lvl="0" marL="457200" rtl="0" algn="l">
              <a:lnSpc>
                <a:spcPct val="90000"/>
              </a:lnSpc>
              <a:spcBef>
                <a:spcPts val="0"/>
              </a:spcBef>
              <a:spcAft>
                <a:spcPts val="0"/>
              </a:spcAft>
              <a:buSzPts val="1800"/>
              <a:buChar char="•"/>
            </a:pPr>
            <a:r>
              <a:rPr lang="en-US"/>
              <a:t>Defining a state for your component</a:t>
            </a:r>
            <a:endParaRPr/>
          </a:p>
          <a:p>
            <a:pPr indent="-342900" lvl="0" marL="457200" rtl="0" algn="l">
              <a:lnSpc>
                <a:spcPct val="90000"/>
              </a:lnSpc>
              <a:spcBef>
                <a:spcPts val="0"/>
              </a:spcBef>
              <a:spcAft>
                <a:spcPts val="0"/>
              </a:spcAft>
              <a:buSzPts val="1800"/>
              <a:buChar char="•"/>
            </a:pPr>
            <a:r>
              <a:rPr lang="en-US"/>
              <a:t>Changing the state following an user action</a:t>
            </a:r>
            <a:endParaRPr/>
          </a:p>
          <a:p>
            <a:pPr indent="-342900" lvl="0" marL="457200" rtl="0" algn="l">
              <a:lnSpc>
                <a:spcPct val="90000"/>
              </a:lnSpc>
              <a:spcBef>
                <a:spcPts val="0"/>
              </a:spcBef>
              <a:spcAft>
                <a:spcPts val="0"/>
              </a:spcAft>
              <a:buSzPts val="1800"/>
              <a:buChar char="•"/>
            </a:pPr>
            <a:r>
              <a:rPr lang="en-US"/>
              <a:t>Exchanging states between components</a:t>
            </a:r>
            <a:endParaRPr/>
          </a:p>
        </p:txBody>
      </p:sp>
      <p:sp>
        <p:nvSpPr>
          <p:cNvPr id="250" name="Google Shape;250;g2b48fa579cb_0_10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b48fa579cb_0_10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Routing in your application</a:t>
            </a:r>
            <a:endParaRPr/>
          </a:p>
          <a:p>
            <a:pPr indent="-342900" lvl="0" marL="457200" rtl="0" algn="l">
              <a:lnSpc>
                <a:spcPct val="90000"/>
              </a:lnSpc>
              <a:spcBef>
                <a:spcPts val="0"/>
              </a:spcBef>
              <a:spcAft>
                <a:spcPts val="0"/>
              </a:spcAft>
              <a:buSzPts val="1800"/>
              <a:buChar char="•"/>
            </a:pPr>
            <a:r>
              <a:rPr lang="en-US"/>
              <a:t>Installing a routing solution</a:t>
            </a:r>
            <a:endParaRPr/>
          </a:p>
          <a:p>
            <a:pPr indent="-342900" lvl="0" marL="457200" rtl="0" algn="l">
              <a:lnSpc>
                <a:spcPct val="90000"/>
              </a:lnSpc>
              <a:spcBef>
                <a:spcPts val="0"/>
              </a:spcBef>
              <a:spcAft>
                <a:spcPts val="0"/>
              </a:spcAft>
              <a:buSzPts val="1800"/>
              <a:buChar char="•"/>
            </a:pPr>
            <a:r>
              <a:rPr lang="en-US"/>
              <a:t>Define some pages on different URL</a:t>
            </a:r>
            <a:endParaRPr/>
          </a:p>
          <a:p>
            <a:pPr indent="-342900" lvl="0" marL="457200" rtl="0" algn="l">
              <a:lnSpc>
                <a:spcPct val="90000"/>
              </a:lnSpc>
              <a:spcBef>
                <a:spcPts val="0"/>
              </a:spcBef>
              <a:spcAft>
                <a:spcPts val="0"/>
              </a:spcAft>
              <a:buSzPts val="1800"/>
              <a:buChar char="•"/>
            </a:pPr>
            <a:r>
              <a:rPr lang="en-US"/>
              <a:t>Define a default page</a:t>
            </a:r>
            <a:endParaRPr/>
          </a:p>
          <a:p>
            <a:pPr indent="-342900" lvl="0" marL="457200" rtl="0" algn="l">
              <a:lnSpc>
                <a:spcPct val="90000"/>
              </a:lnSpc>
              <a:spcBef>
                <a:spcPts val="0"/>
              </a:spcBef>
              <a:spcAft>
                <a:spcPts val="0"/>
              </a:spcAft>
              <a:buSzPts val="1800"/>
              <a:buChar char="•"/>
            </a:pPr>
            <a:r>
              <a:rPr lang="en-US"/>
              <a:t>Create some nested routing</a:t>
            </a:r>
            <a:endParaRPr/>
          </a:p>
        </p:txBody>
      </p:sp>
      <p:sp>
        <p:nvSpPr>
          <p:cNvPr id="257" name="Google Shape;257;g2b48fa579cb_0_10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48fa579cb_0_11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Fetching dynamic information</a:t>
            </a:r>
            <a:endParaRPr/>
          </a:p>
          <a:p>
            <a:pPr indent="-342900" lvl="0" marL="457200" rtl="0" algn="l">
              <a:lnSpc>
                <a:spcPct val="90000"/>
              </a:lnSpc>
              <a:spcBef>
                <a:spcPts val="0"/>
              </a:spcBef>
              <a:spcAft>
                <a:spcPts val="0"/>
              </a:spcAft>
              <a:buSzPts val="1800"/>
              <a:buChar char="•"/>
            </a:pPr>
            <a:r>
              <a:rPr lang="en-US"/>
              <a:t>Loading external data when a component is loaded</a:t>
            </a:r>
            <a:endParaRPr/>
          </a:p>
          <a:p>
            <a:pPr indent="-342900" lvl="0" marL="457200" rtl="0" algn="l">
              <a:lnSpc>
                <a:spcPct val="90000"/>
              </a:lnSpc>
              <a:spcBef>
                <a:spcPts val="0"/>
              </a:spcBef>
              <a:spcAft>
                <a:spcPts val="0"/>
              </a:spcAft>
              <a:buSzPts val="1800"/>
              <a:buChar char="•"/>
            </a:pPr>
            <a:r>
              <a:rPr lang="en-US"/>
              <a:t>How to use useEffect</a:t>
            </a:r>
            <a:endParaRPr/>
          </a:p>
          <a:p>
            <a:pPr indent="-342900" lvl="0" marL="457200" rtl="0" algn="l">
              <a:lnSpc>
                <a:spcPct val="90000"/>
              </a:lnSpc>
              <a:spcBef>
                <a:spcPts val="0"/>
              </a:spcBef>
              <a:spcAft>
                <a:spcPts val="0"/>
              </a:spcAft>
              <a:buSzPts val="1800"/>
              <a:buChar char="•"/>
            </a:pPr>
            <a:r>
              <a:rPr lang="en-US"/>
              <a:t>Handling data properly</a:t>
            </a:r>
            <a:endParaRPr/>
          </a:p>
        </p:txBody>
      </p:sp>
      <p:sp>
        <p:nvSpPr>
          <p:cNvPr id="264" name="Google Shape;264;g2b48fa579cb_0_11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React Basics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29a5f29c3f5_0_74"/>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71" name="Google Shape;271;g29a5f29c3f5_0_74"/>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Extended ecosystem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React Introduction</a:t>
            </a:r>
            <a:endParaRPr/>
          </a:p>
          <a:p>
            <a:pPr indent="-742950" lvl="0" marL="742950" rtl="0" algn="l">
              <a:lnSpc>
                <a:spcPct val="90000"/>
              </a:lnSpc>
              <a:spcBef>
                <a:spcPts val="0"/>
              </a:spcBef>
              <a:spcAft>
                <a:spcPts val="0"/>
              </a:spcAft>
              <a:buSzPts val="3600"/>
              <a:buAutoNum type="arabicPeriod"/>
            </a:pPr>
            <a:r>
              <a:rPr lang="en-US"/>
              <a:t>React Basics</a:t>
            </a:r>
            <a:endParaRPr/>
          </a:p>
          <a:p>
            <a:pPr indent="-742950" lvl="0" marL="742950" rtl="0" algn="l">
              <a:lnSpc>
                <a:spcPct val="90000"/>
              </a:lnSpc>
              <a:spcBef>
                <a:spcPts val="0"/>
              </a:spcBef>
              <a:spcAft>
                <a:spcPts val="0"/>
              </a:spcAft>
              <a:buSzPts val="3600"/>
              <a:buAutoNum type="arabicPeriod"/>
            </a:pPr>
            <a:r>
              <a:rPr lang="en-US"/>
              <a:t>Extended ecosystem</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ea83654414_0_2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The React ecosystem has evolved significantly over the years, with the introduction of frameworks like Next.js and Remix playing pivotal roles in shaping modern web development practices, especially concerning server-side rendering (SSR), static site generation (SSG), and incremental static regeneration (ISR).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Let's delve deeper into these technologies and their impact on React development.</a:t>
            </a:r>
            <a:endParaRPr/>
          </a:p>
        </p:txBody>
      </p:sp>
      <p:sp>
        <p:nvSpPr>
          <p:cNvPr id="284" name="Google Shape;284;g1ea83654414_0_2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b48fa579cb_0_14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Next.js is a React framework that provides a range of features out of the box, including SSR, SSG, and ISR, aimed at enhancing performance, SEO, and developer experience.</a:t>
            </a:r>
            <a:endParaRPr/>
          </a:p>
        </p:txBody>
      </p:sp>
      <p:sp>
        <p:nvSpPr>
          <p:cNvPr id="291" name="Google Shape;291;g2b48fa579cb_0_14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b48fa579cb_0_12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Server-Side Rendering (SSR): SSR is a technique where React components render on the server instead of the client, generating HTML for the initial page load. </a:t>
            </a:r>
            <a:endParaRPr/>
          </a:p>
          <a:p>
            <a:pPr indent="0" lvl="0" marL="0" rtl="0" algn="l">
              <a:lnSpc>
                <a:spcPct val="90000"/>
              </a:lnSpc>
              <a:spcBef>
                <a:spcPts val="0"/>
              </a:spcBef>
              <a:spcAft>
                <a:spcPts val="0"/>
              </a:spcAft>
              <a:buClr>
                <a:schemeClr val="dk1"/>
              </a:buClr>
              <a:buSzPts val="1100"/>
              <a:buFont typeface="Arial"/>
              <a:buNone/>
            </a:pPr>
            <a:r>
              <a:rPr lang="en-US"/>
              <a:t>This improves SEO and performance, as the content is immediately available to search engines and users. </a:t>
            </a:r>
            <a:endParaRPr/>
          </a:p>
          <a:p>
            <a:pPr indent="0" lvl="0" marL="0" rtl="0" algn="l">
              <a:lnSpc>
                <a:spcPct val="90000"/>
              </a:lnSpc>
              <a:spcBef>
                <a:spcPts val="0"/>
              </a:spcBef>
              <a:spcAft>
                <a:spcPts val="0"/>
              </a:spcAft>
              <a:buClr>
                <a:schemeClr val="dk1"/>
              </a:buClr>
              <a:buSzPts val="1100"/>
              <a:buFont typeface="Arial"/>
              <a:buNone/>
            </a:pPr>
            <a:r>
              <a:rPr lang="en-US"/>
              <a:t>Next.js automates this process, making it straightforward to implement SSR for React applications.</a:t>
            </a:r>
            <a:endParaRPr/>
          </a:p>
        </p:txBody>
      </p:sp>
      <p:sp>
        <p:nvSpPr>
          <p:cNvPr id="298" name="Google Shape;298;g2b48fa579cb_0_12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b48fa579cb_0_13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Static Site Generation (SSG): Next.js also supports SSG, where pages are pre-rendered at build time. </a:t>
            </a:r>
            <a:endParaRPr/>
          </a:p>
          <a:p>
            <a:pPr indent="0" lvl="0" marL="0" rtl="0" algn="l">
              <a:lnSpc>
                <a:spcPct val="90000"/>
              </a:lnSpc>
              <a:spcBef>
                <a:spcPts val="0"/>
              </a:spcBef>
              <a:spcAft>
                <a:spcPts val="0"/>
              </a:spcAft>
              <a:buClr>
                <a:schemeClr val="dk1"/>
              </a:buClr>
              <a:buSzPts val="1100"/>
              <a:buFont typeface="Arial"/>
              <a:buNone/>
            </a:pPr>
            <a:r>
              <a:rPr lang="en-US"/>
              <a:t>This approach is excellent for pages with content that doesn't change often, resulting in lightning-fast load times since the HTML is ready to be served immediately.</a:t>
            </a:r>
            <a:endParaRPr/>
          </a:p>
        </p:txBody>
      </p:sp>
      <p:sp>
        <p:nvSpPr>
          <p:cNvPr id="305" name="Google Shape;305;g2b48fa579cb_0_13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b48fa579cb_0_13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Incremental Static Regeneration (ISR): ISR is a feature unique to Next.js, blending the best of SSR and SSG. </a:t>
            </a:r>
            <a:endParaRPr/>
          </a:p>
          <a:p>
            <a:pPr indent="0" lvl="0" marL="0" rtl="0" algn="l">
              <a:lnSpc>
                <a:spcPct val="90000"/>
              </a:lnSpc>
              <a:spcBef>
                <a:spcPts val="0"/>
              </a:spcBef>
              <a:spcAft>
                <a:spcPts val="0"/>
              </a:spcAft>
              <a:buClr>
                <a:schemeClr val="dk1"/>
              </a:buClr>
              <a:buSzPts val="1100"/>
              <a:buFont typeface="Arial"/>
              <a:buNone/>
            </a:pPr>
            <a:r>
              <a:rPr lang="en-US"/>
              <a:t>It allows pages to be generated statically (like SSG) but updates them in the background as needed, without requiring a full rebuild of the site. This means you can have the speed of static generation with the freshness of server-side rendering.</a:t>
            </a:r>
            <a:endParaRPr/>
          </a:p>
        </p:txBody>
      </p:sp>
      <p:sp>
        <p:nvSpPr>
          <p:cNvPr id="312" name="Google Shape;312;g2b48fa579cb_0_13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b48fa579cb_0_15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Remix is a newer framework that builds on the foundations laid by React and Next.js but focuses more on leveraging web fundamentals to improve the user experience. Remix is designed to work seamlessly with the modern web, emphasizing things like nested routing and better data loading strategies.</a:t>
            </a:r>
            <a:endParaRPr/>
          </a:p>
        </p:txBody>
      </p:sp>
      <p:sp>
        <p:nvSpPr>
          <p:cNvPr id="319" name="Google Shape;319;g2b48fa579cb_0_15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b48fa579cb_0_15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Enhanced Data Loading: Remix provides a robust model for loading data on both the server and client sides. This approach ensures that the UI is always in sync with the server state, reducing the complexity of data fetching and state management.</a:t>
            </a:r>
            <a:endParaRPr/>
          </a:p>
        </p:txBody>
      </p:sp>
      <p:sp>
        <p:nvSpPr>
          <p:cNvPr id="326" name="Google Shape;326;g2b48fa579cb_0_1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b48fa579cb_0_16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Nested Routing: One of the core features of Remix is its nested routing system, which allows developers to structure their applications more logically. This system makes it easier to manage complex application structures and improves the consistency of data loading across different parts of an application.</a:t>
            </a:r>
            <a:endParaRPr/>
          </a:p>
        </p:txBody>
      </p:sp>
      <p:sp>
        <p:nvSpPr>
          <p:cNvPr id="333" name="Google Shape;333;g2b48fa579cb_0_16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b48fa579cb_0_16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Optimized for Performance: Remix optimizes for performance by automatically prefetching linked pages' resources, ensuring that transitions between pages are smooth and fast. It also uses intelligent caching strategies to minimize the amount of data transferred over the network.</a:t>
            </a:r>
            <a:endParaRPr/>
          </a:p>
        </p:txBody>
      </p:sp>
      <p:sp>
        <p:nvSpPr>
          <p:cNvPr id="340" name="Google Shape;340;g2b48fa579cb_0_16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b48fa579cb_0_17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The introduction and adoption of Next.js and Remix represent significant shifts in React development:</a:t>
            </a:r>
            <a:endParaRPr/>
          </a:p>
          <a:p>
            <a:pPr indent="0" lvl="0" marL="457200" rtl="0" algn="l">
              <a:lnSpc>
                <a:spcPct val="90000"/>
              </a:lnSpc>
              <a:spcBef>
                <a:spcPts val="0"/>
              </a:spcBef>
              <a:spcAft>
                <a:spcPts val="0"/>
              </a:spcAft>
              <a:buNone/>
            </a:pPr>
            <a:r>
              <a:t/>
            </a:r>
            <a:endParaRPr/>
          </a:p>
          <a:p>
            <a:pPr indent="-342900" lvl="0" marL="457200" rtl="0" algn="l">
              <a:spcBef>
                <a:spcPts val="0"/>
              </a:spcBef>
              <a:spcAft>
                <a:spcPts val="0"/>
              </a:spcAft>
              <a:buSzPts val="1800"/>
              <a:buChar char="•"/>
            </a:pPr>
            <a:r>
              <a:rPr lang="en-US"/>
              <a:t>Focus on Performance: Both frameworks put a strong emphasis on performance, leveraging techniques like SSR, SSG, and ISR to ensure that React applications load quickly and run smoothly.</a:t>
            </a:r>
            <a:endParaRPr/>
          </a:p>
          <a:p>
            <a:pPr indent="-342900" lvl="0" marL="457200" rtl="0" algn="l">
              <a:lnSpc>
                <a:spcPct val="90000"/>
              </a:lnSpc>
              <a:spcBef>
                <a:spcPts val="0"/>
              </a:spcBef>
              <a:spcAft>
                <a:spcPts val="0"/>
              </a:spcAft>
              <a:buSzPts val="1800"/>
              <a:buChar char="•"/>
            </a:pPr>
            <a:r>
              <a:rPr lang="en-US"/>
              <a:t>SEO Improvement: The ability to render content on the server side or statically at build time dramatically improves SEO, making React applications more discoverable.</a:t>
            </a:r>
            <a:endParaRPr/>
          </a:p>
        </p:txBody>
      </p:sp>
      <p:sp>
        <p:nvSpPr>
          <p:cNvPr id="347" name="Google Shape;347;g2b48fa579cb_0_17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React 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b48fa579cb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Developer Experience: These frameworks abstract away much of the complexity associated with configuring SSR, SSG, and data fetching, providing a more seamless development experience.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Adoption of Web Standards: Remix, in particular, emphasizes adherence to web standards and making the most of the browser's capabilities to improve performance and user experience.</a:t>
            </a:r>
            <a:endParaRPr/>
          </a:p>
        </p:txBody>
      </p:sp>
      <p:sp>
        <p:nvSpPr>
          <p:cNvPr id="354" name="Google Shape;354;g2b48fa579cb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b48fa579cb_0_18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Next.js and Remix have expanded the React ecosystem, providing developers with powerful tools to build fast, SEO-friendly, and highly interactive web applications.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These frameworks have introduced major changes in how React applications are developed, particularly around rendering strategies and data management, marking a significant evolution in web development practices.</a:t>
            </a:r>
            <a:endParaRPr/>
          </a:p>
        </p:txBody>
      </p:sp>
      <p:sp>
        <p:nvSpPr>
          <p:cNvPr id="361" name="Google Shape;361;g2b48fa579cb_0_18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Extended ecosystem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68" name="Google Shape;368;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 is not just a library, but an efficient and flexible tool for building user interfaces.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Developed by Facebook, it's designed to build interactive UIs painlessly. React allows developers to create large web applications where data can change over time, without reloading the page.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renowned for its ability to fetch rapidly changing data that needs to be recorded.</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48fa579cb_0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React's journey began at Facebook when Jordan Walke, a software engineer at Facebook, started the project.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 was initially used for Facebook's newsfeed in 2011 and later on Instagram.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unique approach of React, which focused on the concept of the Virtual DOM, was a significant shift from traditional JavaScript frameworks. </a:t>
            </a:r>
            <a:endParaRPr/>
          </a:p>
          <a:p>
            <a:pPr indent="0" lvl="0" marL="0" rtl="0" algn="l">
              <a:lnSpc>
                <a:spcPct val="90000"/>
              </a:lnSpc>
              <a:spcBef>
                <a:spcPts val="0"/>
              </a:spcBef>
              <a:spcAft>
                <a:spcPts val="0"/>
              </a:spcAft>
              <a:buClr>
                <a:schemeClr val="dk1"/>
              </a:buClr>
              <a:buSzPts val="2800"/>
              <a:buNone/>
            </a:pPr>
            <a:r>
              <a:rPr lang="en-US"/>
              <a:t>Open-sourced in 2013, React quickly gained popularity due to its revolutionary approach and the backing of a tech giant.</a:t>
            </a:r>
            <a:endParaRPr/>
          </a:p>
        </p:txBody>
      </p:sp>
      <p:sp>
        <p:nvSpPr>
          <p:cNvPr id="118" name="Google Shape;118;g2b48fa579cb_0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48fa579cb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React's popularity is due to several key factors.  It simplifies the process of building interactive UIs.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component-based architecture means you can build encapsulated components that manage their state, then compose them to make complex UIs.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React’s declarative nature makes your code more predictable and easier to debug. </a:t>
            </a:r>
            <a:endParaRPr/>
          </a:p>
        </p:txBody>
      </p:sp>
      <p:sp>
        <p:nvSpPr>
          <p:cNvPr id="125" name="Google Shape;125;g2b48fa579cb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48fa579cb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a:t>A key feature, the Virtual DOM, allows React to know when to re-render or when to ignore certain parts of the DOM, leading to efficient update and rendering processes.</a:t>
            </a:r>
            <a:endParaRPr/>
          </a:p>
          <a:p>
            <a:pPr indent="0" lvl="0" marL="0" rtl="0" algn="l">
              <a:lnSpc>
                <a:spcPct val="90000"/>
              </a:lnSpc>
              <a:spcBef>
                <a:spcPts val="0"/>
              </a:spcBef>
              <a:spcAft>
                <a:spcPts val="0"/>
              </a:spcAft>
              <a:buClr>
                <a:schemeClr val="dk1"/>
              </a:buClr>
              <a:buSzPts val="2800"/>
              <a:buNone/>
            </a:pPr>
            <a:r>
              <a:t/>
            </a:r>
            <a:endParaRPr/>
          </a:p>
        </p:txBody>
      </p:sp>
      <p:sp>
        <p:nvSpPr>
          <p:cNvPr id="132" name="Google Shape;132;g2b48fa579cb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48fa579cb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React's core concepts include JSX and Components.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JSX is a syntax extension, a mix of JavaScript and XML/HTML. </a:t>
            </a:r>
            <a:endParaRPr/>
          </a:p>
          <a:p>
            <a:pPr indent="0" lvl="0" marL="0" rtl="0" algn="l">
              <a:lnSpc>
                <a:spcPct val="90000"/>
              </a:lnSpc>
              <a:spcBef>
                <a:spcPts val="0"/>
              </a:spcBef>
              <a:spcAft>
                <a:spcPts val="0"/>
              </a:spcAft>
              <a:buClr>
                <a:schemeClr val="dk1"/>
              </a:buClr>
              <a:buSzPts val="2800"/>
              <a:buNone/>
            </a:pPr>
            <a:r>
              <a:rPr lang="en-US"/>
              <a:t>It makes writing the React components, elements, and structures easier and more readable.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Components are the heart of React's UI building process. They're reusable, self-contained pieces of code that dictate a portion of the UI.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In React, everything is a component, which helps in creating testable, maintainable, and organized code.</a:t>
            </a:r>
            <a:endParaRPr/>
          </a:p>
        </p:txBody>
      </p:sp>
      <p:sp>
        <p:nvSpPr>
          <p:cNvPr id="139" name="Google Shape;139;g2b48fa579cb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React Introduction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