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74" roundtripDataSignature="AMtx7mhJKQHsrPxn7Jz6Z4M/t03EaTtv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4921021ed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b4921021ed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b4921021ed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4921021ed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b4921021ed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b4921021ed_0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4921021ed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b4921021ed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b4921021ed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4921021ed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b4921021ed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b4921021ed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4921021ed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b4921021ed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b4921021ed_0_1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4921021e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b4921021e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b4921021ed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4921021ed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b4921021ed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b4921021ed_0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5a4b23811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b5a4b23811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b5a4b23811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5a4b23811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b5a4b23811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b5a4b23811_1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5a4b23811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b5a4b23811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b5a4b23811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5a4b23811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b5a4b23811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b5a4b23811_1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5a4b23811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b5a4b23811_1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b5a4b23811_1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5a4b23811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b5a4b23811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b5a4b23811_1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a5f29c3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9a5f29c3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9a5f29c3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f7816a8d7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ef7816a8d7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ef7816a8d7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4921021ed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b4921021ed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b4921021ed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4921021ed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b4921021ed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b4921021ed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4921021ed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b4921021ed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b4921021ed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4921021ed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b4921021ed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b4921021ed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4921021ed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b4921021ed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b4921021ed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4921021ed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b4921021ed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2b4921021ed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4921021ed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b4921021ed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b4921021ed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4921021ed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b4921021ed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b4921021ed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4921021ed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b4921021ed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b4921021ed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4921021ed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b4921021ed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2b4921021ed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4921021ed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b4921021ed_0_1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2b4921021ed_0_1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4921021ed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b4921021ed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2b4921021ed_0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4921021ed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b4921021ed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2b4921021ed_0_1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4921021ed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2b4921021ed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2b4921021ed_0_2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b5a4b23811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2b5a4b23811_1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2b5a4b23811_1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5a4b23811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2b5a4b23811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g2b5a4b23811_1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5a4b23811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2b5a4b23811_1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2b5a4b23811_1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b5a4b23811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2b5a4b23811_1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2b5a4b23811_1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b5a4b23811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2b5a4b23811_1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2b5a4b23811_1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b5a4b23811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2b5a4b23811_1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g2b5a4b23811_1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b5a4b23811_1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b5a4b23811_1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2b5a4b23811_1_1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b5a4b23811_1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2b5a4b23811_1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2b5a4b23811_1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b5a4b23811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2b5a4b23811_1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2b5a4b23811_1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b5a4b23811_1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g2b5a4b23811_1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2b5a4b23811_1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b5a4b23811_1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2b5a4b23811_1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2b5a4b23811_1_1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b5a4b23811_1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b5a4b23811_1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2b5a4b23811_1_1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5a4b23811_1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g2b5a4b23811_1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g2b5a4b23811_1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b5a4b23811_1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2b5a4b23811_1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g2b5a4b23811_1_1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b5a4b23811_1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g2b5a4b23811_1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g2b5a4b23811_1_1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b5a4b23811_1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g2b5a4b23811_1_1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g2b5a4b23811_1_1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b5a4b23811_1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g2b5a4b23811_1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g2b5a4b23811_1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b5a4b23811_1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2b5a4b23811_1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g2b5a4b23811_1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b5a4b23811_1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g2b5a4b23811_1_1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g2b5a4b23811_1_1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a5f29c3f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g29a5f29c3f5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g29a5f29c3f5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4921021ed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b4921021ed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b4921021ed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ea83654414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1ea83654414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g1ea83654414_0_2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b4921021e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g2b4921021e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2b4921021e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b4921021e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2b4921021e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g2b4921021ed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b4921021e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g2b4921021ed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9" name="Google Shape;529;g2b4921021ed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b4921021ed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g2b4921021ed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g2b4921021ed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9a5f29c3f5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g29a5f29c3f5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g29a5f29c3f5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4921021ed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b4921021ed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4921021ed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4921021ed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b4921021ed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b4921021ed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4921021ed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b4921021ed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b4921021ed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s://www.npmjs.com/package/prop-type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TypeScript</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3WEBD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4921021ed_0_13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TypeScript is now an integral part of the JavaScript ecosystem, both on the frontend side but also on the backend.</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All survey show that more than 60% of new projects are starting with a TypeScript configuration hence the technology being central and a knowledge to acquire.</a:t>
            </a:r>
            <a:endParaRPr/>
          </a:p>
          <a:p>
            <a:pPr indent="0" lvl="0" marL="0" rtl="0" algn="l">
              <a:lnSpc>
                <a:spcPct val="90000"/>
              </a:lnSpc>
              <a:spcBef>
                <a:spcPts val="0"/>
              </a:spcBef>
              <a:spcAft>
                <a:spcPts val="0"/>
              </a:spcAft>
              <a:buClr>
                <a:schemeClr val="dk1"/>
              </a:buClr>
              <a:buSzPts val="2800"/>
              <a:buNone/>
            </a:pPr>
            <a:br>
              <a:rPr lang="en-US"/>
            </a:br>
            <a:r>
              <a:rPr lang="en-US"/>
              <a:t>Of course, React supports TypeScript as a default technology - and this is the </a:t>
            </a:r>
            <a:r>
              <a:rPr lang="en-US"/>
              <a:t>recommended</a:t>
            </a:r>
            <a:r>
              <a:rPr lang="en-US"/>
              <a:t> way to use it. </a:t>
            </a:r>
            <a:endParaRPr/>
          </a:p>
        </p:txBody>
      </p:sp>
      <p:sp>
        <p:nvSpPr>
          <p:cNvPr id="146" name="Google Shape;146;g2b4921021ed_0_13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4921021ed_0_15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Using TypeScript offers several significant advantages over plain JavaScript, especially for larger projects or projects that require a high level of reliability and maintainability.</a:t>
            </a:r>
            <a:endParaRPr/>
          </a:p>
          <a:p>
            <a:pPr indent="0" lvl="0" marL="0" rtl="0" algn="l">
              <a:lnSpc>
                <a:spcPct val="90000"/>
              </a:lnSpc>
              <a:spcBef>
                <a:spcPts val="0"/>
              </a:spcBef>
              <a:spcAft>
                <a:spcPts val="0"/>
              </a:spcAft>
              <a:buClr>
                <a:schemeClr val="dk1"/>
              </a:buClr>
              <a:buSzPts val="2800"/>
              <a:buNone/>
            </a:pPr>
            <a:r>
              <a:t/>
            </a:r>
            <a:endParaRPr/>
          </a:p>
        </p:txBody>
      </p:sp>
      <p:sp>
        <p:nvSpPr>
          <p:cNvPr id="153" name="Google Shape;153;g2b4921021ed_0_15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b4921021ed_0_13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Early Error Detection: One of the most compelling reasons to use TypeScript is its ability to catch errors early in the development process. With static typing, developers can catch mistakes such as type mismatches, incorrect function arguments, and undeclared variables during compilation, long before the code is executed or deployed.</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Improved Code Quality: TypeScript's strict typing system encourages more defined and structured code, which can lead to fewer runtime errors. This typing system also makes the code more predictable and easier to debug.</a:t>
            </a:r>
            <a:endParaRPr/>
          </a:p>
        </p:txBody>
      </p:sp>
      <p:sp>
        <p:nvSpPr>
          <p:cNvPr id="160" name="Google Shape;160;g2b4921021ed_0_13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b4921021ed_0_14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Enhanced Developer Experience: Many integrated development environments (IDEs) and text editors offer better support for TypeScript, providing features like autocompletion, type checking, and inline documentation. This can significantly speed up the development process and improve productivity.</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Easier Refactoring: Refactoring code is safer and easier with TypeScript. The compiler can quickly spot errors that might be introduced during the refactoring process, such as incorrect variable types or missing methods, which can be overlooked in plain JavaScript.</a:t>
            </a:r>
            <a:endParaRPr/>
          </a:p>
        </p:txBody>
      </p:sp>
      <p:sp>
        <p:nvSpPr>
          <p:cNvPr id="167" name="Google Shape;167;g2b4921021ed_0_14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b4921021ed_0_15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Scalability: TypeScript is designed for the development of large applications. Its features like interfaces, generics, and modules make it easier to organize and manage large codebases. This makes TypeScript an excellent choice for teams and projects aiming for long-term growth and scalability.</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Rich Type System: TypeScript's type system is powerful and flexible, supporting advanced types like enums, tuples, generics, and union/intersection types. These features allow for more precise definitions and operations, making the code more robust and expressive.</a:t>
            </a:r>
            <a:endParaRPr/>
          </a:p>
        </p:txBody>
      </p:sp>
      <p:sp>
        <p:nvSpPr>
          <p:cNvPr id="174" name="Google Shape;174;g2b4921021ed_0_15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4921021ed_0_16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US"/>
              <a:t>Community and Ecosystem Support: TypeScript has gained widespread adoption and support from the developer community. Many popular libraries and frameworks offer TypeScript type definitions, making it easier to integrate TypeScript into existing projects. The strong ecosystem ensures that developers have access to a wealth of resources, tools, and community support.</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Compatibility with JavaScript: Because TypeScript is a superset of JavaScript, any valid JavaScript code is also valid TypeScript code. This allows for incremental adoption, meaning that projects can gradually migrate to TypeScript at a pace that suits them. It also means that teams can use all the JavaScript libraries and tools they are familiar with.</a:t>
            </a:r>
            <a:endParaRPr/>
          </a:p>
        </p:txBody>
      </p:sp>
      <p:sp>
        <p:nvSpPr>
          <p:cNvPr id="181" name="Google Shape;181;g2b4921021ed_0_16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4921021ed_0_16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Improved Collaboration: TypeScript's type annotations and compile-time checks can serve as a form of documentation, making it easier for new team members to understand the codebase. This improves collaboration within teams, especially in larger projects where understanding the flow of data and types is crucial.</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Better for Large Teams: TypeScript's features can be particularly beneficial for larger teams, where the codebase is more complex, and changes are frequent. The static typing helps ensure that changes by one developer don't unintentionally break functionality elsewhere in the application.</a:t>
            </a:r>
            <a:endParaRPr/>
          </a:p>
        </p:txBody>
      </p:sp>
      <p:sp>
        <p:nvSpPr>
          <p:cNvPr id="188" name="Google Shape;188;g2b4921021ed_0_16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b5a4b23811_1_1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TypeScript enhances the development of JavaScript applications by providing tools and features that help catch errors early, improve code quality, and facilitate better team collaboration.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Its adoption can lead to more maintainable and scalable applications, making it a preferred choice for many developers and organizations.</a:t>
            </a:r>
            <a:endParaRPr/>
          </a:p>
        </p:txBody>
      </p:sp>
      <p:sp>
        <p:nvSpPr>
          <p:cNvPr id="195" name="Google Shape;195;g2b5a4b23811_1_1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b5a4b23811_1_4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While TypeScript offers many advantages, especially for large-scale application development, it's important to consider its limitations and potential issues.</a:t>
            </a:r>
            <a:endParaRPr/>
          </a:p>
          <a:p>
            <a:pPr indent="0" lvl="0" marL="0" rtl="0" algn="l">
              <a:lnSpc>
                <a:spcPct val="90000"/>
              </a:lnSpc>
              <a:spcBef>
                <a:spcPts val="0"/>
              </a:spcBef>
              <a:spcAft>
                <a:spcPts val="0"/>
              </a:spcAft>
              <a:buClr>
                <a:schemeClr val="dk1"/>
              </a:buClr>
              <a:buSzPts val="2800"/>
              <a:buNone/>
            </a:pPr>
            <a:r>
              <a:t/>
            </a:r>
            <a:endParaRPr/>
          </a:p>
          <a:p>
            <a:pPr indent="0" lvl="0" marL="0" rtl="0" algn="l">
              <a:spcBef>
                <a:spcPts val="0"/>
              </a:spcBef>
              <a:spcAft>
                <a:spcPts val="0"/>
              </a:spcAft>
              <a:buClr>
                <a:schemeClr val="dk1"/>
              </a:buClr>
              <a:buSzPts val="1100"/>
              <a:buFont typeface="Arial"/>
              <a:buNone/>
            </a:pPr>
            <a:r>
              <a:rPr lang="en-US"/>
              <a:t>Learning Curve: For developers new to TypeScript or static typing, there can be a significant learning curve. This is especially true for those who are only familiar with dynamically typed languages like JavaScript.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202" name="Google Shape;202;g2b5a4b23811_1_4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b5a4b23811_1_2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Additional Development Time: Writing TypeScript requires more upfront effort compared to JavaScript. Defining types and interfaces adds an additional layer of complexity which can slow down the initial development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Compilation Overhead: TypeScript needs to be compiled into JavaScript, which adds an extra step in the development process. This can be a hurdle, especially in projects where quick prototyping is required.</a:t>
            </a:r>
            <a:endParaRPr/>
          </a:p>
        </p:txBody>
      </p:sp>
      <p:sp>
        <p:nvSpPr>
          <p:cNvPr id="209" name="Google Shape;209;g2b5a4b23811_1_2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Understand the use case of TypeScript</a:t>
            </a:r>
            <a:endParaRPr/>
          </a:p>
          <a:p>
            <a:pPr indent="-342900" lvl="0" marL="457200" rtl="0" algn="l">
              <a:lnSpc>
                <a:spcPct val="90000"/>
              </a:lnSpc>
              <a:spcBef>
                <a:spcPts val="0"/>
              </a:spcBef>
              <a:spcAft>
                <a:spcPts val="0"/>
              </a:spcAft>
              <a:buSzPts val="1800"/>
              <a:buChar char="•"/>
            </a:pPr>
            <a:r>
              <a:rPr lang="en-US"/>
              <a:t>Be able to setup a TypeScript project</a:t>
            </a:r>
            <a:endParaRPr/>
          </a:p>
          <a:p>
            <a:pPr indent="-342900" lvl="0" marL="457200" rtl="0" algn="l">
              <a:lnSpc>
                <a:spcPct val="90000"/>
              </a:lnSpc>
              <a:spcBef>
                <a:spcPts val="0"/>
              </a:spcBef>
              <a:spcAft>
                <a:spcPts val="0"/>
              </a:spcAft>
              <a:buSzPts val="1800"/>
              <a:buChar char="•"/>
            </a:pPr>
            <a:r>
              <a:rPr lang="en-US"/>
              <a:t>Use TypeScript with React</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Clr>
                <a:schemeClr val="dk1"/>
              </a:buClr>
              <a:buSzPts val="1100"/>
              <a:buFont typeface="Arial"/>
              <a:buNone/>
            </a:pPr>
            <a:r>
              <a:rPr lang="en-US"/>
              <a:t>Time:</a:t>
            </a:r>
            <a:endParaRPr/>
          </a:p>
          <a:p>
            <a:pPr indent="-342900" lvl="0" marL="457200" rtl="0" algn="l">
              <a:lnSpc>
                <a:spcPct val="90000"/>
              </a:lnSpc>
              <a:spcBef>
                <a:spcPts val="0"/>
              </a:spcBef>
              <a:spcAft>
                <a:spcPts val="0"/>
              </a:spcAft>
              <a:buSzPts val="1800"/>
              <a:buChar char="-"/>
            </a:pPr>
            <a:r>
              <a:rPr lang="en-US"/>
              <a:t>course: 2h</a:t>
            </a:r>
            <a:endParaRPr/>
          </a:p>
          <a:p>
            <a:pPr indent="-342900" lvl="0" marL="457200" rtl="0" algn="l">
              <a:lnSpc>
                <a:spcPct val="90000"/>
              </a:lnSpc>
              <a:spcBef>
                <a:spcPts val="0"/>
              </a:spcBef>
              <a:spcAft>
                <a:spcPts val="0"/>
              </a:spcAft>
              <a:buSzPts val="1800"/>
              <a:buChar char="-"/>
            </a:pPr>
            <a:r>
              <a:rPr lang="en-US"/>
              <a:t>exercises: 2h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3WEBD – TypeScript</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b5a4b23811_1_2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Potentially Verbose: TypeScript's type annotations and interfaces can make the code more verbose. This could lead to longer code for what would be shorter in plain JavaScript, potentially affecting readability and maintainability.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Community Divisions: TypeScript, being a superset of JavaScript, has created some division within the development community. Some developers feel that it complicates what is essentially a simple and flexible language (JavaScript).</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216" name="Google Shape;216;g2b5a4b23811_1_2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b5a4b23811_1_3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Overconfidence in Type Safety: TypeScript's static typing can lead to a false sense of security. While it does catch many type-related errors at compile time, it's not a silver bullet for all bugs. Runtime errors can and do still occur.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Tooling and Build Process Complexity: Integrating TypeScript into build processes and toolchains can add complexity. Configuring compilers, linters, and other tools to work with TypeScript might require additional setup and maintenance.</a:t>
            </a:r>
            <a:endParaRPr/>
          </a:p>
        </p:txBody>
      </p:sp>
      <p:sp>
        <p:nvSpPr>
          <p:cNvPr id="223" name="Google Shape;223;g2b5a4b23811_1_3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b5a4b23811_1_3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Performance Considerations: Although TypeScript compiles down to JavaScript, the added complexity of types can sometimes lead to less optimal code compared to hand-optimized JavaScript, especially if not used carefully.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Evolving Language: TypeScript is still evolving, with frequent updates and changes. This rapid evolution can be a double-edged sword, introducing new features but also potentially causing breaking changes or requiring regular updates to codebases.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230" name="Google Shape;230;g2b5a4b23811_1_3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29a5f29c3f5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237" name="Google Shape;237;g29a5f29c3f5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TypeScript Basics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f7816a8d7_0_1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 type is a representation of a value we use in our program. Types do exist in JavaScript (basic primitive types):</a:t>
            </a:r>
            <a:endParaRPr/>
          </a:p>
          <a:p>
            <a:pPr indent="-342900" lvl="0" marL="457200" rtl="0" algn="l">
              <a:spcBef>
                <a:spcPts val="0"/>
              </a:spcBef>
              <a:spcAft>
                <a:spcPts val="0"/>
              </a:spcAft>
              <a:buSzPts val="1800"/>
              <a:buChar char="•"/>
            </a:pPr>
            <a:r>
              <a:rPr lang="en-US"/>
              <a:t>Null</a:t>
            </a:r>
            <a:endParaRPr/>
          </a:p>
          <a:p>
            <a:pPr indent="-342900" lvl="0" marL="457200" rtl="0" algn="l">
              <a:spcBef>
                <a:spcPts val="0"/>
              </a:spcBef>
              <a:spcAft>
                <a:spcPts val="0"/>
              </a:spcAft>
              <a:buSzPts val="1800"/>
              <a:buChar char="•"/>
            </a:pPr>
            <a:r>
              <a:rPr lang="en-US"/>
              <a:t>Undefined   </a:t>
            </a:r>
            <a:endParaRPr/>
          </a:p>
          <a:p>
            <a:pPr indent="-342900" lvl="0" marL="457200" rtl="0" algn="l">
              <a:spcBef>
                <a:spcPts val="0"/>
              </a:spcBef>
              <a:spcAft>
                <a:spcPts val="0"/>
              </a:spcAft>
              <a:buSzPts val="1800"/>
              <a:buChar char="•"/>
            </a:pPr>
            <a:r>
              <a:rPr lang="en-US"/>
              <a:t>Boolean    </a:t>
            </a:r>
            <a:endParaRPr/>
          </a:p>
          <a:p>
            <a:pPr indent="-342900" lvl="0" marL="457200" rtl="0" algn="l">
              <a:spcBef>
                <a:spcPts val="0"/>
              </a:spcBef>
              <a:spcAft>
                <a:spcPts val="0"/>
              </a:spcAft>
              <a:buSzPts val="1800"/>
              <a:buChar char="•"/>
            </a:pPr>
            <a:r>
              <a:rPr lang="en-US"/>
              <a:t>Number	 </a:t>
            </a:r>
            <a:endParaRPr/>
          </a:p>
          <a:p>
            <a:pPr indent="-342900" lvl="0" marL="457200" rtl="0" algn="l">
              <a:spcBef>
                <a:spcPts val="0"/>
              </a:spcBef>
              <a:spcAft>
                <a:spcPts val="0"/>
              </a:spcAft>
              <a:buSzPts val="1800"/>
              <a:buChar char="•"/>
            </a:pPr>
            <a:r>
              <a:rPr lang="en-US"/>
              <a:t>BigInt	 </a:t>
            </a:r>
            <a:endParaRPr/>
          </a:p>
          <a:p>
            <a:pPr indent="-342900" lvl="0" marL="457200" rtl="0" algn="l">
              <a:spcBef>
                <a:spcPts val="0"/>
              </a:spcBef>
              <a:spcAft>
                <a:spcPts val="0"/>
              </a:spcAft>
              <a:buSzPts val="1800"/>
              <a:buChar char="•"/>
            </a:pPr>
            <a:r>
              <a:rPr lang="en-US"/>
              <a:t>String	 </a:t>
            </a:r>
            <a:endParaRPr/>
          </a:p>
          <a:p>
            <a:pPr indent="-342900" lvl="0" marL="457200" rtl="0" algn="l">
              <a:spcBef>
                <a:spcPts val="0"/>
              </a:spcBef>
              <a:spcAft>
                <a:spcPts val="0"/>
              </a:spcAft>
              <a:buSzPts val="1800"/>
              <a:buChar char="•"/>
            </a:pPr>
            <a:r>
              <a:rPr lang="en-US"/>
              <a:t>Symbol</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250" name="Google Shape;250;g1ef7816a8d7_0_1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b4921021ed_0_5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But you don’t have ways to create new types!  </a:t>
            </a:r>
            <a:endParaRPr/>
          </a:p>
          <a:p>
            <a:pPr indent="0" lvl="0" marL="0" rtl="0" algn="l">
              <a:spcBef>
                <a:spcPts val="0"/>
              </a:spcBef>
              <a:spcAft>
                <a:spcPts val="0"/>
              </a:spcAft>
              <a:buClr>
                <a:schemeClr val="dk1"/>
              </a:buClr>
              <a:buSzPts val="1100"/>
              <a:buNone/>
            </a:pPr>
            <a:r>
              <a:rPr lang="en-US"/>
              <a:t>TypeScript adds a very rich type system on top of the types that JavaScript provides.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It’s much more efficient for the TypeScript compiler to catch errors than to have things fail at runtime. Types also inform the developer about the values a program is expected to deal with without running the code.</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257" name="Google Shape;257;g2b4921021ed_0_5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b4921021ed_0_6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We only have a few useful types in JavaScript.</a:t>
            </a:r>
            <a:endParaRPr/>
          </a:p>
          <a:p>
            <a:pPr indent="0" lvl="0" marL="0" rtl="0" algn="l">
              <a:spcBef>
                <a:spcPts val="0"/>
              </a:spcBef>
              <a:spcAft>
                <a:spcPts val="0"/>
              </a:spcAft>
              <a:buClr>
                <a:schemeClr val="dk1"/>
              </a:buClr>
              <a:buSzPts val="1100"/>
              <a:buNone/>
            </a:pPr>
            <a:r>
              <a:rPr lang="en-US"/>
              <a:t>JavaScript does not have the capability to declare that a variable is of a particular type.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Instead, the type is inferred from the value it is assigned.</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There is no strict type checking in JavaScript either, which means that a variable can be changed to hold any value. In loosely typed languages, you don't have to specify types of variables. JavaScript is loosely typed.</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264" name="Google Shape;264;g2b4921021ed_0_6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b4921021ed_0_6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1100"/>
              <a:buNone/>
            </a:pPr>
            <a:r>
              <a:rPr lang="en-US"/>
              <a:t>TypeScript type annotations allow us to assign types to variables.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syntax for a type annotation is to put a colon followed by the type after the variable name before any assignment.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We can add type annotations to function parameters as well as to its return value.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syntax for a type annotation on a parameter is just like type annotations on variables - a colon followed by the type is added after the parameter name.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We can also add a type annotation for the return value by adding a colon followed by the type after the function's parentheses.</a:t>
            </a:r>
            <a:endParaRPr/>
          </a:p>
        </p:txBody>
      </p:sp>
      <p:sp>
        <p:nvSpPr>
          <p:cNvPr id="271" name="Google Shape;271;g2b4921021ed_0_6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b4921021ed_0_7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None/>
            </a:pPr>
            <a:r>
              <a:rPr lang="en-US"/>
              <a:t>In JavaScript, there is no type checking process requiring function callers to pass all the defined parameters.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In TypeScript if you don’t provide all parameters, the type error is raised. TypeScript expects the function parameters that have been defined to be passed to it.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There is a way to make function parameters optional in TypeScript. We can define that a parameter is optional by putting a question mark before the colon.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It is important to note that optional parameters can only be at the end of the parameter list.</a:t>
            </a:r>
            <a:endParaRPr/>
          </a:p>
        </p:txBody>
      </p:sp>
      <p:sp>
        <p:nvSpPr>
          <p:cNvPr id="278" name="Google Shape;278;g2b4921021ed_0_7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Clr>
                <a:schemeClr val="lt1"/>
              </a:buClr>
              <a:buSzPts val="3600"/>
              <a:buFont typeface="Calibri"/>
              <a:buAutoNum type="arabicPeriod"/>
            </a:pPr>
            <a:r>
              <a:rPr lang="en-US"/>
              <a:t>TypeScript Introduction</a:t>
            </a:r>
            <a:endParaRPr/>
          </a:p>
          <a:p>
            <a:pPr indent="-742950" lvl="0" marL="742950" rtl="0" algn="l">
              <a:lnSpc>
                <a:spcPct val="90000"/>
              </a:lnSpc>
              <a:spcBef>
                <a:spcPts val="0"/>
              </a:spcBef>
              <a:spcAft>
                <a:spcPts val="0"/>
              </a:spcAft>
              <a:buSzPts val="3600"/>
              <a:buAutoNum type="arabicPeriod"/>
            </a:pPr>
            <a:r>
              <a:rPr lang="en-US"/>
              <a:t>TypeScript Basics</a:t>
            </a:r>
            <a:endParaRPr/>
          </a:p>
          <a:p>
            <a:pPr indent="-742950" lvl="0" marL="742950" rtl="0" algn="l">
              <a:lnSpc>
                <a:spcPct val="90000"/>
              </a:lnSpc>
              <a:spcBef>
                <a:spcPts val="0"/>
              </a:spcBef>
              <a:spcAft>
                <a:spcPts val="0"/>
              </a:spcAft>
              <a:buSzPts val="3600"/>
              <a:buAutoNum type="arabicPeriod"/>
            </a:pPr>
            <a:r>
              <a:rPr lang="en-US"/>
              <a:t>React with TypeScript</a:t>
            </a:r>
            <a:endParaRPr/>
          </a:p>
          <a:p>
            <a:pPr indent="0" lvl="0" marL="0" rtl="0" algn="l">
              <a:lnSpc>
                <a:spcPct val="90000"/>
              </a:lnSpc>
              <a:spcBef>
                <a:spcPts val="0"/>
              </a:spcBef>
              <a:spcAft>
                <a:spcPts val="0"/>
              </a:spcAft>
              <a:buSzPts val="36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b4921021ed_0_7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1600"/>
              </a:spcAft>
              <a:buClr>
                <a:schemeClr val="dk1"/>
              </a:buClr>
              <a:buSzPts val="1100"/>
              <a:buNone/>
            </a:pPr>
            <a:r>
              <a:rPr b="1" lang="en-US">
                <a:solidFill>
                  <a:srgbClr val="0D3655"/>
                </a:solidFill>
                <a:highlight>
                  <a:srgbClr val="FFD966"/>
                </a:highlight>
                <a:latin typeface="Source Sans Pro"/>
                <a:ea typeface="Source Sans Pro"/>
                <a:cs typeface="Source Sans Pro"/>
                <a:sym typeface="Source Sans Pro"/>
              </a:rPr>
              <a:t>TypeScript doesn’t exist at runtime - it is a development tool. So, TypeScript won't do any type checking on the code at runtime.</a:t>
            </a:r>
            <a:endParaRPr sz="3600"/>
          </a:p>
        </p:txBody>
      </p:sp>
      <p:sp>
        <p:nvSpPr>
          <p:cNvPr id="285" name="Google Shape;285;g2b4921021ed_0_7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b4921021ed_0_8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Adding type annotations to our code is extra code we need to write, which consumes a little more of our time and bloats our code. TypeScript has something called type inference, which means, in many cases, it can work out a variable's type without it having a type annotation.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TypeScript will automatically infer the type for a variable if a type annotation hasn't been specified.</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292" name="Google Shape;292;g2b4921021ed_0_8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b4921021ed_0_9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TypeScript infers the type of a string constant to the value of the constant rather than the wider string type. </a:t>
            </a:r>
            <a:endParaRPr/>
          </a:p>
          <a:p>
            <a:pPr indent="0" lvl="0" marL="0" rtl="0" algn="l">
              <a:spcBef>
                <a:spcPts val="0"/>
              </a:spcBef>
              <a:spcAft>
                <a:spcPts val="0"/>
              </a:spcAft>
              <a:buClr>
                <a:schemeClr val="dk1"/>
              </a:buClr>
              <a:buSzPts val="1100"/>
              <a:buNone/>
            </a:pPr>
            <a:r>
              <a:rPr lang="en-US"/>
              <a:t>This is because a string constant can only be that value. This is called a string literal type.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When a constant is initialized from a primitive type, TypeScript infers it to be a literal type of the specific value assigned. </a:t>
            </a:r>
            <a:endParaRPr/>
          </a:p>
          <a:p>
            <a:pPr indent="0" lvl="0" marL="0" rtl="0" algn="l">
              <a:spcBef>
                <a:spcPts val="0"/>
              </a:spcBef>
              <a:spcAft>
                <a:spcPts val="0"/>
              </a:spcAft>
              <a:buClr>
                <a:schemeClr val="dk1"/>
              </a:buClr>
              <a:buSzPts val="1100"/>
              <a:buNone/>
            </a:pPr>
            <a:r>
              <a:rPr lang="en-US"/>
              <a:t>However, when a constant is initialized from a non-primitive type, TypeScript only infers it to be of the same type as assigned.</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299" name="Google Shape;299;g2b4921021ed_0_9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b4921021ed_0_9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f there is no assignment in a variable declaration, then TypeScript infers the variable to be of type any.</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“any” is the broadest type in TypeScript's type system.</a:t>
            </a:r>
            <a:endParaRPr/>
          </a:p>
          <a:p>
            <a:pPr indent="0" lvl="0" marL="0" rtl="0" algn="l">
              <a:spcBef>
                <a:spcPts val="0"/>
              </a:spcBef>
              <a:spcAft>
                <a:spcPts val="0"/>
              </a:spcAft>
              <a:buClr>
                <a:schemeClr val="dk1"/>
              </a:buClr>
              <a:buSzPts val="1100"/>
              <a:buNone/>
            </a:pPr>
            <a:r>
              <a:rPr lang="en-US"/>
              <a:t>Type inference happens on functions as well.</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TypeScript can infer the return type of a function. TypeScript also infers the type of a variable in a declaration where the assignment is from a function.</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06" name="Google Shape;306;g2b4921021ed_0_9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b4921021ed_0_10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TypeScripts inference breaks down on functions when no type annotations are defined on their parameters.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TypeScript can infer the type of a function parameter if it has a default value.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So, it is best practice to include type annotations for function parameters if they don't have default values.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13" name="Google Shape;313;g2b4921021ed_0_10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b4921021ed_0_1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There are some additional standard types that TypeScript has in its type system</a:t>
            </a:r>
            <a:endParaRPr/>
          </a:p>
          <a:p>
            <a:pPr indent="-342900" lvl="0" marL="457200" rtl="0" algn="l">
              <a:spcBef>
                <a:spcPts val="0"/>
              </a:spcBef>
              <a:spcAft>
                <a:spcPts val="0"/>
              </a:spcAft>
              <a:buSzPts val="1800"/>
              <a:buChar char="•"/>
            </a:pPr>
            <a:r>
              <a:rPr lang="en-US"/>
              <a:t>Array</a:t>
            </a:r>
            <a:endParaRPr/>
          </a:p>
          <a:p>
            <a:pPr indent="-342900" lvl="0" marL="457200" rtl="0" algn="l">
              <a:spcBef>
                <a:spcPts val="0"/>
              </a:spcBef>
              <a:spcAft>
                <a:spcPts val="0"/>
              </a:spcAft>
              <a:buSzPts val="1800"/>
              <a:buChar char="•"/>
            </a:pPr>
            <a:r>
              <a:rPr lang="en-US"/>
              <a:t>Any</a:t>
            </a:r>
            <a:endParaRPr/>
          </a:p>
          <a:p>
            <a:pPr indent="-342900" lvl="0" marL="457200" rtl="0" algn="l">
              <a:spcBef>
                <a:spcPts val="0"/>
              </a:spcBef>
              <a:spcAft>
                <a:spcPts val="0"/>
              </a:spcAft>
              <a:buSzPts val="1800"/>
              <a:buChar char="•"/>
            </a:pPr>
            <a:r>
              <a:rPr lang="en-US"/>
              <a:t>Tuples</a:t>
            </a:r>
            <a:endParaRPr/>
          </a:p>
          <a:p>
            <a:pPr indent="-342900" lvl="0" marL="457200" rtl="0" algn="l">
              <a:spcBef>
                <a:spcPts val="0"/>
              </a:spcBef>
              <a:spcAft>
                <a:spcPts val="0"/>
              </a:spcAft>
              <a:buSzPts val="1800"/>
              <a:buChar char="•"/>
            </a:pPr>
            <a:r>
              <a:rPr lang="en-US"/>
              <a:t>Date</a:t>
            </a:r>
            <a:endParaRPr/>
          </a:p>
          <a:p>
            <a:pPr indent="-342900" lvl="0" marL="457200" rtl="0" algn="l">
              <a:spcBef>
                <a:spcPts val="0"/>
              </a:spcBef>
              <a:spcAft>
                <a:spcPts val="0"/>
              </a:spcAft>
              <a:buSzPts val="1800"/>
              <a:buChar char="•"/>
            </a:pPr>
            <a:r>
              <a:rPr lang="en-US"/>
              <a:t>void</a:t>
            </a:r>
            <a:endParaRPr/>
          </a:p>
          <a:p>
            <a:pPr indent="-342900" lvl="0" marL="457200" rtl="0" algn="l">
              <a:spcBef>
                <a:spcPts val="0"/>
              </a:spcBef>
              <a:spcAft>
                <a:spcPts val="0"/>
              </a:spcAft>
              <a:buSzPts val="1800"/>
              <a:buChar char="•"/>
            </a:pPr>
            <a:r>
              <a:rPr lang="en-US"/>
              <a:t>never</a:t>
            </a:r>
            <a:endParaRPr/>
          </a:p>
          <a:p>
            <a:pPr indent="-342900" lvl="0" marL="457200" rtl="0" algn="l">
              <a:spcBef>
                <a:spcPts val="0"/>
              </a:spcBef>
              <a:spcAft>
                <a:spcPts val="0"/>
              </a:spcAft>
              <a:buSzPts val="1800"/>
              <a:buChar char="•"/>
            </a:pPr>
            <a:r>
              <a:rPr lang="en-US"/>
              <a:t>unknown</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20" name="Google Shape;320;g2b4921021ed_0_1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b4921021ed_0_18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1. Date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If we assign a variable to the JavaScript Date constructor, TypeScript infers its type to be Date.</a:t>
            </a:r>
            <a:endParaRPr/>
          </a:p>
          <a:p>
            <a:pPr indent="0" lvl="0" marL="0" rtl="0" algn="l">
              <a:spcBef>
                <a:spcPts val="0"/>
              </a:spcBef>
              <a:spcAft>
                <a:spcPts val="0"/>
              </a:spcAft>
              <a:buClr>
                <a:schemeClr val="dk1"/>
              </a:buClr>
              <a:buSzPts val="1100"/>
              <a:buNone/>
            </a:pPr>
            <a:r>
              <a:rPr lang="en-US"/>
              <a:t>The Date type is a representation of the Date object in JavaScript.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Date type lets us strongly-type date variables and gain useful intellisense on the JavaScript Date object.</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27" name="Google Shape;327;g2b4921021ed_0_18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b4921021ed_0_19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None/>
            </a:pPr>
            <a:r>
              <a:rPr lang="en-US"/>
              <a:t>2. Any</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TypeScript doesn't carry out any type checking on items that have the any type. The any type is a way of opting out of the type checking process.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One of the main reasons for using TypeScript is to enable type checking.</a:t>
            </a:r>
            <a:endParaRPr/>
          </a:p>
          <a:p>
            <a:pPr indent="0" lvl="0" marL="0" rtl="0" algn="l">
              <a:spcBef>
                <a:spcPts val="0"/>
              </a:spcBef>
              <a:spcAft>
                <a:spcPts val="0"/>
              </a:spcAft>
              <a:buClr>
                <a:schemeClr val="dk1"/>
              </a:buClr>
              <a:buSzPts val="1100"/>
              <a:buNone/>
            </a:pPr>
            <a:r>
              <a:rPr lang="en-US"/>
              <a:t>When it isn't possible to create a TypeScript type to represent an item, we can use the any type. Historically, when TypeScripts type system wasn't as powerful, this would be the case every so often. However, today, this case rarely happens.</a:t>
            </a:r>
            <a:endParaRPr/>
          </a:p>
        </p:txBody>
      </p:sp>
      <p:sp>
        <p:nvSpPr>
          <p:cNvPr id="334" name="Google Shape;334;g2b4921021ed_0_19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b4921021ed_0_19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An example where we may see any being used is where we are dealing with dynamic data.</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This is data that is defined by end-users rather than developers. The ability for end-users to create custom forms is an example of where code would need to deal with dynamic data.</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41" name="Google Shape;341;g2b4921021ed_0_19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b4921021ed_0_20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3. Void</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void type represents a function's return type when it doesn't return any data.</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void type can't hold any data - it can only be undefined (or null if the strictNullChecks compiler option is off).</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48" name="Google Shape;348;g2b4921021ed_0_20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TypeScript 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b5a4b23811_1_7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1100"/>
              <a:buNone/>
            </a:pPr>
            <a:r>
              <a:rPr lang="en-US"/>
              <a:t>4. Array</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Another common type we use is arrays. We can find two different methods to create array types.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We can also use the array type to create a strongly typed function Rest parameter.</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We can use a type annotation to specify that an array should only contain items of a specific type. There is an Array generic type that we can use to do this.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We can use an array type annotation to strongly-type function rest parameters.</a:t>
            </a:r>
            <a:endParaRPr/>
          </a:p>
        </p:txBody>
      </p:sp>
      <p:sp>
        <p:nvSpPr>
          <p:cNvPr id="355" name="Google Shape;355;g2b5a4b23811_1_7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b5a4b23811_1_7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5. Tuples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 tuple can be thought of as an array with a fixed number of elements. For example, ome of the hooks in React return tuples.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Tuples are useful when we want to store multiple bits of data. Tuples are a little more concise than an object but aren't as self-documenting as objects. So, tuples are nice for small and obvious data structures.</a:t>
            </a:r>
            <a:endParaRPr/>
          </a:p>
          <a:p>
            <a:pPr indent="0" lvl="0" marL="0" rtl="0" algn="l">
              <a:lnSpc>
                <a:spcPct val="90000"/>
              </a:lnSpc>
              <a:spcBef>
                <a:spcPts val="0"/>
              </a:spcBef>
              <a:spcAft>
                <a:spcPts val="0"/>
              </a:spcAft>
              <a:buClr>
                <a:schemeClr val="dk1"/>
              </a:buClr>
              <a:buSzPts val="1100"/>
              <a:buNone/>
            </a:pPr>
            <a:r>
              <a:t/>
            </a:r>
            <a:endParaRPr/>
          </a:p>
        </p:txBody>
      </p:sp>
      <p:sp>
        <p:nvSpPr>
          <p:cNvPr id="362" name="Google Shape;362;g2b5a4b23811_1_7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b5a4b23811_1_8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The tuple type doesn't exist in JavaScript. The closest we have are arrays, but there is no way of enforcing the number of elements and each element's type.Typescript can't infer the correct type for fixed tuples.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So, we will always need to use a type annotation for tuples.An issue with tuples is that it isn't obvious what data should be placed in its elements. TypeScript 4.0 eases this problem with the ability to label elements within a tuple.</a:t>
            </a:r>
            <a:endParaRPr/>
          </a:p>
        </p:txBody>
      </p:sp>
      <p:sp>
        <p:nvSpPr>
          <p:cNvPr id="369" name="Google Shape;369;g2b5a4b23811_1_8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b5a4b23811_1_8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6. Never</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never type is used to represent a type of value that will never occur.</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It is useful to explicitly flag areas of code that shouldn’t be reached. It is also useful when creating conditional types,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76" name="Google Shape;376;g2b5a4b23811_1_8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b5a4b23811_1_9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7. Unknown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unknown type is similar to the any type but is type-safe.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We saw that the any type could be used when we are unsure of the type of value. The problem with any is that no type checks will be carried out on values of type any.</a:t>
            </a:r>
            <a:endParaRPr/>
          </a:p>
          <a:p>
            <a:pPr indent="0" lvl="0" marL="0" rtl="0" algn="l">
              <a:spcBef>
                <a:spcPts val="0"/>
              </a:spcBef>
              <a:spcAft>
                <a:spcPts val="0"/>
              </a:spcAft>
              <a:buClr>
                <a:schemeClr val="dk1"/>
              </a:buClr>
              <a:buSzPts val="1100"/>
              <a:buNone/>
            </a:pPr>
            <a:r>
              <a:rPr lang="en-US"/>
              <a:t>What if there was a type like any that can be used for values we don't know but was also type-safe?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This is what the unknown type is!</a:t>
            </a:r>
            <a:endParaRPr/>
          </a:p>
        </p:txBody>
      </p:sp>
      <p:sp>
        <p:nvSpPr>
          <p:cNvPr id="383" name="Google Shape;383;g2b5a4b23811_1_9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b5a4b23811_1_10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You can't operate directly on variables of type unknown.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We have to give TypeScript information to narrow the type so that it can be used.</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unknown type allows us to reduce our use of any and create more strongly-typed code. We do write a little more code when using unknown, but the confidence we get from knowing our code is type-safe is well worth it.</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90" name="Google Shape;390;g2b5a4b23811_1_10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b5a4b23811_1_10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Basic type</a:t>
            </a:r>
            <a:endParaRPr/>
          </a:p>
        </p:txBody>
      </p:sp>
      <p:sp>
        <p:nvSpPr>
          <p:cNvPr id="397" name="Google Shape;397;g2b5a4b23811_1_10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pic>
        <p:nvPicPr>
          <p:cNvPr id="398" name="Google Shape;398;g2b5a4b23811_1_106"/>
          <p:cNvPicPr preferRelativeResize="0"/>
          <p:nvPr/>
        </p:nvPicPr>
        <p:blipFill>
          <a:blip r:embed="rId3">
            <a:alphaModFix/>
          </a:blip>
          <a:stretch>
            <a:fillRect/>
          </a:stretch>
        </p:blipFill>
        <p:spPr>
          <a:xfrm>
            <a:off x="561975" y="2336450"/>
            <a:ext cx="11068050" cy="3581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b5a4b23811_1_1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Custom type</a:t>
            </a:r>
            <a:endParaRPr/>
          </a:p>
        </p:txBody>
      </p:sp>
      <p:sp>
        <p:nvSpPr>
          <p:cNvPr id="405" name="Google Shape;405;g2b5a4b23811_1_1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pic>
        <p:nvPicPr>
          <p:cNvPr id="406" name="Google Shape;406;g2b5a4b23811_1_112"/>
          <p:cNvPicPr preferRelativeResize="0"/>
          <p:nvPr/>
        </p:nvPicPr>
        <p:blipFill>
          <a:blip r:embed="rId3">
            <a:alphaModFix/>
          </a:blip>
          <a:stretch>
            <a:fillRect/>
          </a:stretch>
        </p:blipFill>
        <p:spPr>
          <a:xfrm>
            <a:off x="561975" y="2033625"/>
            <a:ext cx="11068050" cy="1581150"/>
          </a:xfrm>
          <a:prstGeom prst="rect">
            <a:avLst/>
          </a:prstGeom>
          <a:noFill/>
          <a:ln>
            <a:noFill/>
          </a:ln>
        </p:spPr>
      </p:pic>
      <p:pic>
        <p:nvPicPr>
          <p:cNvPr id="407" name="Google Shape;407;g2b5a4b23811_1_112"/>
          <p:cNvPicPr preferRelativeResize="0"/>
          <p:nvPr/>
        </p:nvPicPr>
        <p:blipFill>
          <a:blip r:embed="rId4">
            <a:alphaModFix/>
          </a:blip>
          <a:stretch>
            <a:fillRect/>
          </a:stretch>
        </p:blipFill>
        <p:spPr>
          <a:xfrm>
            <a:off x="561975" y="3429000"/>
            <a:ext cx="11068050" cy="20383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b5a4b23811_1_1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t/>
            </a:r>
            <a:endParaRPr/>
          </a:p>
        </p:txBody>
      </p:sp>
      <p:sp>
        <p:nvSpPr>
          <p:cNvPr id="414" name="Google Shape;414;g2b5a4b23811_1_1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pic>
        <p:nvPicPr>
          <p:cNvPr id="415" name="Google Shape;415;g2b5a4b23811_1_118"/>
          <p:cNvPicPr preferRelativeResize="0"/>
          <p:nvPr/>
        </p:nvPicPr>
        <p:blipFill>
          <a:blip r:embed="rId3">
            <a:alphaModFix/>
          </a:blip>
          <a:stretch>
            <a:fillRect/>
          </a:stretch>
        </p:blipFill>
        <p:spPr>
          <a:xfrm>
            <a:off x="561975" y="2581275"/>
            <a:ext cx="11068050" cy="1695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b5a4b23811_1_1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Custom types using Interfaces</a:t>
            </a:r>
            <a:endParaRPr/>
          </a:p>
        </p:txBody>
      </p:sp>
      <p:sp>
        <p:nvSpPr>
          <p:cNvPr id="422" name="Google Shape;422;g2b5a4b23811_1_1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pic>
        <p:nvPicPr>
          <p:cNvPr id="423" name="Google Shape;423;g2b5a4b23811_1_124"/>
          <p:cNvPicPr preferRelativeResize="0"/>
          <p:nvPr/>
        </p:nvPicPr>
        <p:blipFill>
          <a:blip r:embed="rId3">
            <a:alphaModFix/>
          </a:blip>
          <a:stretch>
            <a:fillRect/>
          </a:stretch>
        </p:blipFill>
        <p:spPr>
          <a:xfrm>
            <a:off x="561975" y="2057400"/>
            <a:ext cx="11068050" cy="480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TypeScript is a programming language developed and maintained by Microsoft.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 is a strict syntactical superset of JavaScript, adding optional static typing to the language.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TypeScript is designed for development of large applications and transpiles to JavaScript. Since it is a superset of JavaScript, any valid JavaScript code is also valid TypeScript code.</a:t>
            </a:r>
            <a:endParaRPr/>
          </a:p>
        </p:txBody>
      </p:sp>
      <p:sp>
        <p:nvSpPr>
          <p:cNvPr id="111" name="Google Shape;111;p9"/>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b5a4b23811_1_1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Extending interface</a:t>
            </a:r>
            <a:endParaRPr/>
          </a:p>
        </p:txBody>
      </p:sp>
      <p:sp>
        <p:nvSpPr>
          <p:cNvPr id="430" name="Google Shape;430;g2b5a4b23811_1_1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pic>
        <p:nvPicPr>
          <p:cNvPr id="431" name="Google Shape;431;g2b5a4b23811_1_130"/>
          <p:cNvPicPr preferRelativeResize="0"/>
          <p:nvPr/>
        </p:nvPicPr>
        <p:blipFill>
          <a:blip r:embed="rId3">
            <a:alphaModFix/>
          </a:blip>
          <a:stretch>
            <a:fillRect/>
          </a:stretch>
        </p:blipFill>
        <p:spPr>
          <a:xfrm>
            <a:off x="626775" y="2172150"/>
            <a:ext cx="11068050" cy="4457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b5a4b23811_1_13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Typing a function</a:t>
            </a:r>
            <a:endParaRPr/>
          </a:p>
        </p:txBody>
      </p:sp>
      <p:sp>
        <p:nvSpPr>
          <p:cNvPr id="438" name="Google Shape;438;g2b5a4b23811_1_13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pic>
        <p:nvPicPr>
          <p:cNvPr id="439" name="Google Shape;439;g2b5a4b23811_1_136"/>
          <p:cNvPicPr preferRelativeResize="0"/>
          <p:nvPr/>
        </p:nvPicPr>
        <p:blipFill>
          <a:blip r:embed="rId3">
            <a:alphaModFix/>
          </a:blip>
          <a:stretch>
            <a:fillRect/>
          </a:stretch>
        </p:blipFill>
        <p:spPr>
          <a:xfrm>
            <a:off x="561975" y="2505075"/>
            <a:ext cx="11068050" cy="1847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2b5a4b23811_1_14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Type and classes</a:t>
            </a:r>
            <a:endParaRPr/>
          </a:p>
        </p:txBody>
      </p:sp>
      <p:sp>
        <p:nvSpPr>
          <p:cNvPr id="446" name="Google Shape;446;g2b5a4b23811_1_14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pic>
        <p:nvPicPr>
          <p:cNvPr id="447" name="Google Shape;447;g2b5a4b23811_1_142"/>
          <p:cNvPicPr preferRelativeResize="0"/>
          <p:nvPr/>
        </p:nvPicPr>
        <p:blipFill rotWithShape="1">
          <a:blip r:embed="rId3">
            <a:alphaModFix/>
          </a:blip>
          <a:srcRect b="28663" l="0" r="0" t="0"/>
          <a:stretch/>
        </p:blipFill>
        <p:spPr>
          <a:xfrm>
            <a:off x="2423725" y="2030400"/>
            <a:ext cx="7337949" cy="4892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b5a4b23811_1_14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t/>
            </a:r>
            <a:endParaRPr/>
          </a:p>
        </p:txBody>
      </p:sp>
      <p:sp>
        <p:nvSpPr>
          <p:cNvPr id="454" name="Google Shape;454;g2b5a4b23811_1_14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pic>
        <p:nvPicPr>
          <p:cNvPr id="455" name="Google Shape;455;g2b5a4b23811_1_148"/>
          <p:cNvPicPr preferRelativeResize="0"/>
          <p:nvPr/>
        </p:nvPicPr>
        <p:blipFill rotWithShape="1">
          <a:blip r:embed="rId3">
            <a:alphaModFix/>
          </a:blip>
          <a:srcRect b="0" l="0" r="0" t="74803"/>
          <a:stretch/>
        </p:blipFill>
        <p:spPr>
          <a:xfrm>
            <a:off x="2373025" y="2883600"/>
            <a:ext cx="7337949" cy="1728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b5a4b23811_1_17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Running a TypeScript file involves two main steps: </a:t>
            </a:r>
            <a:endParaRPr/>
          </a:p>
          <a:p>
            <a:pPr indent="0" lvl="0" marL="0" rtl="0" algn="l">
              <a:lnSpc>
                <a:spcPct val="90000"/>
              </a:lnSpc>
              <a:spcBef>
                <a:spcPts val="0"/>
              </a:spcBef>
              <a:spcAft>
                <a:spcPts val="0"/>
              </a:spcAft>
              <a:buClr>
                <a:schemeClr val="dk1"/>
              </a:buClr>
              <a:buSzPts val="1100"/>
              <a:buNone/>
            </a:pPr>
            <a:r>
              <a:t/>
            </a:r>
            <a:endParaRPr/>
          </a:p>
          <a:p>
            <a:pPr indent="-342900" lvl="0" marL="457200" rtl="0" algn="l">
              <a:lnSpc>
                <a:spcPct val="90000"/>
              </a:lnSpc>
              <a:spcBef>
                <a:spcPts val="0"/>
              </a:spcBef>
              <a:spcAft>
                <a:spcPts val="0"/>
              </a:spcAft>
              <a:buSzPts val="1800"/>
              <a:buChar char="•"/>
            </a:pPr>
            <a:r>
              <a:rPr lang="en-US"/>
              <a:t>compiling the TypeScript (.ts) file into JavaScript (.js) using the TypeScript compiler (tsc)</a:t>
            </a:r>
            <a:endParaRPr/>
          </a:p>
          <a:p>
            <a:pPr indent="-342900" lvl="0" marL="457200" rtl="0" algn="l">
              <a:lnSpc>
                <a:spcPct val="90000"/>
              </a:lnSpc>
              <a:spcBef>
                <a:spcPts val="0"/>
              </a:spcBef>
              <a:spcAft>
                <a:spcPts val="0"/>
              </a:spcAft>
              <a:buSzPts val="1800"/>
              <a:buChar char="•"/>
            </a:pPr>
            <a:r>
              <a:rPr lang="en-US"/>
              <a:t>executing the compiled JavaScript file with Node.js or in the browser. </a:t>
            </a:r>
            <a:endParaRPr/>
          </a:p>
        </p:txBody>
      </p:sp>
      <p:sp>
        <p:nvSpPr>
          <p:cNvPr id="462" name="Google Shape;462;g2b5a4b23811_1_17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2b5a4b23811_1_17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First, you need to have Node.js installed on your system. Then, install TypeScript globally using npm (Node Package Manager). Open your terminal or command prompt and run:</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npm install -g typescript</a:t>
            </a:r>
            <a:endParaRPr/>
          </a:p>
        </p:txBody>
      </p:sp>
      <p:sp>
        <p:nvSpPr>
          <p:cNvPr id="469" name="Google Shape;469;g2b5a4b23811_1_17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b5a4b23811_1_18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Navigate to the directory containing your TypeScript file (let's say it's named example.ts). Run the following command in your terminal to compile the TypeScript file to JavaScript:</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tsc example.ts</a:t>
            </a:r>
            <a:endParaRPr/>
          </a:p>
        </p:txBody>
      </p:sp>
      <p:sp>
        <p:nvSpPr>
          <p:cNvPr id="476" name="Google Shape;476;g2b5a4b23811_1_18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2b5a4b23811_1_18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This command generates a JavaScript file (example.js) in the same directory.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The TypeScript compiler (tsc) compiles the .ts file into a .js file based on the rules defined in your tsconfig.json file, if present.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If you don't have a tsconfig.json file, tsc uses default compiler options.</a:t>
            </a:r>
            <a:endParaRPr/>
          </a:p>
        </p:txBody>
      </p:sp>
      <p:sp>
        <p:nvSpPr>
          <p:cNvPr id="483" name="Google Shape;483;g2b5a4b23811_1_18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2b5a4b23811_1_19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After compiling your TypeScript file to JavaScript, you can run the resulting .js file with Node.js. Run the following command in your terminal:</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node example.js</a:t>
            </a:r>
            <a:endParaRPr/>
          </a:p>
        </p:txBody>
      </p:sp>
      <p:sp>
        <p:nvSpPr>
          <p:cNvPr id="490" name="Google Shape;490;g2b5a4b23811_1_19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TypeScript Basics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g29a5f29c3f5_0_74"/>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497" name="Google Shape;497;g29a5f29c3f5_0_74"/>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4921021ed_0_10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Static Type Checking: TypeScript provides static type checking, meaning types are checked during compile time. This helps catch errors early in the development process, improving code quality and reliability.</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Type Inference: TypeScript can infer types from your code, making it less verbose and easier to read. This means you don't always have to explicitly define types, although it's recommended for better code documentation and reliability.</a:t>
            </a:r>
            <a:endParaRPr/>
          </a:p>
        </p:txBody>
      </p:sp>
      <p:sp>
        <p:nvSpPr>
          <p:cNvPr id="118" name="Google Shape;118;g2b4921021ed_0_10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3. React with TypeScript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1ea83654414_0_28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Vite can generate a base React application with TypeScript enabled by default thanks to the “template” option, and selecting “typescript”.</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If you already have your base application you can also “migrate” from the JavaScript side to using TypeScript but the manual configuration may be longer than generating a new project.</a:t>
            </a:r>
            <a:endParaRPr/>
          </a:p>
        </p:txBody>
      </p:sp>
      <p:sp>
        <p:nvSpPr>
          <p:cNvPr id="510" name="Google Shape;510;g1ea83654414_0_28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React with TypeScript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2b4921021ed_0_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Starting now, we will try to follow all best practices during the exercises and use TypeScript to enforce some specific types as this will be the main way you will see React being used.</a:t>
            </a:r>
            <a:endParaRPr/>
          </a:p>
        </p:txBody>
      </p:sp>
      <p:sp>
        <p:nvSpPr>
          <p:cNvPr id="517" name="Google Shape;517;g2b4921021ed_0_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React with TypeScript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2b4921021ed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Example with counter</a:t>
            </a:r>
            <a:endParaRPr/>
          </a:p>
        </p:txBody>
      </p:sp>
      <p:sp>
        <p:nvSpPr>
          <p:cNvPr id="524" name="Google Shape;524;g2b4921021ed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React with TypeScript</a:t>
            </a:r>
            <a:endParaRPr/>
          </a:p>
        </p:txBody>
      </p:sp>
      <p:pic>
        <p:nvPicPr>
          <p:cNvPr id="525" name="Google Shape;525;g2b4921021ed_0_6"/>
          <p:cNvPicPr preferRelativeResize="0"/>
          <p:nvPr/>
        </p:nvPicPr>
        <p:blipFill>
          <a:blip r:embed="rId3">
            <a:alphaModFix/>
          </a:blip>
          <a:stretch>
            <a:fillRect/>
          </a:stretch>
        </p:blipFill>
        <p:spPr>
          <a:xfrm>
            <a:off x="2338763" y="2031900"/>
            <a:ext cx="7514486" cy="46044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2b4921021ed_0_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In the previous example, we can see that there is not a lot of changes. The main points are</a:t>
            </a:r>
            <a:endParaRPr/>
          </a:p>
          <a:p>
            <a:pPr indent="0" lvl="0" marL="0" rtl="0" algn="l">
              <a:lnSpc>
                <a:spcPct val="90000"/>
              </a:lnSpc>
              <a:spcBef>
                <a:spcPts val="0"/>
              </a:spcBef>
              <a:spcAft>
                <a:spcPts val="0"/>
              </a:spcAft>
              <a:buClr>
                <a:schemeClr val="dk1"/>
              </a:buClr>
              <a:buSzPts val="1100"/>
              <a:buFont typeface="Arial"/>
              <a:buNone/>
            </a:pPr>
            <a:r>
              <a:t/>
            </a:r>
            <a:endParaRPr/>
          </a:p>
          <a:p>
            <a:pPr indent="-342900" lvl="0" marL="457200" rtl="0" algn="l">
              <a:lnSpc>
                <a:spcPct val="90000"/>
              </a:lnSpc>
              <a:spcBef>
                <a:spcPts val="0"/>
              </a:spcBef>
              <a:spcAft>
                <a:spcPts val="0"/>
              </a:spcAft>
              <a:buSzPts val="1800"/>
              <a:buChar char="•"/>
            </a:pPr>
            <a:r>
              <a:rPr lang="en-US"/>
              <a:t>React.FC: it is a Ract type that allow you to type a component</a:t>
            </a:r>
            <a:endParaRPr/>
          </a:p>
          <a:p>
            <a:pPr indent="-342900" lvl="0" marL="457200" rtl="0" algn="l">
              <a:lnSpc>
                <a:spcPct val="90000"/>
              </a:lnSpc>
              <a:spcBef>
                <a:spcPts val="0"/>
              </a:spcBef>
              <a:spcAft>
                <a:spcPts val="0"/>
              </a:spcAft>
              <a:buSzPts val="1800"/>
              <a:buChar char="•"/>
            </a:pPr>
            <a:r>
              <a:rPr lang="en-US"/>
              <a:t>useState&lt;number&gt;(0): it let you say that this state will only be numbers and not some other types.</a:t>
            </a:r>
            <a:endParaRPr/>
          </a:p>
        </p:txBody>
      </p:sp>
      <p:sp>
        <p:nvSpPr>
          <p:cNvPr id="532" name="Google Shape;532;g2b4921021ed_0_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React with TypeScript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2b4921021ed_0_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One </a:t>
            </a:r>
            <a:r>
              <a:rPr lang="en-US"/>
              <a:t>place</a:t>
            </a:r>
            <a:r>
              <a:rPr lang="en-US"/>
              <a:t> </a:t>
            </a:r>
            <a:r>
              <a:rPr lang="en-US"/>
              <a:t>where</a:t>
            </a:r>
            <a:r>
              <a:rPr lang="en-US"/>
              <a:t> you will define types (or interface) will be for props that you will pass between components.</a:t>
            </a:r>
            <a:br>
              <a:rPr lang="en-US"/>
            </a:br>
            <a:br>
              <a:rPr lang="en-US"/>
            </a:br>
            <a:r>
              <a:rPr lang="en-US"/>
              <a:t>A nice solution is to use “PropTypes” to handle it!</a:t>
            </a:r>
            <a:br>
              <a:rPr lang="en-US"/>
            </a:br>
            <a:br>
              <a:rPr lang="en-US"/>
            </a:br>
            <a:r>
              <a:rPr lang="en-US"/>
              <a:t>You can find the package </a:t>
            </a:r>
            <a:r>
              <a:rPr lang="en-US" u="sng">
                <a:solidFill>
                  <a:schemeClr val="hlink"/>
                </a:solidFill>
                <a:hlinkClick r:id="rId3"/>
              </a:rPr>
              <a:t>here</a:t>
            </a:r>
            <a:endParaRPr/>
          </a:p>
        </p:txBody>
      </p:sp>
      <p:sp>
        <p:nvSpPr>
          <p:cNvPr id="539" name="Google Shape;539;g2b4921021ed_0_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React with TypeScript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g29a5f29c3f5_0_296"/>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546" name="Google Shape;546;g29a5f29c3f5_0_296"/>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4921021ed_0_11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Type Annotations: Developers can annotate variables, functions, and properties with types, making the code intentions clear and the program easier to understand and debug.</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Interfaces and Classes: TypeScript supports modern JavaScript features, including classes and interfaces, which are powerful tools for structuring your code and defining contracts within your code.</a:t>
            </a:r>
            <a:endParaRPr/>
          </a:p>
        </p:txBody>
      </p:sp>
      <p:sp>
        <p:nvSpPr>
          <p:cNvPr id="125" name="Google Shape;125;g2b4921021ed_0_11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4921021ed_0_12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Advanced Types: TypeScript offers advanced types not available in regular JavaScript, such as enums, tuples, and generics. These types enable more flexible and powerful ways to work with functions and collections.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Compatibility with JavaScript: TypeScript is compatible with JavaScript, meaning you can use existing JavaScript code, incorporate popular JavaScript libraries, or call TypeScript code from JavaScript.</a:t>
            </a:r>
            <a:endParaRPr/>
          </a:p>
        </p:txBody>
      </p:sp>
      <p:sp>
        <p:nvSpPr>
          <p:cNvPr id="132" name="Google Shape;132;g2b4921021ed_0_12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4921021ed_0_12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Tooling Support: TypeScript has excellent tooling support with intelligent code completion, type checking, and refactoring available in many code editors and IDEs. This enhances developer productivity and code quality.</a:t>
            </a:r>
            <a:endParaRPr/>
          </a:p>
        </p:txBody>
      </p:sp>
      <p:sp>
        <p:nvSpPr>
          <p:cNvPr id="139" name="Google Shape;139;g2b4921021ed_0_12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TypeScript Introduction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