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0" roundtripDataSignature="AMtx7mj9MBi++QuRCvFfkqA2d0JSRS1W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ebd7424c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8ebd7424ca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8ebd7424ca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ebd7424ca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8ebd7424ca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8ebd7424ca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ebd7424ca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8ebd7424ca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8ebd7424ca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ebd7424c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8ebd7424ca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8ebd7424ca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ebd7424c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8ebd7424ca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8ebd7424ca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ebd7424c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8ebd7424ca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8ebd7424ca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ebd7424c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8ebd7424ca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8ebd7424ca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ebd7424c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8ebd7424ca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8ebd7424ca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ebd7424c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8ebd7424ca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8ebd7424ca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ebd7424ca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8ebd7424ca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8ebd7424ca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8ebd7424ca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8ebd7424ca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8ebd7424ca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ef7816a8d7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ef7816a8d7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ef7816a8d7_0_1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492841ae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b492841ae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b492841ae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492841ae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b492841ae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2b492841ae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492841ae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b492841ae9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2b492841ae9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492841ae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2b492841ae9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2b492841ae9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492841ae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b492841ae9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b492841ae9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492841ae9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b492841ae9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b492841ae9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492841ae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2b492841ae9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b492841ae9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8ebd7424ca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8ebd7424ca_0_1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8ebd7424ca_0_1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a5f29c3f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9a5f29c3f5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9a5f29c3f5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a83654414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1ea83654414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1ea83654414_0_2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492841ae9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2b492841ae9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2b492841ae9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b492841ae9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2b492841ae9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2b492841ae9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492841ae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b492841ae9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2b492841ae9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492841ae9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b492841ae9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2b492841ae9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b492841ae9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2b492841ae9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2b492841ae9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b492841ae9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b492841ae9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2b492841ae9_0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492841ae9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2b492841ae9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2b492841ae9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b5cea2ac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2b5cea2acd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2b5cea2acd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5cea2acd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b5cea2acd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2b5cea2acda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b5cea2acda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2b5cea2acda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g2b5cea2acda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8ebd7424ca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g28ebd7424ca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28ebd7424ca_0_1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ebd7424ca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28ebd7424ca_0_1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28ebd7424ca_0_1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ebd7424ca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28ebd7424ca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g28ebd7424ca_0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8ebd7424ca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28ebd7424ca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28ebd7424ca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8ebd7424ca_0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8ebd7424ca_0_1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28ebd7424ca_0_1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8ebd7424ca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28ebd7424ca_0_2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g28ebd7424ca_0_2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8ebd7424ca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28ebd7424ca_0_2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28ebd7424ca_0_2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ebd7424c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8ebd7424c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8ebd7424c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ebd7424c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8ebd7424c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8ebd7424ca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ebd7424ca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8ebd7424ca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8ebd7424ca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ebd7424ca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8ebd7424ca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8ebd7424ca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Portals</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3WEBD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8ebd7424ca_0_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Declarative UI: Developers describe what the UI should look like for any given state, and React takes care of updating the DOM to match. This declarative model simplifies the development process and makes the code more predictable and easier to debug.</a:t>
            </a:r>
            <a:endParaRPr/>
          </a:p>
        </p:txBody>
      </p:sp>
      <p:sp>
        <p:nvSpPr>
          <p:cNvPr id="146" name="Google Shape;146;g28ebd7424ca_0_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8ebd7424ca_0_8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Efficient Updates: The diffing algorithm allows React to update only what's necessary, rather than re-rendering the entire component tree. This selective rendering avoids unnecessary work and improves application performance.</a:t>
            </a:r>
            <a:endParaRPr/>
          </a:p>
        </p:txBody>
      </p:sp>
      <p:sp>
        <p:nvSpPr>
          <p:cNvPr id="153" name="Google Shape;153;g28ebd7424ca_0_8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8ebd7424ca_0_9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Working with a virtual DOM is completely hidden by React, you are not even really aware of it except when you look for it.</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React handles the UI part of the framework thanks to it and this work in multiple steps.</a:t>
            </a:r>
            <a:endParaRPr/>
          </a:p>
          <a:p>
            <a:pPr indent="0" lvl="0" marL="0" rtl="0" algn="l">
              <a:lnSpc>
                <a:spcPct val="90000"/>
              </a:lnSpc>
              <a:spcBef>
                <a:spcPts val="0"/>
              </a:spcBef>
              <a:spcAft>
                <a:spcPts val="0"/>
              </a:spcAft>
              <a:buClr>
                <a:schemeClr val="dk1"/>
              </a:buClr>
              <a:buSzPts val="2800"/>
              <a:buNone/>
            </a:pPr>
            <a:r>
              <a:t/>
            </a:r>
            <a:endParaRPr/>
          </a:p>
        </p:txBody>
      </p:sp>
      <p:sp>
        <p:nvSpPr>
          <p:cNvPr id="160" name="Google Shape;160;g28ebd7424ca_0_9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8ebd7424ca_0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1. </a:t>
            </a:r>
            <a:r>
              <a:rPr lang="en-US"/>
              <a:t>Initial Rendering: React creates a Virtual DOM tree that corresponds to the actual DOM.</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 virtual DOM is a representation of the UI saved in memory. It's a node tree that lists the elements, their attributes, and content as objects and properties. </a:t>
            </a:r>
            <a:endParaRPr/>
          </a:p>
        </p:txBody>
      </p:sp>
      <p:sp>
        <p:nvSpPr>
          <p:cNvPr id="167" name="Google Shape;167;g28ebd7424ca_0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8ebd7424ca_0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a:t>
            </a:r>
            <a:r>
              <a:rPr lang="en-US"/>
              <a:t>State Changes/Updates: When the state of a React component changes (due to user interactions, data fetches, etc.), React creates a new Virtual DOM tree that reflects those changes.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174" name="Google Shape;174;g28ebd7424ca_0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8ebd7424ca_0_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3. </a:t>
            </a:r>
            <a:r>
              <a:rPr lang="en-US"/>
              <a:t>Diffing Algorithm: React compares the new Virtual DOM tree with the previous one using a diffing algorithm. This process identifies exactly which virtual DOM objects have changed, down to the individual elements and attributes.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t/>
            </a:r>
            <a:endParaRPr/>
          </a:p>
        </p:txBody>
      </p:sp>
      <p:sp>
        <p:nvSpPr>
          <p:cNvPr id="181" name="Google Shape;181;g28ebd7424ca_0_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8ebd7424ca_0_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4. Batch Updates: Once the differences are calculated, React updates the real DOM only where those changes occurred. This minimizes direct DOM manipulations, reflows, and repaints.</a:t>
            </a:r>
            <a:endParaRPr/>
          </a:p>
        </p:txBody>
      </p:sp>
      <p:sp>
        <p:nvSpPr>
          <p:cNvPr id="188" name="Google Shape;188;g28ebd7424ca_0_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8ebd7424ca_0_3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5. Reconciliation: This entire process of creating a Virtual DOM, diffing it with the previous version, and updating the real DOM as needed is known as reconciliation.</a:t>
            </a:r>
            <a:endParaRPr/>
          </a:p>
        </p:txBody>
      </p:sp>
      <p:sp>
        <p:nvSpPr>
          <p:cNvPr id="195" name="Google Shape;195;g28ebd7424ca_0_3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8ebd7424ca_0_4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a:t>
            </a:r>
            <a:r>
              <a:rPr lang="en-US"/>
              <a:t>he Virtual DOM is a core part of React's architecture, allowing for efficient updates and rendering of the user interface by serving as an intermediate step between the application's state and the actual DOM.</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approach to UI rendering and updates is what makes React so powerful and popular for developing dynamic web applications.</a:t>
            </a:r>
            <a:endParaRPr/>
          </a:p>
        </p:txBody>
      </p:sp>
      <p:sp>
        <p:nvSpPr>
          <p:cNvPr id="202" name="Google Shape;202;g28ebd7424ca_0_4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8ebd7424ca_0_10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While the virtual DOM offers significant advantages, it's not without its limitations.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For example, the initial creation of the virtual DOM and the diffing process can add overhead, especially for very large and complex UIs.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However, for most applications, this overhead is offset by the performance gains during updates.</a:t>
            </a:r>
            <a:endParaRPr/>
          </a:p>
        </p:txBody>
      </p:sp>
      <p:sp>
        <p:nvSpPr>
          <p:cNvPr id="209" name="Google Shape;209;g28ebd7424ca_0_10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Have a better understanding of the DOM</a:t>
            </a:r>
            <a:endParaRPr/>
          </a:p>
          <a:p>
            <a:pPr indent="-342900" lvl="0" marL="457200" rtl="0" algn="l">
              <a:lnSpc>
                <a:spcPct val="90000"/>
              </a:lnSpc>
              <a:spcBef>
                <a:spcPts val="0"/>
              </a:spcBef>
              <a:spcAft>
                <a:spcPts val="0"/>
              </a:spcAft>
              <a:buSzPts val="1800"/>
              <a:buChar char="•"/>
            </a:pPr>
            <a:r>
              <a:rPr lang="en-US"/>
              <a:t>Know when to use a Portal</a:t>
            </a:r>
            <a:endParaRPr/>
          </a:p>
          <a:p>
            <a:pPr indent="-342900" lvl="0" marL="457200" rtl="0" algn="l">
              <a:lnSpc>
                <a:spcPct val="90000"/>
              </a:lnSpc>
              <a:spcBef>
                <a:spcPts val="0"/>
              </a:spcBef>
              <a:spcAft>
                <a:spcPts val="0"/>
              </a:spcAft>
              <a:buSzPts val="1800"/>
              <a:buChar char="•"/>
            </a:pPr>
            <a:r>
              <a:rPr lang="en-US"/>
              <a:t>Capable to implement a Portal</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1h</a:t>
            </a:r>
            <a:endParaRPr/>
          </a:p>
          <a:p>
            <a:pPr indent="-342900" lvl="0" marL="457200" rtl="0" algn="l">
              <a:lnSpc>
                <a:spcPct val="90000"/>
              </a:lnSpc>
              <a:spcBef>
                <a:spcPts val="0"/>
              </a:spcBef>
              <a:spcAft>
                <a:spcPts val="0"/>
              </a:spcAft>
              <a:buSzPts val="1800"/>
              <a:buChar char="-"/>
            </a:pPr>
            <a:r>
              <a:rPr lang="en-US"/>
              <a:t>exercises: 2h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3WEBD – Portals</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8ebd7424ca_0_11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virtual DOM is a core technology behind the efficiency of modern JavaScript frameworks and libraries, enabling fast and seamless user experiences even in complex applications.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By abstracting away direct DOM manipulation, it allows developers to build highly interactive and dynamic web applications more easily and efficiently.</a:t>
            </a:r>
            <a:endParaRPr/>
          </a:p>
        </p:txBody>
      </p:sp>
      <p:sp>
        <p:nvSpPr>
          <p:cNvPr id="216" name="Google Shape;216;g28ebd7424ca_0_11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223" name="Google Shape;223;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Portals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ef7816a8d7_0_1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A</a:t>
            </a:r>
            <a:r>
              <a:rPr lang="en-US"/>
              <a:t> Portal provides a first-class way to render children into a DOM node that exists outside the DOM hierarchy of the parent component.</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This feature is particularly useful for when you need to break out of the parent container to render modals, dialogs, or tooltips that need to visually "break out" of their container, for example, to cover the entire screen or to float independently of the parent positioning.</a:t>
            </a:r>
            <a:endParaRPr/>
          </a:p>
        </p:txBody>
      </p:sp>
      <p:sp>
        <p:nvSpPr>
          <p:cNvPr id="236" name="Google Shape;236;g1ef7816a8d7_0_1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b492841ae9_0_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Portals are useful in scenarios where the parent component has overflow: hidden or z-index styling, but you need the child to visually "break out" of its container.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Without portals, you'd have to manage complex state or pass callbacks up and down the component tree to render the child in the desired location. Portals simplify this process.</a:t>
            </a:r>
            <a:endParaRPr/>
          </a:p>
        </p:txBody>
      </p:sp>
      <p:sp>
        <p:nvSpPr>
          <p:cNvPr id="243" name="Google Shape;243;g2b492841ae9_0_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b492841ae9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There is a fey keypoint to be aware of when working with Portals</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Event Bubbling: An important feature of portals is that, even though the portal can be anywhere in the DOM tree, it behaves like a normal React child in every other way. </a:t>
            </a:r>
            <a:endParaRPr/>
          </a:p>
          <a:p>
            <a:pPr indent="0" lvl="0" marL="0" rtl="0" algn="l">
              <a:lnSpc>
                <a:spcPct val="90000"/>
              </a:lnSpc>
              <a:spcBef>
                <a:spcPts val="0"/>
              </a:spcBef>
              <a:spcAft>
                <a:spcPts val="0"/>
              </a:spcAft>
              <a:buClr>
                <a:schemeClr val="dk1"/>
              </a:buClr>
              <a:buSzPts val="1100"/>
              <a:buNone/>
            </a:pPr>
            <a:r>
              <a:rPr lang="en-US"/>
              <a:t>This means events bubble up through the portal, regardless of where it is in the DOM tree.</a:t>
            </a:r>
            <a:endParaRPr/>
          </a:p>
        </p:txBody>
      </p:sp>
      <p:sp>
        <p:nvSpPr>
          <p:cNvPr id="250" name="Google Shape;250;g2b492841ae9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b492841ae9_0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Usage with Hooks: Portals work seamlessly with functional components and class components. </a:t>
            </a:r>
            <a:endParaRPr/>
          </a:p>
          <a:p>
            <a:pPr indent="0" lvl="0" marL="0" rtl="0" algn="l">
              <a:lnSpc>
                <a:spcPct val="90000"/>
              </a:lnSpc>
              <a:spcBef>
                <a:spcPts val="0"/>
              </a:spcBef>
              <a:spcAft>
                <a:spcPts val="0"/>
              </a:spcAft>
              <a:buClr>
                <a:schemeClr val="dk1"/>
              </a:buClr>
              <a:buSzPts val="1100"/>
              <a:buNone/>
            </a:pPr>
            <a:r>
              <a:rPr lang="en-US"/>
              <a:t>You might often see them used with hooks, particularly for managing the display of modals or toasts.</a:t>
            </a:r>
            <a:endParaRPr/>
          </a:p>
        </p:txBody>
      </p:sp>
      <p:sp>
        <p:nvSpPr>
          <p:cNvPr id="257" name="Google Shape;257;g2b492841ae9_0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b492841ae9_0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Accessibility Considerations: When using portals for modal dialogs, it's important to manage focus and ensure that screen readers correctly announce the page's content. </a:t>
            </a:r>
            <a:endParaRPr/>
          </a:p>
          <a:p>
            <a:pPr indent="0" lvl="0" marL="0" rtl="0" algn="l">
              <a:lnSpc>
                <a:spcPct val="90000"/>
              </a:lnSpc>
              <a:spcBef>
                <a:spcPts val="0"/>
              </a:spcBef>
              <a:spcAft>
                <a:spcPts val="0"/>
              </a:spcAft>
              <a:buClr>
                <a:schemeClr val="dk1"/>
              </a:buClr>
              <a:buSzPts val="1100"/>
              <a:buNone/>
            </a:pPr>
            <a:r>
              <a:rPr lang="en-US"/>
              <a:t>React doesn't include built-in functionality for this, so you need to manage it manually, ensuring a good user experience for keyboard and screen reader users.</a:t>
            </a:r>
            <a:endParaRPr/>
          </a:p>
        </p:txBody>
      </p:sp>
      <p:sp>
        <p:nvSpPr>
          <p:cNvPr id="264" name="Google Shape;264;g2b492841ae9_0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b492841ae9_0_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Portals offer a powerful pattern for component rendering and provide an elegant solution to common UI challenges in React applications, enhancing flexibility without sacrificing the benefits of the React component model.</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So how do we use them?</a:t>
            </a:r>
            <a:endParaRPr/>
          </a:p>
        </p:txBody>
      </p:sp>
      <p:sp>
        <p:nvSpPr>
          <p:cNvPr id="271" name="Google Shape;271;g2b492841ae9_0_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b492841ae9_0_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We'll create a simple modal component that renders its children into a div appended directly to the body element, ensuring it's not affected by the CSS of its parent components.</a:t>
            </a:r>
            <a:endParaRPr/>
          </a:p>
        </p:txBody>
      </p:sp>
      <p:sp>
        <p:nvSpPr>
          <p:cNvPr id="278" name="Google Shape;278;g2b492841ae9_0_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Clr>
                <a:schemeClr val="lt1"/>
              </a:buClr>
              <a:buSzPts val="3600"/>
              <a:buFont typeface="Calibri"/>
              <a:buAutoNum type="arabicPeriod"/>
            </a:pPr>
            <a:r>
              <a:rPr lang="en-US"/>
              <a:t>DOM and vDOM</a:t>
            </a:r>
            <a:endParaRPr/>
          </a:p>
          <a:p>
            <a:pPr indent="-742950" lvl="0" marL="742950" rtl="0" algn="l">
              <a:lnSpc>
                <a:spcPct val="90000"/>
              </a:lnSpc>
              <a:spcBef>
                <a:spcPts val="0"/>
              </a:spcBef>
              <a:spcAft>
                <a:spcPts val="0"/>
              </a:spcAft>
              <a:buSzPts val="3600"/>
              <a:buAutoNum type="arabicPeriod"/>
            </a:pPr>
            <a:r>
              <a:rPr lang="en-US"/>
              <a:t>Portals</a:t>
            </a:r>
            <a:endParaRPr/>
          </a:p>
          <a:p>
            <a:pPr indent="-742950" lvl="0" marL="742950" rtl="0" algn="l">
              <a:lnSpc>
                <a:spcPct val="90000"/>
              </a:lnSpc>
              <a:spcBef>
                <a:spcPts val="0"/>
              </a:spcBef>
              <a:spcAft>
                <a:spcPts val="0"/>
              </a:spcAft>
              <a:buSzPts val="3600"/>
              <a:buAutoNum type="arabicPeriod"/>
            </a:pPr>
            <a:r>
              <a:rPr lang="en-US"/>
              <a:t>Fragments</a:t>
            </a:r>
            <a:endParaRPr/>
          </a:p>
          <a:p>
            <a:pPr indent="0" lvl="0" marL="0" rtl="0" algn="l">
              <a:lnSpc>
                <a:spcPct val="90000"/>
              </a:lnSpc>
              <a:spcBef>
                <a:spcPts val="0"/>
              </a:spcBef>
              <a:spcAft>
                <a:spcPts val="0"/>
              </a:spcAft>
              <a:buSzPts val="36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b492841ae9_0_4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t/>
            </a:r>
            <a:endParaRPr/>
          </a:p>
        </p:txBody>
      </p:sp>
      <p:sp>
        <p:nvSpPr>
          <p:cNvPr id="285" name="Google Shape;285;g2b492841ae9_0_4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pic>
        <p:nvPicPr>
          <p:cNvPr id="286" name="Google Shape;286;g2b492841ae9_0_42"/>
          <p:cNvPicPr preferRelativeResize="0"/>
          <p:nvPr/>
        </p:nvPicPr>
        <p:blipFill>
          <a:blip r:embed="rId3">
            <a:alphaModFix/>
          </a:blip>
          <a:stretch>
            <a:fillRect/>
          </a:stretch>
        </p:blipFill>
        <p:spPr>
          <a:xfrm>
            <a:off x="1214438" y="1022275"/>
            <a:ext cx="9763125" cy="53860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8ebd7424ca_0_16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t/>
            </a:r>
            <a:endParaRPr/>
          </a:p>
        </p:txBody>
      </p:sp>
      <p:sp>
        <p:nvSpPr>
          <p:cNvPr id="293" name="Google Shape;293;g28ebd7424ca_0_16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Portals</a:t>
            </a:r>
            <a:endParaRPr/>
          </a:p>
        </p:txBody>
      </p:sp>
      <p:pic>
        <p:nvPicPr>
          <p:cNvPr id="294" name="Google Shape;294;g28ebd7424ca_0_163"/>
          <p:cNvPicPr preferRelativeResize="0"/>
          <p:nvPr/>
        </p:nvPicPr>
        <p:blipFill>
          <a:blip r:embed="rId3">
            <a:alphaModFix/>
          </a:blip>
          <a:stretch>
            <a:fillRect/>
          </a:stretch>
        </p:blipFill>
        <p:spPr>
          <a:xfrm>
            <a:off x="2358687" y="1060575"/>
            <a:ext cx="7468026" cy="5501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29a5f29c3f5_0_74"/>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01" name="Google Shape;301;g29a5f29c3f5_0_74"/>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3. Fragments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ea83654414_0_2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In React, a Fragment is a lightweight wrapper used to group a list of children without adding extra nodes to the DOM.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React Fragments let you wrap multiple elements and return them from a component without introducing an additional parent element, like a div.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This is particularly useful when the DOM structure matters for styling or is constrained by HTML semantics.</a:t>
            </a:r>
            <a:endParaRPr/>
          </a:p>
        </p:txBody>
      </p:sp>
      <p:sp>
        <p:nvSpPr>
          <p:cNvPr id="314" name="Google Shape;314;g1ea83654414_0_2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b492841ae9_0_6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Fragments are quite useful for a lot of reasons</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DOM Cleanliness: Sometimes, wrapping elements in a div or another element can break the styling or be semantically incorrect. </a:t>
            </a:r>
            <a:endParaRPr/>
          </a:p>
          <a:p>
            <a:pPr indent="0" lvl="0" marL="0" rtl="0" algn="l">
              <a:lnSpc>
                <a:spcPct val="90000"/>
              </a:lnSpc>
              <a:spcBef>
                <a:spcPts val="0"/>
              </a:spcBef>
              <a:spcAft>
                <a:spcPts val="0"/>
              </a:spcAft>
              <a:buClr>
                <a:schemeClr val="dk1"/>
              </a:buClr>
              <a:buSzPts val="1100"/>
              <a:buFont typeface="Arial"/>
              <a:buNone/>
            </a:pPr>
            <a:r>
              <a:rPr lang="en-US"/>
              <a:t>Fragments don't produce any real DOM elements, keeping the DOM cleaner.</a:t>
            </a:r>
            <a:endParaRPr/>
          </a:p>
        </p:txBody>
      </p:sp>
      <p:sp>
        <p:nvSpPr>
          <p:cNvPr id="321" name="Google Shape;321;g2b492841ae9_0_6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b492841ae9_0_6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Performance: Using Fragments reduces the number of nodes created in the DOM, which can lead to slight performance improvements, especially in large or deeply nested applications.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Table Elements: They are particularly useful when rendering multiple elements within a table (&lt;tr&gt;, &lt;td&gt;, etc.) where wrapping elements in a div would produce invalid HTML.</a:t>
            </a:r>
            <a:endParaRPr/>
          </a:p>
        </p:txBody>
      </p:sp>
      <p:sp>
        <p:nvSpPr>
          <p:cNvPr id="328" name="Google Shape;328;g2b492841ae9_0_6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b492841ae9_0_7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The most common way to declare a Fragment is the short syntax, which is just an empty tag</a:t>
            </a:r>
            <a:endParaRPr/>
          </a:p>
        </p:txBody>
      </p:sp>
      <p:sp>
        <p:nvSpPr>
          <p:cNvPr id="335" name="Google Shape;335;g2b492841ae9_0_7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pic>
        <p:nvPicPr>
          <p:cNvPr id="336" name="Google Shape;336;g2b492841ae9_0_72"/>
          <p:cNvPicPr preferRelativeResize="0"/>
          <p:nvPr/>
        </p:nvPicPr>
        <p:blipFill>
          <a:blip r:embed="rId3">
            <a:alphaModFix/>
          </a:blip>
          <a:stretch>
            <a:fillRect/>
          </a:stretch>
        </p:blipFill>
        <p:spPr>
          <a:xfrm>
            <a:off x="1787725" y="2416850"/>
            <a:ext cx="8609925" cy="38601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b492841ae9_0_7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When you need to assign a key to a list of items rendered by a component, you use the explicit &lt;React.Fragment&gt; syntax because the short syntax doesn’t support keys or attributes.</a:t>
            </a:r>
            <a:endParaRPr/>
          </a:p>
        </p:txBody>
      </p:sp>
      <p:sp>
        <p:nvSpPr>
          <p:cNvPr id="343" name="Google Shape;343;g2b492841ae9_0_7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b492841ae9_0_8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t/>
            </a:r>
            <a:endParaRPr/>
          </a:p>
        </p:txBody>
      </p:sp>
      <p:sp>
        <p:nvSpPr>
          <p:cNvPr id="350" name="Google Shape;350;g2b492841ae9_0_8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pic>
        <p:nvPicPr>
          <p:cNvPr id="351" name="Google Shape;351;g2b492841ae9_0_84"/>
          <p:cNvPicPr preferRelativeResize="0"/>
          <p:nvPr/>
        </p:nvPicPr>
        <p:blipFill>
          <a:blip r:embed="rId3">
            <a:alphaModFix/>
          </a:blip>
          <a:stretch>
            <a:fillRect/>
          </a:stretch>
        </p:blipFill>
        <p:spPr>
          <a:xfrm>
            <a:off x="1823463" y="1267425"/>
            <a:ext cx="8538474" cy="4909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DOM and vDOM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b492841ae9_0_9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While wrapping multiple elements in a div or another HTML element can group them together, doing so adds an extra node to the DOM, which can be unnecessary or undesirable for reasons like styling, performance, or semantic correctness.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Fragments group elements without adding that extra node, making them a more flexible and lightweight solution for component grouping.</a:t>
            </a:r>
            <a:endParaRPr/>
          </a:p>
        </p:txBody>
      </p:sp>
      <p:sp>
        <p:nvSpPr>
          <p:cNvPr id="358" name="Google Shape;358;g2b492841ae9_0_9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b492841ae9_0_9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React Fragments are a simple yet powerful tool in React's ecosystem, providing developers with a cleaner and more efficient way to group components and elements without altering the DOM structure unnecessarily.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They maintain the integrity and semantic structure of the HTML while keeping React's component-based architecture elegant and efficient.</a:t>
            </a:r>
            <a:endParaRPr/>
          </a:p>
        </p:txBody>
      </p:sp>
      <p:sp>
        <p:nvSpPr>
          <p:cNvPr id="365" name="Google Shape;365;g2b492841ae9_0_9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Fragments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g2b5cea2acda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72" name="Google Shape;372;g2b5cea2acda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b5cea2acda_0_6"/>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3. Refs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b5cea2acda_0_1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In React, a "ref" is a short form for "reference," and it provides a way to access DOM nodes or React elements directly.</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The primary use of refs is to interact with an element or component outside the typical data flow.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This direct access is useful for managing focus, text selection, media playback, triggering animations, or integrating with third-party DOM libraries.</a:t>
            </a:r>
            <a:endParaRPr/>
          </a:p>
        </p:txBody>
      </p:sp>
      <p:sp>
        <p:nvSpPr>
          <p:cNvPr id="385" name="Google Shape;385;g2b5cea2acda_0_1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8ebd7424ca_0_17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Refs can be used for specific use case</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Managing Focus, Text Selection, or Media Playback: Refs can be used to programmatically manage focus, select text, or control media playback without relying on state or props.</a:t>
            </a:r>
            <a:endParaRPr/>
          </a:p>
        </p:txBody>
      </p:sp>
      <p:sp>
        <p:nvSpPr>
          <p:cNvPr id="392" name="Google Shape;392;g28ebd7424ca_0_17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8ebd7424ca_0_17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Integrating with Third-Party DOM Libraries: Refs provide a way to pass a DOM node directly to non-React libraries that need direct access to the DOM.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Measuring DOM Node Size and Position: By accessing the DOM node directly, you can use native DOM methods to measure elements or determine their position on the screen.</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t/>
            </a:r>
            <a:endParaRPr/>
          </a:p>
        </p:txBody>
      </p:sp>
      <p:sp>
        <p:nvSpPr>
          <p:cNvPr id="399" name="Google Shape;399;g28ebd7424ca_0_17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28ebd7424ca_0_18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With the introduction of hooks, functional components can also use refs through the useRef() hook.</a:t>
            </a:r>
            <a:endParaRPr/>
          </a:p>
        </p:txBody>
      </p:sp>
      <p:sp>
        <p:nvSpPr>
          <p:cNvPr id="406" name="Google Shape;406;g28ebd7424ca_0_18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pic>
        <p:nvPicPr>
          <p:cNvPr id="407" name="Google Shape;407;g28ebd7424ca_0_183"/>
          <p:cNvPicPr preferRelativeResize="0"/>
          <p:nvPr/>
        </p:nvPicPr>
        <p:blipFill>
          <a:blip r:embed="rId3">
            <a:alphaModFix/>
          </a:blip>
          <a:stretch>
            <a:fillRect/>
          </a:stretch>
        </p:blipFill>
        <p:spPr>
          <a:xfrm>
            <a:off x="381000" y="2571075"/>
            <a:ext cx="11430000" cy="3409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8ebd7424ca_0_18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The current value of a ref is accessed via the .current property of the ref object.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This property will be the DOM element when the ref is attached to a DOM element, and it will be the instance of the mounted React component when the ref is attached to a custom class component.</a:t>
            </a:r>
            <a:endParaRPr/>
          </a:p>
        </p:txBody>
      </p:sp>
      <p:sp>
        <p:nvSpPr>
          <p:cNvPr id="414" name="Google Shape;414;g28ebd7424ca_0_18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8ebd7424ca_0_19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Refs can also be forwarded to another component via the React.forwardRef API.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This technique is useful when you need a child component to expose its DOM node to a parent component.</a:t>
            </a:r>
            <a:endParaRPr/>
          </a:p>
        </p:txBody>
      </p:sp>
      <p:sp>
        <p:nvSpPr>
          <p:cNvPr id="421" name="Google Shape;421;g28ebd7424ca_0_19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DOM is a programming interface provided by the browser, allowing scripts to dynamically access and update the content, structure, and style of a document.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Essentially, the DOM represents the HTML document as a tree of nodes, where each node corresponds to a part of the document (elements, attributes, text, etc.).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When you interact with a webpage (e.g., clicking a button, submitting a form), the DOM is updated to reflect these changes.</a:t>
            </a:r>
            <a:endParaRPr/>
          </a:p>
        </p:txBody>
      </p:sp>
      <p:sp>
        <p:nvSpPr>
          <p:cNvPr id="111" name="Google Shape;111;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8ebd7424ca_0_20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While refs are powerful, they should be used sparingly.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Over-reliance on refs can lead to brittle code that's hard to maintain and debug. React's declarative nature usually provides better solutions through state and props.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Refs break this model by allowing for imperative manipulation of the DOM or component instances, which can make your application harder to understand and predict.</a:t>
            </a:r>
            <a:endParaRPr/>
          </a:p>
        </p:txBody>
      </p:sp>
      <p:sp>
        <p:nvSpPr>
          <p:cNvPr id="428" name="Google Shape;428;g28ebd7424ca_0_20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28ebd7424ca_0_22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Refs in React are a useful feature for directly interacting with DOM nodes or React elements.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They provide an escape hatch from the typical data flow and are essential for tasks that require direct manipulation or access to an element's DOM representation. </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1100"/>
              <a:buFont typeface="Arial"/>
              <a:buNone/>
            </a:pPr>
            <a:r>
              <a:rPr lang="en-US"/>
              <a:t>However, their use should be limited to cases where declarative solutions aren't feasible, maintaining the purity and predictability of the React data flow.</a:t>
            </a:r>
            <a:endParaRPr/>
          </a:p>
        </p:txBody>
      </p:sp>
      <p:sp>
        <p:nvSpPr>
          <p:cNvPr id="435" name="Google Shape;435;g28ebd7424ca_0_22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 Refs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442" name="Google Shape;442;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8ebd7424ca_0_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However, direct and frequent manipulations of the DOM can be slow and inefficient.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This is because every change to the DOM can trigger reflows and repaints, where the browser recalculates element positions and redraws them on the screen.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For complex applications with frequent updates, this can lead to noticeable performance issues.</a:t>
            </a:r>
            <a:endParaRPr/>
          </a:p>
        </p:txBody>
      </p:sp>
      <p:sp>
        <p:nvSpPr>
          <p:cNvPr id="118" name="Google Shape;118;g28ebd7424ca_0_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8ebd7424ca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React introduces the concept of the Virtual DOM to address the performance drawbacks of direct DOM manipulation.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The Virtual DOM is a lightweight, in-memory representation of the real DOM elements.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It's essentially a copy of the DOM but without the overhead of being directly tied to the document displayed in the browser.</a:t>
            </a:r>
            <a:endParaRPr/>
          </a:p>
        </p:txBody>
      </p:sp>
      <p:sp>
        <p:nvSpPr>
          <p:cNvPr id="125" name="Google Shape;125;g28ebd7424ca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8ebd7424ca_0_6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Using the vDOM and not the DOM is a choice done by React to greatly improve </a:t>
            </a:r>
            <a:r>
              <a:rPr lang="en-US"/>
              <a:t>performance</a:t>
            </a:r>
            <a:r>
              <a:rPr lang="en-US"/>
              <a:t>.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lang="en-US"/>
              <a:t>Other framework used other concept to not directly handle the DOM and work with some representations of the DOM.</a:t>
            </a:r>
            <a:endParaRPr/>
          </a:p>
          <a:p>
            <a:pPr indent="0" lvl="0" marL="0" rtl="0" algn="l">
              <a:lnSpc>
                <a:spcPct val="90000"/>
              </a:lnSpc>
              <a:spcBef>
                <a:spcPts val="0"/>
              </a:spcBef>
              <a:spcAft>
                <a:spcPts val="0"/>
              </a:spcAft>
              <a:buClr>
                <a:schemeClr val="dk1"/>
              </a:buClr>
              <a:buSzPts val="2800"/>
              <a:buNone/>
            </a:pPr>
            <a:r>
              <a:t/>
            </a:r>
            <a:endParaRPr/>
          </a:p>
        </p:txBody>
      </p:sp>
      <p:sp>
        <p:nvSpPr>
          <p:cNvPr id="132" name="Google Shape;132;g28ebd7424ca_0_6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8ebd7424ca_0_7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Performance Improvements: By minimizing direct DOM manipulations and batching updates, React ensures that the user interface remains fast and responsive, even with frequent updates.</a:t>
            </a:r>
            <a:endParaRPr/>
          </a:p>
        </p:txBody>
      </p:sp>
      <p:sp>
        <p:nvSpPr>
          <p:cNvPr id="139" name="Google Shape;139;g28ebd7424ca_0_7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DOM and vDOM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