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4" roundtripDataSignature="AMtx7mjTUCqdzf9wM6eQgGPpA42WckYj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491596a7b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2b491596a7b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2b491596a7b_0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491596a7b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b491596a7b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2b491596a7b_0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491596a7b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2b491596a7b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2b491596a7b_0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491596a7b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2b491596a7b_0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2b491596a7b_0_1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491596a7b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b491596a7b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b491596a7b_0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491596a7b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2b491596a7b_0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2b491596a7b_0_1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491596a7b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2b491596a7b_0_1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2b491596a7b_0_1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5ce7af650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2b5ce7af650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2b5ce7af650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5ce7af650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2b5ce7af650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b5ce7af650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5ce7af650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b5ce7af650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2b5ce7af650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b5ce7af650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2b5ce7af650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b5ce7af650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5ce7af650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2b5ce7af650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2b5ce7af650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b5ce7af650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b5ce7af650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2b5ce7af650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a5f29c3f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29a5f29c3f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29a5f29c3f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ef7816a8d7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1ef7816a8d7_0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1ef7816a8d7_0_1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491596a7b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2b491596a7b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2b491596a7b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b491596a7b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2b491596a7b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2b491596a7b_0_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b491596a7b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b491596a7b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2b491596a7b_0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b491596a7b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2b491596a7b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2b491596a7b_0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491596a7b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2b491596a7b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2b491596a7b_0_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b491596a7b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2b491596a7b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2b491596a7b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b491596a7b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2b491596a7b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2b491596a7b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491596a7b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2b491596a7b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g2b491596a7b_0_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a5f29c3f5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29a5f29c3f5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29a5f29c3f5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ea83654414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1ea83654414_0_2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g1ea83654414_0_2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491596a7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2b491596a7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g2b491596a7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b491596a7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2b491596a7b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g2b491596a7b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b491596a7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2b491596a7b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g2b491596a7b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b491596a7b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2b491596a7b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g2b491596a7b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b491596a7b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2b491596a7b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g2b491596a7b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b491596a7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2b491596a7b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g2b491596a7b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b491596a7b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g2b491596a7b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g2b491596a7b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b491596a7b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g2b491596a7b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g2b491596a7b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b5ce7af650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2b5ce7af650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g2b5ce7af650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9a5f29c3f5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29a5f29c3f5_0_2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29a5f29c3f5_0_2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6" name="Google Shape;406;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5ce7af650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2b5ce7af650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b5ce7af650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491596a7b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2b491596a7b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b491596a7b_0_1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491596a7b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2b491596a7b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2b491596a7b_0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491596a7b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b491596a7b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b491596a7b_0_1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title" type="title">
  <p:cSld name="TITLE">
    <p:bg>
      <p:bgPr>
        <a:solidFill>
          <a:srgbClr val="3D2683"/>
        </a:solidFill>
      </p:bgPr>
    </p:bg>
    <p:spTree>
      <p:nvGrpSpPr>
        <p:cNvPr id="15" name="Shape 15"/>
        <p:cNvGrpSpPr/>
        <p:nvPr/>
      </p:nvGrpSpPr>
      <p:grpSpPr>
        <a:xfrm>
          <a:off x="0" y="0"/>
          <a:ext cx="0" cy="0"/>
          <a:chOff x="0" y="0"/>
          <a:chExt cx="0" cy="0"/>
        </a:xfrm>
      </p:grpSpPr>
      <p:sp>
        <p:nvSpPr>
          <p:cNvPr id="16" name="Google Shape;16;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80"/>
          <p:cNvPicPr preferRelativeResize="0"/>
          <p:nvPr/>
        </p:nvPicPr>
        <p:blipFill rotWithShape="1">
          <a:blip r:embed="rId2">
            <a:alphaModFix/>
          </a:blip>
          <a:srcRect b="0" l="0" r="0" t="0"/>
          <a:stretch/>
        </p:blipFill>
        <p:spPr>
          <a:xfrm>
            <a:off x="10753200" y="5454000"/>
            <a:ext cx="1080000" cy="108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empty">
  <p:cSld name="Chapter slide - empty">
    <p:spTree>
      <p:nvGrpSpPr>
        <p:cNvPr id="65" name="Shape 65"/>
        <p:cNvGrpSpPr/>
        <p:nvPr/>
      </p:nvGrpSpPr>
      <p:grpSpPr>
        <a:xfrm>
          <a:off x="0" y="0"/>
          <a:ext cx="0" cy="0"/>
          <a:chOff x="0" y="0"/>
          <a:chExt cx="0" cy="0"/>
        </a:xfrm>
      </p:grpSpPr>
      <p:sp>
        <p:nvSpPr>
          <p:cNvPr id="66" name="Google Shape;66;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9" name="Google Shape;69;p88"/>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70" name="Google Shape;70;p88"/>
          <p:cNvSpPr txBox="1"/>
          <p:nvPr>
            <p:ph idx="1"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8"/>
          <p:cNvSpPr txBox="1"/>
          <p:nvPr>
            <p:ph idx="2"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type="blank">
  <p:cSld name="BLANK">
    <p:spTree>
      <p:nvGrpSpPr>
        <p:cNvPr id="72" name="Shape 72"/>
        <p:cNvGrpSpPr/>
        <p:nvPr/>
      </p:nvGrpSpPr>
      <p:grpSpPr>
        <a:xfrm>
          <a:off x="0" y="0"/>
          <a:ext cx="0" cy="0"/>
          <a:chOff x="0" y="0"/>
          <a:chExt cx="0" cy="0"/>
        </a:xfrm>
      </p:grpSpPr>
      <p:sp>
        <p:nvSpPr>
          <p:cNvPr id="73" name="Google Shape;73;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76" name="Google Shape;76;p89"/>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p:cSld name="Chapter slide">
    <p:spTree>
      <p:nvGrpSpPr>
        <p:cNvPr id="19" name="Shape 19"/>
        <p:cNvGrpSpPr/>
        <p:nvPr/>
      </p:nvGrpSpPr>
      <p:grpSpPr>
        <a:xfrm>
          <a:off x="0" y="0"/>
          <a:ext cx="0" cy="0"/>
          <a:chOff x="0" y="0"/>
          <a:chExt cx="0" cy="0"/>
        </a:xfrm>
      </p:grpSpPr>
      <p:sp>
        <p:nvSpPr>
          <p:cNvPr id="20" name="Google Shape;20;p81"/>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24" name="Google Shape;24;p81"/>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25" name="Google Shape;25;p81"/>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1"/>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bg>
      <p:bgPr>
        <a:solidFill>
          <a:srgbClr val="3D2683"/>
        </a:solidFill>
      </p:bgPr>
    </p:bg>
    <p:spTree>
      <p:nvGrpSpPr>
        <p:cNvPr id="27" name="Shape 27"/>
        <p:cNvGrpSpPr/>
        <p:nvPr/>
      </p:nvGrpSpPr>
      <p:grpSpPr>
        <a:xfrm>
          <a:off x="0" y="0"/>
          <a:ext cx="0" cy="0"/>
          <a:chOff x="0" y="0"/>
          <a:chExt cx="0" cy="0"/>
        </a:xfrm>
      </p:grpSpPr>
      <p:pic>
        <p:nvPicPr>
          <p:cNvPr descr="Menu avec un remplissage uni" id="28" name="Google Shape;28;p82"/>
          <p:cNvPicPr preferRelativeResize="0"/>
          <p:nvPr/>
        </p:nvPicPr>
        <p:blipFill rotWithShape="1">
          <a:blip r:embed="rId2">
            <a:alphaModFix/>
          </a:blip>
          <a:srcRect b="0" l="0" r="0" t="0"/>
          <a:stretch/>
        </p:blipFill>
        <p:spPr>
          <a:xfrm>
            <a:off x="10440000" y="5040000"/>
            <a:ext cx="1080000" cy="1080000"/>
          </a:xfrm>
          <a:prstGeom prst="rect">
            <a:avLst/>
          </a:prstGeom>
          <a:noFill/>
          <a:ln>
            <a:noFill/>
          </a:ln>
        </p:spPr>
      </p:pic>
      <p:sp>
        <p:nvSpPr>
          <p:cNvPr id="29" name="Google Shape;29;p82"/>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i="1"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2"/>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lvl1pPr indent="-457200" lvl="0" marL="457200" algn="l">
              <a:lnSpc>
                <a:spcPct val="90000"/>
              </a:lnSpc>
              <a:spcBef>
                <a:spcPts val="1000"/>
              </a:spcBef>
              <a:spcAft>
                <a:spcPts val="0"/>
              </a:spcAft>
              <a:buClr>
                <a:schemeClr val="lt1"/>
              </a:buClr>
              <a:buSzPts val="3600"/>
              <a:buChar char="•"/>
              <a:defRPr sz="36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bg>
      <p:bgPr>
        <a:solidFill>
          <a:srgbClr val="3D2683"/>
        </a:solidFill>
      </p:bgPr>
    </p:bg>
    <p:spTree>
      <p:nvGrpSpPr>
        <p:cNvPr id="31" name="Shape 31"/>
        <p:cNvGrpSpPr/>
        <p:nvPr/>
      </p:nvGrpSpPr>
      <p:grpSpPr>
        <a:xfrm>
          <a:off x="0" y="0"/>
          <a:ext cx="0" cy="0"/>
          <a:chOff x="0" y="0"/>
          <a:chExt cx="0" cy="0"/>
        </a:xfrm>
      </p:grpSpPr>
      <p:sp>
        <p:nvSpPr>
          <p:cNvPr id="32" name="Google Shape;32;p83"/>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5400"/>
              <a:buNone/>
              <a:defRPr sz="5400">
                <a:solidFill>
                  <a:schemeClr val="lt1"/>
                </a:solidFill>
                <a:latin typeface="Calibri"/>
                <a:ea typeface="Calibri"/>
                <a:cs typeface="Calibri"/>
                <a:sym typeface="Calibri"/>
              </a:defRPr>
            </a:lvl1pPr>
            <a:lvl2pPr indent="-406400" lvl="1" marL="914400" algn="l">
              <a:lnSpc>
                <a:spcPct val="90000"/>
              </a:lnSpc>
              <a:spcBef>
                <a:spcPts val="500"/>
              </a:spcBef>
              <a:spcAft>
                <a:spcPts val="0"/>
              </a:spcAft>
              <a:buClr>
                <a:schemeClr val="lt1"/>
              </a:buClr>
              <a:buSzPts val="2800"/>
              <a:buChar char="•"/>
              <a:defRPr sz="2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questions">
  <p:cSld name="Chapter questions">
    <p:bg>
      <p:bgPr>
        <a:solidFill>
          <a:srgbClr val="3D2683"/>
        </a:solidFill>
      </p:bgPr>
    </p:bg>
    <p:spTree>
      <p:nvGrpSpPr>
        <p:cNvPr id="33" name="Shape 33"/>
        <p:cNvGrpSpPr/>
        <p:nvPr/>
      </p:nvGrpSpPr>
      <p:grpSpPr>
        <a:xfrm>
          <a:off x="0" y="0"/>
          <a:ext cx="0" cy="0"/>
          <a:chOff x="0" y="0"/>
          <a:chExt cx="0" cy="0"/>
        </a:xfrm>
      </p:grpSpPr>
      <p:pic>
        <p:nvPicPr>
          <p:cNvPr descr="Questions avec un remplissage uni" id="34" name="Google Shape;34;p86"/>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
        <p:nvSpPr>
          <p:cNvPr id="35" name="Google Shape;35;p86"/>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end">
  <p:cSld name="Lecture end">
    <p:bg>
      <p:bgPr>
        <a:solidFill>
          <a:srgbClr val="3D2683"/>
        </a:solidFill>
      </p:bgPr>
    </p:bg>
    <p:spTree>
      <p:nvGrpSpPr>
        <p:cNvPr id="36" name="Shape 36"/>
        <p:cNvGrpSpPr/>
        <p:nvPr/>
      </p:nvGrpSpPr>
      <p:grpSpPr>
        <a:xfrm>
          <a:off x="0" y="0"/>
          <a:ext cx="0" cy="0"/>
          <a:chOff x="0" y="0"/>
          <a:chExt cx="0" cy="0"/>
        </a:xfrm>
      </p:grpSpPr>
      <p:pic>
        <p:nvPicPr>
          <p:cNvPr descr="Drapeau de course avec un remplissage uni" id="37" name="Google Shape;37;p87"/>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image">
  <p:cSld name="Chapter slide - Side image">
    <p:spTree>
      <p:nvGrpSpPr>
        <p:cNvPr id="38" name="Shape 38"/>
        <p:cNvGrpSpPr/>
        <p:nvPr/>
      </p:nvGrpSpPr>
      <p:grpSpPr>
        <a:xfrm>
          <a:off x="0" y="0"/>
          <a:ext cx="0" cy="0"/>
          <a:chOff x="0" y="0"/>
          <a:chExt cx="0" cy="0"/>
        </a:xfrm>
      </p:grpSpPr>
      <p:sp>
        <p:nvSpPr>
          <p:cNvPr id="39" name="Google Shape;39;p90"/>
          <p:cNvSpPr/>
          <p:nvPr>
            <p:ph idx="2" type="pic"/>
          </p:nvPr>
        </p:nvSpPr>
        <p:spPr>
          <a:xfrm>
            <a:off x="5183188" y="987425"/>
            <a:ext cx="6172200" cy="4873625"/>
          </a:xfrm>
          <a:prstGeom prst="rect">
            <a:avLst/>
          </a:prstGeom>
          <a:noFill/>
          <a:ln>
            <a:noFill/>
          </a:ln>
        </p:spPr>
      </p:sp>
      <p:sp>
        <p:nvSpPr>
          <p:cNvPr id="40" name="Google Shape;40;p9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1" name="Google Shape;4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44" name="Google Shape;44;p90"/>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45" name="Google Shape;45;p90"/>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0"/>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two columns">
  <p:cSld name="Chapter slide - two columns">
    <p:spTree>
      <p:nvGrpSpPr>
        <p:cNvPr id="47" name="Shape 47"/>
        <p:cNvGrpSpPr/>
        <p:nvPr/>
      </p:nvGrpSpPr>
      <p:grpSpPr>
        <a:xfrm>
          <a:off x="0" y="0"/>
          <a:ext cx="0" cy="0"/>
          <a:chOff x="0" y="0"/>
          <a:chExt cx="0" cy="0"/>
        </a:xfrm>
      </p:grpSpPr>
      <p:sp>
        <p:nvSpPr>
          <p:cNvPr id="48" name="Google Shape;48;p84"/>
          <p:cNvSpPr txBox="1"/>
          <p:nvPr>
            <p:ph idx="1" type="body"/>
          </p:nvPr>
        </p:nvSpPr>
        <p:spPr>
          <a:xfrm>
            <a:off x="838200" y="2176669"/>
            <a:ext cx="5181600" cy="40002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4"/>
          <p:cNvSpPr txBox="1"/>
          <p:nvPr>
            <p:ph idx="2" type="body"/>
          </p:nvPr>
        </p:nvSpPr>
        <p:spPr>
          <a:xfrm>
            <a:off x="6172200" y="2176667"/>
            <a:ext cx="5181600" cy="40002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53" name="Google Shape;53;p84"/>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54" name="Google Shape;54;p84"/>
          <p:cNvSpPr txBox="1"/>
          <p:nvPr>
            <p:ph idx="3"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4"/>
          <p:cNvSpPr txBox="1"/>
          <p:nvPr>
            <p:ph idx="4"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contents">
  <p:cSld name="Chapter slide - Side contents">
    <p:spTree>
      <p:nvGrpSpPr>
        <p:cNvPr id="56" name="Shape 56"/>
        <p:cNvGrpSpPr/>
        <p:nvPr/>
      </p:nvGrpSpPr>
      <p:grpSpPr>
        <a:xfrm>
          <a:off x="0" y="0"/>
          <a:ext cx="0" cy="0"/>
          <a:chOff x="0" y="0"/>
          <a:chExt cx="0" cy="0"/>
        </a:xfrm>
      </p:grpSpPr>
      <p:sp>
        <p:nvSpPr>
          <p:cNvPr id="57" name="Google Shape;57;p8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8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2" name="Google Shape;62;p85"/>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63" name="Google Shape;63;p85"/>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85"/>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chromewebstore.google.com/detail/react-developer-tools/fmkadmapgofadopljbjfkapdkoienihi"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t>Optimization</a:t>
            </a:r>
            <a:endParaRPr/>
          </a:p>
        </p:txBody>
      </p:sp>
      <p:sp>
        <p:nvSpPr>
          <p:cNvPr id="83" name="Google Shape;83;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t>3WEBD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b491596a7b_0_12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4. </a:t>
            </a:r>
            <a:r>
              <a:rPr lang="en-US"/>
              <a:t>Lack of Caching</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Not Leveraging Browser Caching: Failing to set appropriate caching headers for static assets means the browser will unnecessarily re-download resources, slowing down subsequent page loads.</a:t>
            </a:r>
            <a:endParaRPr/>
          </a:p>
        </p:txBody>
      </p:sp>
      <p:sp>
        <p:nvSpPr>
          <p:cNvPr id="146" name="Google Shape;146;g2b491596a7b_0_12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b491596a7b_0_12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5. </a:t>
            </a:r>
            <a:r>
              <a:rPr lang="en-US"/>
              <a:t>Poor Asset Management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Blocking Resources: Loading scripts and stylesheets in a manner that blocks rendering can increase the time it takes for users to see content.</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Unminified Assets: Serving unminified JavaScript and CSS files results in larger download sizes and slower parsing and execution times.</a:t>
            </a:r>
            <a:endParaRPr/>
          </a:p>
        </p:txBody>
      </p:sp>
      <p:sp>
        <p:nvSpPr>
          <p:cNvPr id="153" name="Google Shape;153;g2b491596a7b_0_12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b491596a7b_0_13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6. </a:t>
            </a:r>
            <a:r>
              <a:rPr lang="en-US"/>
              <a:t>Inefficient Use of Web APIs and External Libraries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Non-Optimal Use of APIs: Inefficient use of Web APIs or over-reliance on external libraries and frameworks can add unnecessary overhead to your application.</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Third-Party Scripts: Adding too many third-party scripts (e.g., trackers, analytics, ads) can significantly degrade performance as they load additional resources and execute JavaScript.</a:t>
            </a:r>
            <a:endParaRPr/>
          </a:p>
        </p:txBody>
      </p:sp>
      <p:sp>
        <p:nvSpPr>
          <p:cNvPr id="160" name="Google Shape;160;g2b491596a7b_0_13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b491596a7b_0_13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7. </a:t>
            </a:r>
            <a:r>
              <a:rPr lang="en-US"/>
              <a:t>Network Issues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Latency: High network latency affects the speed at which data travels between the server and client, impacting load times and data fetching operations.</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Poor CDN Performance: Not using a Content Delivery Network (CDN) or using a poorly configured CDN can result in slow delivery of content to users far from the origin server.</a:t>
            </a:r>
            <a:endParaRPr/>
          </a:p>
        </p:txBody>
      </p:sp>
      <p:sp>
        <p:nvSpPr>
          <p:cNvPr id="167" name="Google Shape;167;g2b491596a7b_0_13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b491596a7b_0_14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8. </a:t>
            </a:r>
            <a:r>
              <a:rPr lang="en-US"/>
              <a:t>Lack of Responsive and Adaptive Design</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Non-Responsive Images: Serving the same image size regardless of the client device can lead to unnecessary data usage and slow performance on mobile devices.</a:t>
            </a:r>
            <a:endParaRPr/>
          </a:p>
        </p:txBody>
      </p:sp>
      <p:sp>
        <p:nvSpPr>
          <p:cNvPr id="174" name="Google Shape;174;g2b491596a7b_0_14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b491596a7b_0_15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Now that we defined some of the bottlenecks that can exist and live inside a frontend application, do you have some ideas on how to fix them?</a:t>
            </a:r>
            <a:br>
              <a:rPr lang="en-US"/>
            </a:br>
            <a:br>
              <a:rPr lang="en-US"/>
            </a:br>
            <a:r>
              <a:rPr lang="en-US"/>
              <a:t>How would you suggest - or guess maybe - we should resolve them? What would be your priority list?</a:t>
            </a:r>
            <a:endParaRPr/>
          </a:p>
        </p:txBody>
      </p:sp>
      <p:sp>
        <p:nvSpPr>
          <p:cNvPr id="181" name="Google Shape;181;g2b491596a7b_0_15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b491596a7b_0_15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But before we start finding way to remove all performance impacts, we need to assess and monitor them.</a:t>
            </a:r>
            <a:endParaRPr/>
          </a:p>
          <a:p>
            <a:pPr indent="0" lvl="0" marL="0" rtl="0" algn="l">
              <a:lnSpc>
                <a:spcPct val="90000"/>
              </a:lnSpc>
              <a:spcBef>
                <a:spcPts val="0"/>
              </a:spcBef>
              <a:spcAft>
                <a:spcPts val="0"/>
              </a:spcAft>
              <a:buClr>
                <a:schemeClr val="dk1"/>
              </a:buClr>
              <a:buSzPts val="2800"/>
              <a:buNone/>
            </a:pPr>
            <a:br>
              <a:rPr lang="en-US"/>
            </a:br>
            <a:r>
              <a:rPr lang="en-US"/>
              <a:t>You cannot base your performance improvement on some “it seems to load faster when I am refreshing the page”. You need accurate monitoring tools.</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t/>
            </a:r>
            <a:endParaRPr/>
          </a:p>
        </p:txBody>
      </p:sp>
      <p:sp>
        <p:nvSpPr>
          <p:cNvPr id="188" name="Google Shape;188;g2b491596a7b_0_15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b5ce7af650_0_1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For that, most of the time you can use tools as extensions on your browser.</a:t>
            </a:r>
            <a:endParaRPr/>
          </a:p>
          <a:p>
            <a:pPr indent="0" lvl="0" marL="0" rtl="0" algn="l">
              <a:lnSpc>
                <a:spcPct val="90000"/>
              </a:lnSpc>
              <a:spcBef>
                <a:spcPts val="0"/>
              </a:spcBef>
              <a:spcAft>
                <a:spcPts val="0"/>
              </a:spcAft>
              <a:buClr>
                <a:schemeClr val="dk1"/>
              </a:buClr>
              <a:buSzPts val="2800"/>
              <a:buNone/>
            </a:pPr>
            <a:r>
              <a:t/>
            </a:r>
            <a:endParaRPr/>
          </a:p>
          <a:p>
            <a:pPr indent="-342900" lvl="0" marL="457200" rtl="0" algn="l">
              <a:lnSpc>
                <a:spcPct val="90000"/>
              </a:lnSpc>
              <a:spcBef>
                <a:spcPts val="0"/>
              </a:spcBef>
              <a:spcAft>
                <a:spcPts val="0"/>
              </a:spcAft>
              <a:buSzPts val="1800"/>
              <a:buChar char="•"/>
            </a:pPr>
            <a:r>
              <a:rPr lang="en-US"/>
              <a:t>Lighthouse is a simple tool to give you some global result on a page, but it also let you test your page with different configurations</a:t>
            </a:r>
            <a:endParaRPr/>
          </a:p>
          <a:p>
            <a:pPr indent="-342900" lvl="1" marL="914400" rtl="0" algn="l">
              <a:lnSpc>
                <a:spcPct val="90000"/>
              </a:lnSpc>
              <a:spcBef>
                <a:spcPts val="0"/>
              </a:spcBef>
              <a:spcAft>
                <a:spcPts val="0"/>
              </a:spcAft>
              <a:buSzPts val="1800"/>
              <a:buChar char="•"/>
            </a:pPr>
            <a:r>
              <a:rPr lang="en-US"/>
              <a:t>Size </a:t>
            </a:r>
            <a:endParaRPr/>
          </a:p>
          <a:p>
            <a:pPr indent="-342900" lvl="1" marL="914400" rtl="0" algn="l">
              <a:lnSpc>
                <a:spcPct val="90000"/>
              </a:lnSpc>
              <a:spcBef>
                <a:spcPts val="0"/>
              </a:spcBef>
              <a:spcAft>
                <a:spcPts val="0"/>
              </a:spcAft>
              <a:buSzPts val="1800"/>
              <a:buChar char="•"/>
            </a:pPr>
            <a:r>
              <a:rPr lang="en-US"/>
              <a:t>Network</a:t>
            </a:r>
            <a:endParaRPr/>
          </a:p>
          <a:p>
            <a:pPr indent="-342900" lvl="0" marL="457200" rtl="0" algn="l">
              <a:lnSpc>
                <a:spcPct val="90000"/>
              </a:lnSpc>
              <a:spcBef>
                <a:spcPts val="0"/>
              </a:spcBef>
              <a:spcAft>
                <a:spcPts val="0"/>
              </a:spcAft>
              <a:buSzPts val="1800"/>
              <a:buChar char="•"/>
            </a:pPr>
            <a:r>
              <a:rPr lang="en-US"/>
              <a:t>The other tool, dedicated to React is the </a:t>
            </a:r>
            <a:r>
              <a:rPr lang="en-US" u="sng">
                <a:solidFill>
                  <a:schemeClr val="hlink"/>
                </a:solidFill>
                <a:hlinkClick r:id="rId3"/>
              </a:rPr>
              <a:t>React devtools</a:t>
            </a:r>
            <a:r>
              <a:rPr lang="en-US"/>
              <a:t> (also available on other browsers)</a:t>
            </a:r>
            <a:endParaRPr/>
          </a:p>
        </p:txBody>
      </p:sp>
      <p:sp>
        <p:nvSpPr>
          <p:cNvPr id="195" name="Google Shape;195;g2b5ce7af650_0_1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b5ce7af650_0_2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React Developer Tools is a Chrome DevTools extension for the open-source React JavaScript library. It allows you to inspect the React component hierarchies in the Chrome Developer Tools.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You will get two new tabs in your Chrome DevTools: </a:t>
            </a:r>
            <a:endParaRPr/>
          </a:p>
          <a:p>
            <a:pPr indent="-342900" lvl="0" marL="457200" rtl="0" algn="l">
              <a:lnSpc>
                <a:spcPct val="90000"/>
              </a:lnSpc>
              <a:spcBef>
                <a:spcPts val="0"/>
              </a:spcBef>
              <a:spcAft>
                <a:spcPts val="0"/>
              </a:spcAft>
              <a:buSzPts val="1800"/>
              <a:buChar char="•"/>
            </a:pPr>
            <a:r>
              <a:rPr lang="en-US"/>
              <a:t>Components</a:t>
            </a:r>
            <a:endParaRPr/>
          </a:p>
          <a:p>
            <a:pPr indent="-342900" lvl="0" marL="457200" rtl="0" algn="l">
              <a:lnSpc>
                <a:spcPct val="90000"/>
              </a:lnSpc>
              <a:spcBef>
                <a:spcPts val="0"/>
              </a:spcBef>
              <a:spcAft>
                <a:spcPts val="0"/>
              </a:spcAft>
              <a:buSzPts val="1800"/>
              <a:buChar char="•"/>
            </a:pPr>
            <a:r>
              <a:rPr lang="en-US"/>
              <a:t>Profiler</a:t>
            </a:r>
            <a:endParaRPr/>
          </a:p>
        </p:txBody>
      </p:sp>
      <p:sp>
        <p:nvSpPr>
          <p:cNvPr id="202" name="Google Shape;202;g2b5ce7af650_0_2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b5ce7af650_0_27"/>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The Components tab shows you the root React components that were rendered on the page, as well as the subcomponents that they ended up rendering.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None/>
            </a:pPr>
            <a:r>
              <a:rPr lang="en-US"/>
              <a:t>By selecting one of the components in the tree, you can inspect and edit its current props and state in the panel on the right.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In the breadcrumbs you can inspect the selected component, the component that created it, the component that created that one, and so on.</a:t>
            </a:r>
            <a:endParaRPr/>
          </a:p>
        </p:txBody>
      </p:sp>
      <p:sp>
        <p:nvSpPr>
          <p:cNvPr id="209" name="Google Shape;209;g2b5ce7af650_0_27"/>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By the end of the course, students should:</a:t>
            </a:r>
            <a:endParaRPr/>
          </a:p>
          <a:p>
            <a:pPr indent="-342900" lvl="0" marL="457200" rtl="0" algn="l">
              <a:lnSpc>
                <a:spcPct val="90000"/>
              </a:lnSpc>
              <a:spcBef>
                <a:spcPts val="0"/>
              </a:spcBef>
              <a:spcAft>
                <a:spcPts val="0"/>
              </a:spcAft>
              <a:buSzPts val="1800"/>
              <a:buChar char="•"/>
            </a:pPr>
            <a:r>
              <a:rPr lang="en-US"/>
              <a:t>Know how to optimize a React application</a:t>
            </a:r>
            <a:endParaRPr/>
          </a:p>
          <a:p>
            <a:pPr indent="-342900" lvl="0" marL="457200" rtl="0" algn="l">
              <a:lnSpc>
                <a:spcPct val="90000"/>
              </a:lnSpc>
              <a:spcBef>
                <a:spcPts val="0"/>
              </a:spcBef>
              <a:spcAft>
                <a:spcPts val="0"/>
              </a:spcAft>
              <a:buSzPts val="1800"/>
              <a:buChar char="•"/>
            </a:pPr>
            <a:r>
              <a:rPr lang="en-US"/>
              <a:t>Understand the possible bottlenecks</a:t>
            </a:r>
            <a:endParaRPr/>
          </a:p>
          <a:p>
            <a:pPr indent="-342900" lvl="0" marL="457200" rtl="0" algn="l">
              <a:lnSpc>
                <a:spcPct val="90000"/>
              </a:lnSpc>
              <a:spcBef>
                <a:spcPts val="0"/>
              </a:spcBef>
              <a:spcAft>
                <a:spcPts val="0"/>
              </a:spcAft>
              <a:buSzPts val="1800"/>
              <a:buChar char="•"/>
            </a:pPr>
            <a:r>
              <a:rPr lang="en-US"/>
              <a:t>Build a best in class application</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Clr>
                <a:schemeClr val="dk1"/>
              </a:buClr>
              <a:buSzPts val="1100"/>
              <a:buFont typeface="Arial"/>
              <a:buNone/>
            </a:pPr>
            <a:r>
              <a:rPr lang="en-US"/>
              <a:t>Time:</a:t>
            </a:r>
            <a:endParaRPr/>
          </a:p>
          <a:p>
            <a:pPr indent="-342900" lvl="0" marL="457200" rtl="0" algn="l">
              <a:lnSpc>
                <a:spcPct val="90000"/>
              </a:lnSpc>
              <a:spcBef>
                <a:spcPts val="0"/>
              </a:spcBef>
              <a:spcAft>
                <a:spcPts val="0"/>
              </a:spcAft>
              <a:buSzPts val="1800"/>
              <a:buChar char="-"/>
            </a:pPr>
            <a:r>
              <a:rPr lang="en-US"/>
              <a:t>course: 2h</a:t>
            </a:r>
            <a:endParaRPr/>
          </a:p>
          <a:p>
            <a:pPr indent="-342900" lvl="0" marL="457200" rtl="0" algn="l">
              <a:lnSpc>
                <a:spcPct val="90000"/>
              </a:lnSpc>
              <a:spcBef>
                <a:spcPts val="0"/>
              </a:spcBef>
              <a:spcAft>
                <a:spcPts val="0"/>
              </a:spcAft>
              <a:buSzPts val="1800"/>
              <a:buChar char="-"/>
            </a:pPr>
            <a:r>
              <a:rPr lang="en-US"/>
              <a:t>exercises: 3h</a:t>
            </a:r>
            <a:endParaRPr/>
          </a:p>
          <a:p>
            <a:pPr indent="0" lvl="0" marL="0" rtl="0" algn="l">
              <a:lnSpc>
                <a:spcPct val="90000"/>
              </a:lnSpc>
              <a:spcBef>
                <a:spcPts val="0"/>
              </a:spcBef>
              <a:spcAft>
                <a:spcPts val="0"/>
              </a:spcAft>
              <a:buSzPts val="1800"/>
              <a:buNone/>
            </a:pPr>
            <a:r>
              <a:t/>
            </a:r>
            <a:endParaRPr/>
          </a:p>
        </p:txBody>
      </p:sp>
      <p:sp>
        <p:nvSpPr>
          <p:cNvPr id="90" name="Google Shape;90;p2"/>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3WEBD – Optimization</a:t>
            </a:r>
            <a:endParaRPr/>
          </a:p>
        </p:txBody>
      </p:sp>
      <p:sp>
        <p:nvSpPr>
          <p:cNvPr id="91" name="Google Shape;91;p2"/>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2400"/>
              <a:buNone/>
            </a:pPr>
            <a:r>
              <a:rPr lang="en-US"/>
              <a:t>Course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b5ce7af650_0_3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If you inspect a React element on the page using the regular Elements tab, then switch over to the React tab, that element will be automatically selected in the React tree.</a:t>
            </a:r>
            <a:endParaRPr/>
          </a:p>
        </p:txBody>
      </p:sp>
      <p:sp>
        <p:nvSpPr>
          <p:cNvPr id="216" name="Google Shape;216;g2b5ce7af650_0_3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b5ce7af650_0_4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Profiler tab allows you to record performance information.</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 “Profiler” panel will be empty initially. Click the record button to start profiling.</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Once you’ve started recording, DevTools will automatically collect performance information each time your application renders. Use your app as you normally would. When you are finished profiling, click the “Stop” button.</a:t>
            </a:r>
            <a:endParaRPr/>
          </a:p>
        </p:txBody>
      </p:sp>
      <p:sp>
        <p:nvSpPr>
          <p:cNvPr id="223" name="Google Shape;223;g2b5ce7af650_0_4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b5ce7af650_0_4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Conceptually, React does work in two phases: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None/>
            </a:pPr>
            <a:r>
              <a:rPr lang="en-US"/>
              <a:t>The render phase determines what changes need to be made to e.g. the DOM. During this phase, React calls render and then compares the result to the previous render.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None/>
            </a:pPr>
            <a:r>
              <a:rPr lang="en-US"/>
              <a:t>The commit phase is when React applies any changes. (In the case of React DOM, this is when React inserts, updates, and removes DOM nodes.)</a:t>
            </a:r>
            <a:endParaRPr/>
          </a:p>
        </p:txBody>
      </p:sp>
      <p:sp>
        <p:nvSpPr>
          <p:cNvPr id="230" name="Google Shape;230;g2b5ce7af650_0_4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g29a5f29c3f5_0_0"/>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237" name="Google Shape;237;g29a5f29c3f5_0_0"/>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1"/>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2. Faster loading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ef7816a8d7_0_18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Addressing performance issues in React applications involves a combination of strategies aimed at minimizing unnecessary renders, optimizing component structures, managing state efficiently, and utilizing React's built-in and external tools effectively. </a:t>
            </a:r>
            <a:endParaRPr/>
          </a:p>
        </p:txBody>
      </p:sp>
      <p:sp>
        <p:nvSpPr>
          <p:cNvPr id="250" name="Google Shape;250;g1ef7816a8d7_0_18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Faster loading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b491596a7b_0_4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1. </a:t>
            </a:r>
            <a:r>
              <a:rPr lang="en-US"/>
              <a:t>Optimizing Renders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React.memo for Functional Components: Similar to PureComponent, React.memo is a higher-order component that memoizes a functional component, preventing re-renders if props haven't changed.</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UseCallback and useMemo Hooks: useCallback memoizes callback functions, and useMemo memoizes expensive calculations. These hooks prevent unnecessary recalculations and re-renders, especially in components with complex logic or computations.</a:t>
            </a:r>
            <a:endParaRPr/>
          </a:p>
        </p:txBody>
      </p:sp>
      <p:sp>
        <p:nvSpPr>
          <p:cNvPr id="257" name="Google Shape;257;g2b491596a7b_0_4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Faster loading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b491596a7b_0_5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2. </a:t>
            </a:r>
            <a:r>
              <a:rPr lang="en-US"/>
              <a:t>Code Splitting and Lazy Loading</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Dynamic Imports: Use dynamic import() syntax to split your code into smaller chunks that can be loaded on demand. This reduces the initial load time by loading only the necessary code.</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React.lazy and Suspense: Leverage React.lazy for lazy loading components. Wrap lazy-loaded components with Suspense, specifying a fallback UI during component loading. This approach is ideal for splitting off seldom-used components or routes in your application.</a:t>
            </a:r>
            <a:endParaRPr/>
          </a:p>
        </p:txBody>
      </p:sp>
      <p:sp>
        <p:nvSpPr>
          <p:cNvPr id="264" name="Google Shape;264;g2b491596a7b_0_5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Faster loading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b491596a7b_0_6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3. </a:t>
            </a:r>
            <a:r>
              <a:rPr lang="en-US"/>
              <a:t>Efficient Data Fetching and State Management</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Debounce and Throttle: Implement debounce or throttle for continuous events like scrolling, typing, or resizing. These techniques limit the number of event handler calls, reducing the workload on React to update the UI.</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Selective State Updates: Be mindful of how state updates affect your component tree. Use tools like React Developer Tools to inspect unnecessary re-renders. Structure your state to minimize the number of components affected by a single update.</a:t>
            </a:r>
            <a:endParaRPr/>
          </a:p>
        </p:txBody>
      </p:sp>
      <p:sp>
        <p:nvSpPr>
          <p:cNvPr id="271" name="Google Shape;271;g2b491596a7b_0_6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Faster loading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b491596a7b_0_6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Context API with Caution: Use React's Context API judiciously. Large contexts or frequent updates can lead to performance issues. Consider splitting contexts or using state management libraries like Redux or MobX for more complex scenarios.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t/>
            </a:r>
            <a:endParaRPr/>
          </a:p>
        </p:txBody>
      </p:sp>
      <p:sp>
        <p:nvSpPr>
          <p:cNvPr id="278" name="Google Shape;278;g2b491596a7b_0_6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Faster loading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en-US"/>
              <a:t>Summary</a:t>
            </a:r>
            <a:endParaRPr/>
          </a:p>
        </p:txBody>
      </p:sp>
      <p:sp>
        <p:nvSpPr>
          <p:cNvPr id="98" name="Google Shape;98;p7"/>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p>
            <a:pPr indent="-742950" lvl="0" marL="742950" rtl="0" algn="l">
              <a:lnSpc>
                <a:spcPct val="90000"/>
              </a:lnSpc>
              <a:spcBef>
                <a:spcPts val="0"/>
              </a:spcBef>
              <a:spcAft>
                <a:spcPts val="0"/>
              </a:spcAft>
              <a:buClr>
                <a:schemeClr val="lt1"/>
              </a:buClr>
              <a:buSzPts val="3600"/>
              <a:buFont typeface="Calibri"/>
              <a:buAutoNum type="arabicPeriod"/>
            </a:pPr>
            <a:r>
              <a:rPr lang="en-US"/>
              <a:t>Performance optimization</a:t>
            </a:r>
            <a:endParaRPr/>
          </a:p>
          <a:p>
            <a:pPr indent="-742950" lvl="0" marL="742950" rtl="0" algn="l">
              <a:lnSpc>
                <a:spcPct val="90000"/>
              </a:lnSpc>
              <a:spcBef>
                <a:spcPts val="0"/>
              </a:spcBef>
              <a:spcAft>
                <a:spcPts val="0"/>
              </a:spcAft>
              <a:buSzPts val="3600"/>
              <a:buAutoNum type="arabicPeriod"/>
            </a:pPr>
            <a:r>
              <a:rPr lang="en-US"/>
              <a:t>Faster loading</a:t>
            </a:r>
            <a:endParaRPr/>
          </a:p>
          <a:p>
            <a:pPr indent="-742950" lvl="0" marL="742950" rtl="0" algn="l">
              <a:lnSpc>
                <a:spcPct val="90000"/>
              </a:lnSpc>
              <a:spcBef>
                <a:spcPts val="0"/>
              </a:spcBef>
              <a:spcAft>
                <a:spcPts val="0"/>
              </a:spcAft>
              <a:buSzPts val="3600"/>
              <a:buAutoNum type="arabicPeriod"/>
            </a:pPr>
            <a:r>
              <a:rPr lang="en-US"/>
              <a:t>Good practices</a:t>
            </a:r>
            <a:endParaRPr/>
          </a:p>
          <a:p>
            <a:pPr indent="0" lvl="0" marL="0" rtl="0" algn="l">
              <a:lnSpc>
                <a:spcPct val="90000"/>
              </a:lnSpc>
              <a:spcBef>
                <a:spcPts val="0"/>
              </a:spcBef>
              <a:spcAft>
                <a:spcPts val="0"/>
              </a:spcAft>
              <a:buSzPts val="36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b491596a7b_0_7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4. </a:t>
            </a:r>
            <a:r>
              <a:rPr lang="en-US"/>
              <a:t>Asset Optimization</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Optimize Images: Use image compression tools and serve images in next-gen formats (like WebP) where possible. Implement responsive images with srcset to load appropriate sizes based on the device.</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Efficiently Load Third-Party Scripts: Load third-party scripts asynchronously or defer their loading to prevent blocking the main thread. Consider using lighter alternatives or custom solutions for heavy libraries.</a:t>
            </a:r>
            <a:endParaRPr/>
          </a:p>
        </p:txBody>
      </p:sp>
      <p:sp>
        <p:nvSpPr>
          <p:cNvPr id="285" name="Google Shape;285;g2b491596a7b_0_7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Faster loading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b491596a7b_0_7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5. Use Web Workers for Heavy Computations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Offloading to Web Workers: Move heavy computations or data processing to Web Workers. This prevents blocking the main thread, ensuring the UI remains responsive.</a:t>
            </a:r>
            <a:endParaRPr/>
          </a:p>
        </p:txBody>
      </p:sp>
      <p:sp>
        <p:nvSpPr>
          <p:cNvPr id="292" name="Google Shape;292;g2b491596a7b_0_7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Faster loading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b491596a7b_0_8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Optimizing a React application for performance is an ongoing process that involves careful analysis, strategic coding practices, and continuous monitoring.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By addressing the common areas of concern outlined above and applying best practices, developers can significantly improve the efficiency and user experience of their React applications. </a:t>
            </a:r>
            <a:endParaRPr/>
          </a:p>
        </p:txBody>
      </p:sp>
      <p:sp>
        <p:nvSpPr>
          <p:cNvPr id="299" name="Google Shape;299;g2b491596a7b_0_8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Faster loading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b491596a7b_0_9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Remember, the goal is to strike a balance between performance optimizations and maintaining code readability and maintainability.</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There is little need to spend a year optimizing a page that is never used or without anyone being able to understand how it was optimized.</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t/>
            </a:r>
            <a:endParaRPr/>
          </a:p>
        </p:txBody>
      </p:sp>
      <p:sp>
        <p:nvSpPr>
          <p:cNvPr id="306" name="Google Shape;306;g2b491596a7b_0_9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Faster loading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g29a5f29c3f5_0_74"/>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313" name="Google Shape;313;g29a5f29c3f5_0_74"/>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6"/>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3. Good practices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ea83654414_0_28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Improving and maintaining performance in React applications is crucial for delivering a smooth and responsive user experience.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Here are several best practices that can help you optimize your React app's performance:</a:t>
            </a:r>
            <a:endParaRPr/>
          </a:p>
        </p:txBody>
      </p:sp>
      <p:sp>
        <p:nvSpPr>
          <p:cNvPr id="326" name="Google Shape;326;g1ea83654414_0_28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Good practices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b491596a7b_0_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Keep Component State Local Where Possible</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Minimize the scope of state to where it's needed. </a:t>
            </a:r>
            <a:endParaRPr/>
          </a:p>
          <a:p>
            <a:pPr indent="0" lvl="0" marL="0" rtl="0" algn="l">
              <a:lnSpc>
                <a:spcPct val="90000"/>
              </a:lnSpc>
              <a:spcBef>
                <a:spcPts val="0"/>
              </a:spcBef>
              <a:spcAft>
                <a:spcPts val="0"/>
              </a:spcAft>
              <a:buClr>
                <a:schemeClr val="dk1"/>
              </a:buClr>
              <a:buSzPts val="1100"/>
              <a:buFont typeface="Arial"/>
              <a:buNone/>
            </a:pPr>
            <a:r>
              <a:rPr lang="en-US"/>
              <a:t>Keeping state local to the components that need it reduces the chance of unnecessary re-renders in parent or sibling components.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Only lift state up when it's necessary for multiple components to share that state.</a:t>
            </a:r>
            <a:endParaRPr/>
          </a:p>
        </p:txBody>
      </p:sp>
      <p:sp>
        <p:nvSpPr>
          <p:cNvPr id="333" name="Google Shape;333;g2b491596a7b_0_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Good practices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b491596a7b_0_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Memoize Components to Prevent Unnecessary Renders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Use React.memo for functional components to prevent unnecessary re-renders.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This HOC (Higher-Order Component) will only allow the component to re-render if its props have changed.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For more complex comparisons, you can provide a custom comparison function as the second argument to React.memo.</a:t>
            </a:r>
            <a:endParaRPr/>
          </a:p>
        </p:txBody>
      </p:sp>
      <p:sp>
        <p:nvSpPr>
          <p:cNvPr id="340" name="Google Shape;340;g2b491596a7b_0_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Good practices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2b491596a7b_0_1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Efficiently Manage Lists with Keys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When rendering lists, always provide a unique and stable key prop for each item.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This helps React identify which items have changed, are added, or are removed, minimizing DOM manipulations and improving performance.</a:t>
            </a:r>
            <a:endParaRPr/>
          </a:p>
        </p:txBody>
      </p:sp>
      <p:sp>
        <p:nvSpPr>
          <p:cNvPr id="347" name="Google Shape;347;g2b491596a7b_0_1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Good practices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1. Performance optimization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b491596a7b_0_1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Avoid Inline Functions in JSX</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Inline functions in JSX get recreated on every render, potentially causing child components to unnecessarily re-render. Use useCallback to memoize these functions, or define them outside the component's render method.</a:t>
            </a:r>
            <a:endParaRPr/>
          </a:p>
        </p:txBody>
      </p:sp>
      <p:sp>
        <p:nvSpPr>
          <p:cNvPr id="354" name="Google Shape;354;g2b491596a7b_0_1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Good practices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b491596a7b_0_2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Optimize Assets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Images: Compress images and use modern formats like WebP. Consider lazy loading offscreen images.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Fonts: Minimize the number of font variations and consider font-display options to ensure text is visible during webfont load.</a:t>
            </a:r>
            <a:endParaRPr/>
          </a:p>
        </p:txBody>
      </p:sp>
      <p:sp>
        <p:nvSpPr>
          <p:cNvPr id="361" name="Google Shape;361;g2b491596a7b_0_2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Good practices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b491596a7b_0_3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Analyze and Monitor Your App's Performance</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Regularly use tools like the React Developer Tools Profiler, Chrome DevTools, and Lighthouse to analyze your app's performance and identify bottlenecks.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Monitoring performance metrics can help you make informed optimizations.</a:t>
            </a:r>
            <a:endParaRPr/>
          </a:p>
        </p:txBody>
      </p:sp>
      <p:sp>
        <p:nvSpPr>
          <p:cNvPr id="368" name="Google Shape;368;g2b491596a7b_0_3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Good practices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b491596a7b_0_3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Manage Event Listeners Efficiently</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Attach event listeners at the document or window level where possible, especially for events that can fire very frequently (like scroll or mousemove). Ensure to properly clean up event listeners in the cleanup function of useEffect to avoid memory leaks.</a:t>
            </a:r>
            <a:endParaRPr/>
          </a:p>
        </p:txBody>
      </p:sp>
      <p:sp>
        <p:nvSpPr>
          <p:cNvPr id="375" name="Google Shape;375;g2b491596a7b_0_3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Good practices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b491596a7b_0_4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Optimizing performance in React applications involves a combination of strategies aimed at reducing unnecessary work and making efficient use of web technologies.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Regularly profiling your app and applying these best practices can help maintain a high-performance React application.</a:t>
            </a:r>
            <a:endParaRPr/>
          </a:p>
        </p:txBody>
      </p:sp>
      <p:sp>
        <p:nvSpPr>
          <p:cNvPr id="382" name="Google Shape;382;g2b491596a7b_0_4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Good practices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2b5ce7af650_0_10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Most - if not all - previous good practices are applicable to all frontend solutions.</a:t>
            </a:r>
            <a:br>
              <a:rPr lang="en-US"/>
            </a:br>
            <a:br>
              <a:rPr lang="en-US"/>
            </a:br>
            <a:r>
              <a:rPr lang="en-US"/>
              <a:t>Vue.js and Angular are suffering from the same bottlenecks, so even if you are not using React later, keep in mind that </a:t>
            </a:r>
            <a:r>
              <a:rPr lang="en-US"/>
              <a:t>profiling</a:t>
            </a:r>
            <a:r>
              <a:rPr lang="en-US"/>
              <a:t> your application for performance purpose is essential.</a:t>
            </a:r>
            <a:endParaRPr/>
          </a:p>
        </p:txBody>
      </p:sp>
      <p:sp>
        <p:nvSpPr>
          <p:cNvPr id="389" name="Google Shape;389;g2b5ce7af650_0_10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Good practices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g29a5f29c3f5_0_296"/>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396" name="Google Shape;396;g29a5f29c3f5_0_296"/>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7"/>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When building a frontend application, performance is a critical aspect that directly impacts user experience and satisfaction.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Various performance issues can arise, affecting how quickly and efficiently your application runs. Identifying and addressing these issues is key to ensuring a smooth and responsive user experience. </a:t>
            </a:r>
            <a:endParaRPr/>
          </a:p>
        </p:txBody>
      </p:sp>
      <p:sp>
        <p:nvSpPr>
          <p:cNvPr id="111" name="Google Shape;111;p9"/>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b5ce7af650_0_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Let’s take some time together to think about performances issues that you may already have encounter or guess we could encounter.</a:t>
            </a:r>
            <a:br>
              <a:rPr lang="en-US"/>
            </a:br>
            <a:br>
              <a:rPr lang="en-US"/>
            </a:br>
            <a:r>
              <a:rPr lang="en-US"/>
              <a:t>What are the issue you are seeing when using a frontend application?</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What issues are related to performance?</a:t>
            </a:r>
            <a:br>
              <a:rPr lang="en-US"/>
            </a:br>
            <a:r>
              <a:rPr lang="en-US"/>
              <a:t>Do you have some ideas on how to optimize a frontend application?</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t/>
            </a:r>
            <a:endParaRPr/>
          </a:p>
        </p:txBody>
      </p:sp>
      <p:sp>
        <p:nvSpPr>
          <p:cNvPr id="118" name="Google Shape;118;g2b5ce7af650_0_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b491596a7b_0_10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1. </a:t>
            </a:r>
            <a:r>
              <a:rPr lang="en-US"/>
              <a:t>Slow Initial Load 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None/>
            </a:pPr>
            <a:r>
              <a:rPr lang="en-US"/>
              <a:t>Large Bundle Sizes: Including too many libraries or large files can increase the size of your application bundle, leading to longer download times.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Excessive HTTP Requests: Making too many HTTP requests for resources like images, scripts, and CSS files can slow down the initial load time.</a:t>
            </a:r>
            <a:endParaRPr/>
          </a:p>
        </p:txBody>
      </p:sp>
      <p:sp>
        <p:nvSpPr>
          <p:cNvPr id="125" name="Google Shape;125;g2b491596a7b_0_10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b491596a7b_0_10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2. </a:t>
            </a:r>
            <a:r>
              <a:rPr lang="en-US"/>
              <a:t>Rendering Performance Issues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Unoptimized Images: Serving images that are not optimized for the web (e.g., large file sizes or unnecessary high resolution) can significantly slow down rendering.</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Excessive DOM Elements: Having a large number of DOM elements can slow down page rendering and interactions, as the browser has to manage more elements.</a:t>
            </a:r>
            <a:endParaRPr/>
          </a:p>
        </p:txBody>
      </p:sp>
      <p:sp>
        <p:nvSpPr>
          <p:cNvPr id="132" name="Google Shape;132;g2b491596a7b_0_10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b491596a7b_0_11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3. </a:t>
            </a:r>
            <a:r>
              <a:rPr lang="en-US"/>
              <a:t>Inefficient JavaScript Execution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Heavy JavaScript Execution: Running complex or poorly optimized JavaScript calculations or processes can block the main thread, leading to sluggish UI interactions.</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Memory Leaks: Improper memory management can lead to memory leaks, where the browser uses increasing amounts of memory over time, eventually slowing down or even crashing the application.</a:t>
            </a:r>
            <a:endParaRPr/>
          </a:p>
        </p:txBody>
      </p:sp>
      <p:sp>
        <p:nvSpPr>
          <p:cNvPr id="139" name="Google Shape;139;g2b491596a7b_0_11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Performance optimization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2023-09-21T14:17:13Z</dcterms:created>
  <dc:creator>Draltan Marin</dc:creator>
</cp:coreProperties>
</file>