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sldIdLst>
    <p:sldId id="256" r:id="rId2"/>
    <p:sldId id="259" r:id="rId3"/>
    <p:sldId id="271" r:id="rId4"/>
    <p:sldId id="273" r:id="rId5"/>
    <p:sldId id="279" r:id="rId6"/>
    <p:sldId id="264" r:id="rId7"/>
    <p:sldId id="274" r:id="rId8"/>
    <p:sldId id="275" r:id="rId9"/>
    <p:sldId id="268" r:id="rId10"/>
    <p:sldId id="270" r:id="rId11"/>
    <p:sldId id="262" r:id="rId12"/>
    <p:sldId id="263" r:id="rId13"/>
    <p:sldId id="280" r:id="rId14"/>
    <p:sldId id="276" r:id="rId15"/>
    <p:sldId id="278"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21B"/>
    <a:srgbClr val="0A78F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93" d="100"/>
          <a:sy n="93" d="100"/>
        </p:scale>
        <p:origin x="-96" y="-6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8AF97FE7-0F00-488C-A886-76C95FB3E8B4}" type="datetime1">
              <a:rPr lang="en-US"/>
              <a:pPr>
                <a:defRPr/>
              </a:pPr>
              <a:t>4/26/2020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DD4218-6834-49BE-BD48-700F2D3FA95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15" descr="Slate-V2-HD-panoPhotoInset.png"/>
          <p:cNvPicPr>
            <a:picLocks noChangeAspect="1"/>
          </p:cNvPicPr>
          <p:nvPr/>
        </p:nvPicPr>
        <p:blipFill>
          <a:blip r:embed="rId2"/>
          <a:srcRect/>
          <a:stretch>
            <a:fillRect/>
          </a:stretch>
        </p:blipFill>
        <p:spPr bwMode="auto">
          <a:xfrm>
            <a:off x="1014413" y="547688"/>
            <a:ext cx="10140950" cy="3816350"/>
          </a:xfrm>
          <a:prstGeom prst="rect">
            <a:avLst/>
          </a:prstGeom>
          <a:noFill/>
          <a:ln w="9525">
            <a:noFill/>
            <a:miter lim="800000"/>
            <a:headEnd/>
            <a:tailEnd/>
          </a:ln>
        </p:spPr>
      </p:pic>
      <p:sp>
        <p:nvSpPr>
          <p:cNvPr id="2" name="Title 1"/>
          <p:cNvSpPr>
            <a:spLocks noGrp="1"/>
          </p:cNvSpPr>
          <p:nvPr>
            <p:ph type="title"/>
          </p:nvPr>
        </p:nvSpPr>
        <p:spPr>
          <a:xfrm>
            <a:off x="913806" y="4565255"/>
            <a:ext cx="10355326" cy="543472"/>
          </a:xfrm>
        </p:spPr>
        <p:txBody>
          <a:bodyPr anchor="b"/>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3795" y="5247728"/>
            <a:ext cx="10353762" cy="543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22129BED-8D22-4F68-A533-B4D275D81EB1}" type="datetime1">
              <a:rPr lang="en-US"/>
              <a:pPr>
                <a:defRPr/>
              </a:pPr>
              <a:t>4/26/2020</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A6211870-FB78-4E2B-AAE9-6472CC994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23C50E-372E-4139-887F-1F7F7CD8EBCC}" type="datetime1">
              <a:rPr lang="en-US"/>
              <a:pPr>
                <a:defRPr/>
              </a:pPr>
              <a:t>4/26/2020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6BD6DD-A97D-48D9-AD47-9244FD52ACC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0">
            <a:extLst>
              <a:ext uri="{FF2B5EF4-FFF2-40B4-BE49-F238E27FC236}"/>
            </a:extLst>
          </p:cNvPr>
          <p:cNvSpPr txBox="1"/>
          <p:nvPr/>
        </p:nvSpPr>
        <p:spPr>
          <a:xfrm>
            <a:off x="990600" y="8842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6" name="TextBox 12">
            <a:extLst>
              <a:ext uri="{FF2B5EF4-FFF2-40B4-BE49-F238E27FC236}"/>
            </a:extLst>
          </p:cNvPr>
          <p:cNvSpPr txBox="1"/>
          <p:nvPr/>
        </p:nvSpPr>
        <p:spPr>
          <a:xfrm>
            <a:off x="10504488" y="2928938"/>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446212" y="609600"/>
            <a:ext cx="9302752" cy="2992904"/>
          </a:xfrm>
        </p:spPr>
        <p:txBody>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4"/>
          <p:cNvSpPr>
            <a:spLocks noGrp="1"/>
          </p:cNvSpPr>
          <p:nvPr>
            <p:ph type="dt" sz="half" idx="14"/>
          </p:nvPr>
        </p:nvSpPr>
        <p:spPr/>
        <p:txBody>
          <a:bodyPr/>
          <a:lstStyle>
            <a:lvl1pPr>
              <a:defRPr/>
            </a:lvl1pPr>
          </a:lstStyle>
          <a:p>
            <a:pPr>
              <a:defRPr/>
            </a:pPr>
            <a:fld id="{E47DDEAC-AAB7-45DF-AA84-0A37869C507E}" type="datetime1">
              <a:rPr lang="en-US"/>
              <a:pPr>
                <a:defRPr/>
              </a:pPr>
              <a:t>4/26/2020</a:t>
            </a:fld>
            <a:endParaRPr lang="en-US" dirty="0"/>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pPr>
              <a:defRPr/>
            </a:pPr>
            <a:fld id="{69215B40-A4F1-435D-AC85-54B62B166EB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6B99CC8-0C49-47F7-91EA-8423253D990D}" type="datetime1">
              <a:rPr lang="en-US"/>
              <a:pPr>
                <a:defRPr/>
              </a:pPr>
              <a:t>4/26/2020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FD866F-4CBF-45D4-B975-8FC1BDABD1BF}"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8"/>
          </p:nvPr>
        </p:nvSpPr>
        <p:spPr/>
        <p:txBody>
          <a:bodyPr/>
          <a:lstStyle>
            <a:lvl1pPr>
              <a:defRPr/>
            </a:lvl1pPr>
          </a:lstStyle>
          <a:p>
            <a:pPr>
              <a:defRPr/>
            </a:pPr>
            <a:fld id="{BCEDC4D8-FFD8-4334-AA6C-840CF6426764}" type="datetime1">
              <a:rPr lang="en-US"/>
              <a:pPr>
                <a:defRPr/>
              </a:pPr>
              <a:t>4/26/2020</a:t>
            </a:fld>
            <a:endParaRPr lang="en-US" dirty="0"/>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CD0AD5E2-2A96-4A23-848C-87303D9A4C56}"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1" descr="Slate-V2-HD-3colPhotoInset.png"/>
          <p:cNvPicPr>
            <a:picLocks noChangeAspect="1"/>
          </p:cNvPicPr>
          <p:nvPr/>
        </p:nvPicPr>
        <p:blipFill>
          <a:blip r:embed="rId2"/>
          <a:srcRect/>
          <a:stretch>
            <a:fillRect/>
          </a:stretch>
        </p:blipFill>
        <p:spPr bwMode="auto">
          <a:xfrm>
            <a:off x="898525" y="1817688"/>
            <a:ext cx="3340100" cy="1847850"/>
          </a:xfrm>
          <a:prstGeom prst="rect">
            <a:avLst/>
          </a:prstGeom>
          <a:noFill/>
          <a:ln w="9525">
            <a:noFill/>
            <a:miter lim="800000"/>
            <a:headEnd/>
            <a:tailEnd/>
          </a:ln>
        </p:spPr>
      </p:pic>
      <p:pic>
        <p:nvPicPr>
          <p:cNvPr id="13" name="Picture 35" descr="Slate-V2-HD-3colPhotoInset.png"/>
          <p:cNvPicPr>
            <a:picLocks noChangeAspect="1"/>
          </p:cNvPicPr>
          <p:nvPr/>
        </p:nvPicPr>
        <p:blipFill>
          <a:blip r:embed="rId2"/>
          <a:srcRect/>
          <a:stretch>
            <a:fillRect/>
          </a:stretch>
        </p:blipFill>
        <p:spPr bwMode="auto">
          <a:xfrm>
            <a:off x="4403725" y="1817688"/>
            <a:ext cx="3340100" cy="1847850"/>
          </a:xfrm>
          <a:prstGeom prst="rect">
            <a:avLst/>
          </a:prstGeom>
          <a:noFill/>
          <a:ln w="9525">
            <a:noFill/>
            <a:miter lim="800000"/>
            <a:headEnd/>
            <a:tailEnd/>
          </a:ln>
        </p:spPr>
      </p:pic>
      <p:pic>
        <p:nvPicPr>
          <p:cNvPr id="14" name="Picture 36" descr="Slate-V2-HD-3colPhotoInset.png"/>
          <p:cNvPicPr>
            <a:picLocks noChangeAspect="1"/>
          </p:cNvPicPr>
          <p:nvPr/>
        </p:nvPicPr>
        <p:blipFill>
          <a:blip r:embed="rId2"/>
          <a:srcRect/>
          <a:stretch>
            <a:fillRect/>
          </a:stretch>
        </p:blipFill>
        <p:spPr bwMode="auto">
          <a:xfrm>
            <a:off x="7935913" y="1817688"/>
            <a:ext cx="3340100" cy="1847850"/>
          </a:xfrm>
          <a:prstGeom prst="rect">
            <a:avLst/>
          </a:prstGeom>
          <a:noFill/>
          <a:ln w="9525">
            <a:noFill/>
            <a:miter lim="800000"/>
            <a:headEnd/>
            <a:tailEnd/>
          </a:ln>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913795" y="4572443"/>
            <a:ext cx="3300984" cy="121875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441435" y="4572442"/>
            <a:ext cx="3300984" cy="121875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966572" y="4572442"/>
            <a:ext cx="3300984" cy="121875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2"/>
          <p:cNvSpPr>
            <a:spLocks noGrp="1"/>
          </p:cNvSpPr>
          <p:nvPr>
            <p:ph type="dt" sz="half" idx="23"/>
          </p:nvPr>
        </p:nvSpPr>
        <p:spPr/>
        <p:txBody>
          <a:bodyPr/>
          <a:lstStyle>
            <a:lvl1pPr>
              <a:defRPr/>
            </a:lvl1pPr>
          </a:lstStyle>
          <a:p>
            <a:pPr>
              <a:defRPr/>
            </a:pPr>
            <a:fld id="{2A4DCA46-A198-4A3C-98BA-D2693B7D8A22}" type="datetime1">
              <a:rPr lang="en-US"/>
              <a:pPr>
                <a:defRPr/>
              </a:pPr>
              <a:t>4/26/2020</a:t>
            </a:fld>
            <a:endParaRPr lang="en-US" dirty="0"/>
          </a:p>
        </p:txBody>
      </p:sp>
      <p:sp>
        <p:nvSpPr>
          <p:cNvPr id="16" name="Footer Placeholder 3"/>
          <p:cNvSpPr>
            <a:spLocks noGrp="1"/>
          </p:cNvSpPr>
          <p:nvPr>
            <p:ph type="ftr" sz="quarter" idx="24"/>
          </p:nvPr>
        </p:nvSpPr>
        <p:spPr/>
        <p:txBody>
          <a:bodyPr/>
          <a:lstStyle>
            <a:lvl1pPr>
              <a:defRPr/>
            </a:lvl1pPr>
          </a:lstStyle>
          <a:p>
            <a:pPr>
              <a:defRPr/>
            </a:pPr>
            <a:endParaRPr lang="en-US"/>
          </a:p>
        </p:txBody>
      </p:sp>
      <p:sp>
        <p:nvSpPr>
          <p:cNvPr id="17" name="Slide Number Placeholder 4"/>
          <p:cNvSpPr>
            <a:spLocks noGrp="1"/>
          </p:cNvSpPr>
          <p:nvPr>
            <p:ph type="sldNum" sz="quarter" idx="25"/>
          </p:nvPr>
        </p:nvSpPr>
        <p:spPr/>
        <p:txBody>
          <a:bodyPr/>
          <a:lstStyle>
            <a:lvl1pPr>
              <a:defRPr/>
            </a:lvl1pPr>
          </a:lstStyle>
          <a:p>
            <a:pPr>
              <a:defRPr/>
            </a:pPr>
            <a:fld id="{353BF49D-C156-4C7F-A7CA-0BD54103EF35}"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03B4C89-8A66-418F-A779-4850F6FF9AE1}" type="datetime1">
              <a:rPr lang="en-US"/>
              <a:pPr>
                <a:defRPr/>
              </a:pPr>
              <a:t>4/26/2020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9D1607-202F-4103-88BD-8AB1219A4B45}"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143AB10-2D79-42D3-8F21-3EB49632FE51}" type="datetime1">
              <a:rPr lang="en-US"/>
              <a:pPr>
                <a:defRPr/>
              </a:pPr>
              <a:t>4/26/2020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AD1EE0-73E5-44A4-955D-864056ACB38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F3DD46-F03F-42ED-A388-EF47B00CB62B}" type="datetime1">
              <a:rPr lang="en-US"/>
              <a:pPr>
                <a:defRPr/>
              </a:pPr>
              <a:t>4/26/2020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7884D-453C-42A8-9334-2BBD4FDC6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405321D-57DC-4070-9469-FE3C0C93FB48}" type="datetime1">
              <a:rPr lang="en-US"/>
              <a:pPr>
                <a:defRPr/>
              </a:pPr>
              <a:t>4/26/2020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D38DB5-1FA6-4B8F-AAA5-D676BCE85AC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CB2B749-4C6E-47CA-9C64-AB1130B58AA1}" type="datetime1">
              <a:rPr lang="en-US"/>
              <a:pPr>
                <a:defRPr/>
              </a:pPr>
              <a:t>4/26/2020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392DCE-6238-4451-8EF8-C46012EDEAA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9" descr="Slate-V2-HD-compPhotoInset.png"/>
          <p:cNvPicPr>
            <a:picLocks noChangeAspect="1"/>
          </p:cNvPicPr>
          <p:nvPr/>
        </p:nvPicPr>
        <p:blipFill>
          <a:blip r:embed="rId2"/>
          <a:srcRect/>
          <a:stretch>
            <a:fillRect/>
          </a:stretch>
        </p:blipFill>
        <p:spPr bwMode="auto">
          <a:xfrm>
            <a:off x="914400" y="1735138"/>
            <a:ext cx="5029200" cy="4098925"/>
          </a:xfrm>
          <a:prstGeom prst="rect">
            <a:avLst/>
          </a:prstGeom>
          <a:noFill/>
          <a:ln w="9525">
            <a:noFill/>
            <a:miter lim="800000"/>
            <a:headEnd/>
            <a:tailEnd/>
          </a:ln>
        </p:spPr>
      </p:pic>
      <p:pic>
        <p:nvPicPr>
          <p:cNvPr id="8" name="Picture 20" descr="Slate-V2-HD-compPhotoInset.png"/>
          <p:cNvPicPr>
            <a:picLocks noChangeAspect="1"/>
          </p:cNvPicPr>
          <p:nvPr/>
        </p:nvPicPr>
        <p:blipFill>
          <a:blip r:embed="rId2"/>
          <a:srcRect/>
          <a:stretch>
            <a:fillRect/>
          </a:stretch>
        </p:blipFill>
        <p:spPr bwMode="auto">
          <a:xfrm>
            <a:off x="6238875" y="1735138"/>
            <a:ext cx="5029200" cy="4098925"/>
          </a:xfrm>
          <a:prstGeom prst="rect">
            <a:avLst/>
          </a:prstGeom>
          <a:noFill/>
          <a:ln w="9525">
            <a:noFill/>
            <a:miter lim="800000"/>
            <a:headEnd/>
            <a:tailEnd/>
          </a:ln>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6"/>
          <p:cNvSpPr>
            <a:spLocks noGrp="1"/>
          </p:cNvSpPr>
          <p:nvPr>
            <p:ph type="dt" sz="half" idx="10"/>
          </p:nvPr>
        </p:nvSpPr>
        <p:spPr/>
        <p:txBody>
          <a:bodyPr/>
          <a:lstStyle>
            <a:lvl1pPr>
              <a:defRPr/>
            </a:lvl1pPr>
          </a:lstStyle>
          <a:p>
            <a:pPr>
              <a:defRPr/>
            </a:pPr>
            <a:fld id="{7189F403-0365-4C19-AB93-DA49E77B6984}" type="datetime1">
              <a:rPr lang="en-US"/>
              <a:pPr>
                <a:defRPr/>
              </a:pPr>
              <a:t>4/26/2020</a:t>
            </a:fld>
            <a:endParaRPr lang="en-US" dirty="0"/>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7BBE28EE-B50C-4A7B-B045-513CE52F76A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D7008F3-E730-4B24-A9D5-6C47C7358FEF}" type="datetime1">
              <a:rPr lang="en-US"/>
              <a:pPr>
                <a:defRPr/>
              </a:pPr>
              <a:t>4/26/2020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7C476ED-D062-42D5-97AC-B25CE0C3198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1386A0B-4C78-4CFC-B80F-F9E983E3643B}" type="datetime1">
              <a:rPr lang="en-US"/>
              <a:pPr>
                <a:defRPr/>
              </a:pPr>
              <a:t>4/26/2020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78FBCD7-1A2F-4B91-B217-FD6112AE856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1BF4E59-7119-4214-8BC0-F3D53E1AA438}" type="datetime1">
              <a:rPr lang="en-US"/>
              <a:pPr>
                <a:defRPr/>
              </a:pPr>
              <a:t>4/26/2020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2D1E487-1662-4D61-8CDC-2ED30BFAEDB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1" descr="Slate-V2-HD-vertPhotoInset.png"/>
          <p:cNvPicPr>
            <a:picLocks noChangeAspect="1"/>
          </p:cNvPicPr>
          <p:nvPr/>
        </p:nvPicPr>
        <p:blipFill>
          <a:blip r:embed="rId2"/>
          <a:srcRect/>
          <a:stretch>
            <a:fillRect/>
          </a:stretch>
        </p:blipFill>
        <p:spPr bwMode="auto">
          <a:xfrm>
            <a:off x="7292975" y="609600"/>
            <a:ext cx="3584575" cy="5205413"/>
          </a:xfrm>
          <a:prstGeom prst="rect">
            <a:avLst/>
          </a:prstGeom>
          <a:noFill/>
          <a:ln w="9525">
            <a:noFill/>
            <a:miter lim="800000"/>
            <a:headEnd/>
            <a:tailEnd/>
          </a:ln>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73698" y="2679699"/>
            <a:ext cx="4588094" cy="3135695"/>
          </a:xfrm>
        </p:spPr>
        <p:txBody>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ECB4EF81-3749-421E-AA88-8ED58DACE2F8}" type="datetime1">
              <a:rPr lang="en-US"/>
              <a:pPr>
                <a:defRPr/>
              </a:pPr>
              <a:t>4/26/2020</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A8049355-2522-44F4-B846-D56C4713AE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09600"/>
            <a:ext cx="10353675"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6450"/>
            <a:ext cx="10353675" cy="37147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8" y="6000750"/>
            <a:ext cx="2743200" cy="365125"/>
          </a:xfrm>
          <a:prstGeom prst="rect">
            <a:avLst/>
          </a:prstGeom>
        </p:spPr>
        <p:txBody>
          <a:bodyPr vert="horz" lIns="91440" tIns="45720" rIns="91440" bIns="45720" rtlCol="0" anchor="ctr"/>
          <a:lstStyle>
            <a:lvl1pPr algn="r" fontAlgn="auto">
              <a:spcBef>
                <a:spcPts val="0"/>
              </a:spcBef>
              <a:spcAft>
                <a:spcPts val="0"/>
              </a:spcAft>
              <a:defRPr sz="1000" smtClean="0">
                <a:solidFill>
                  <a:schemeClr val="tx1">
                    <a:lumMod val="95000"/>
                  </a:schemeClr>
                </a:solidFill>
                <a:effectLst>
                  <a:outerShdw blurRad="50800" dist="38100" dir="2700000" algn="tl" rotWithShape="0">
                    <a:schemeClr val="bg1">
                      <a:alpha val="43000"/>
                    </a:schemeClr>
                  </a:outerShdw>
                </a:effectLst>
                <a:latin typeface="+mn-lt"/>
                <a:cs typeface="+mn-cs"/>
              </a:defRPr>
            </a:lvl1pPr>
          </a:lstStyle>
          <a:p>
            <a:pPr>
              <a:defRPr/>
            </a:pPr>
            <a:fld id="{8CE579E6-1496-450B-B674-595F396CCAA0}" type="datetime1">
              <a:rPr lang="en-US"/>
              <a:pPr>
                <a:defRPr/>
              </a:pPr>
              <a:t>4/26/2020</a:t>
            </a:fld>
            <a:endParaRPr lang="en-US" dirty="0"/>
          </a:p>
        </p:txBody>
      </p:sp>
      <p:sp>
        <p:nvSpPr>
          <p:cNvPr id="5" name="Footer Placeholder 4"/>
          <p:cNvSpPr>
            <a:spLocks noGrp="1"/>
          </p:cNvSpPr>
          <p:nvPr>
            <p:ph type="ftr" sz="quarter" idx="3"/>
          </p:nvPr>
        </p:nvSpPr>
        <p:spPr>
          <a:xfrm>
            <a:off x="914400" y="6000750"/>
            <a:ext cx="6672263" cy="365125"/>
          </a:xfrm>
          <a:prstGeom prst="rect">
            <a:avLst/>
          </a:prstGeom>
        </p:spPr>
        <p:txBody>
          <a:bodyPr vert="horz" lIns="91440" tIns="45720" rIns="91440" bIns="45720" rtlCol="0" anchor="ctr"/>
          <a:lstStyle>
            <a:lvl1pPr algn="l" fontAlgn="auto">
              <a:spcBef>
                <a:spcPts val="0"/>
              </a:spcBef>
              <a:spcAft>
                <a:spcPts val="0"/>
              </a:spcAft>
              <a:defRPr sz="1000" dirty="0">
                <a:solidFill>
                  <a:schemeClr val="tx1">
                    <a:lumMod val="95000"/>
                  </a:schemeClr>
                </a:solidFill>
                <a:effectLst>
                  <a:outerShdw blurRad="50800" dist="38100" dir="2700000" algn="tl" rotWithShape="0">
                    <a:schemeClr val="bg1">
                      <a:alpha val="43000"/>
                    </a:schemeClr>
                  </a:outerShdw>
                </a:effectLst>
                <a:latin typeface="+mn-lt"/>
                <a:cs typeface="+mn-cs"/>
              </a:defRPr>
            </a:lvl1pPr>
          </a:lstStyle>
          <a:p>
            <a:pPr>
              <a:defRPr/>
            </a:pPr>
            <a:endParaRPr lang="en-US"/>
          </a:p>
        </p:txBody>
      </p:sp>
      <p:sp>
        <p:nvSpPr>
          <p:cNvPr id="6" name="Slide Number Placeholder 5"/>
          <p:cNvSpPr>
            <a:spLocks noGrp="1"/>
          </p:cNvSpPr>
          <p:nvPr>
            <p:ph type="sldNum" sz="quarter" idx="4"/>
          </p:nvPr>
        </p:nvSpPr>
        <p:spPr>
          <a:xfrm>
            <a:off x="10514013" y="6000750"/>
            <a:ext cx="754062" cy="365125"/>
          </a:xfrm>
          <a:prstGeom prst="rect">
            <a:avLst/>
          </a:prstGeom>
        </p:spPr>
        <p:txBody>
          <a:bodyPr vert="horz" lIns="91440" tIns="45720" rIns="91440" bIns="45720" rtlCol="0" anchor="ctr"/>
          <a:lstStyle>
            <a:lvl1pPr algn="r" fontAlgn="auto">
              <a:spcBef>
                <a:spcPts val="0"/>
              </a:spcBef>
              <a:spcAft>
                <a:spcPts val="0"/>
              </a:spcAft>
              <a:defRPr sz="1000" smtClean="0">
                <a:solidFill>
                  <a:schemeClr val="tx1">
                    <a:lumMod val="95000"/>
                  </a:schemeClr>
                </a:solidFill>
                <a:effectLst>
                  <a:outerShdw blurRad="50800" dist="38100" dir="2700000" algn="tl" rotWithShape="0">
                    <a:schemeClr val="bg1">
                      <a:alpha val="43000"/>
                    </a:schemeClr>
                  </a:outerShdw>
                </a:effectLst>
                <a:latin typeface="+mn-lt"/>
                <a:cs typeface="+mn-cs"/>
              </a:defRPr>
            </a:lvl1pPr>
          </a:lstStyle>
          <a:p>
            <a:pPr>
              <a:defRPr/>
            </a:pPr>
            <a:fld id="{CB4B7B28-3B7C-435D-B6E1-24E185D50EA7}"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2" r:id="rId2"/>
    <p:sldLayoutId id="2147483731" r:id="rId3"/>
    <p:sldLayoutId id="2147483730" r:id="rId4"/>
    <p:sldLayoutId id="2147483734" r:id="rId5"/>
    <p:sldLayoutId id="2147483729" r:id="rId6"/>
    <p:sldLayoutId id="2147483728" r:id="rId7"/>
    <p:sldLayoutId id="2147483727" r:id="rId8"/>
    <p:sldLayoutId id="2147483735" r:id="rId9"/>
    <p:sldLayoutId id="2147483736" r:id="rId10"/>
    <p:sldLayoutId id="2147483726" r:id="rId11"/>
    <p:sldLayoutId id="2147483737" r:id="rId12"/>
    <p:sldLayoutId id="2147483725" r:id="rId13"/>
    <p:sldLayoutId id="2147483724" r:id="rId14"/>
    <p:sldLayoutId id="2147483738" r:id="rId15"/>
    <p:sldLayoutId id="2147483723" r:id="rId16"/>
    <p:sldLayoutId id="2147483722" r:id="rId17"/>
  </p:sldLayoutIdLst>
  <p:hf sldNum="0" hdr="0" ftr="0" dt="0"/>
  <p:txStyles>
    <p:titleStyle>
      <a:lvl1pPr algn="ctr" defTabSz="457200" rtl="0" fontAlgn="base">
        <a:spcBef>
          <a:spcPct val="0"/>
        </a:spcBef>
        <a:spcAft>
          <a:spcPct val="0"/>
        </a:spcAft>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algn="ctr" defTabSz="457200" rtl="0" fontAlgn="base">
        <a:spcBef>
          <a:spcPct val="0"/>
        </a:spcBef>
        <a:spcAft>
          <a:spcPct val="0"/>
        </a:spcAft>
        <a:defRPr sz="4000">
          <a:solidFill>
            <a:schemeClr val="tx2"/>
          </a:solidFill>
          <a:latin typeface="Calisto MT"/>
        </a:defRPr>
      </a:lvl2pPr>
      <a:lvl3pPr algn="ctr" defTabSz="457200" rtl="0" fontAlgn="base">
        <a:spcBef>
          <a:spcPct val="0"/>
        </a:spcBef>
        <a:spcAft>
          <a:spcPct val="0"/>
        </a:spcAft>
        <a:defRPr sz="4000">
          <a:solidFill>
            <a:schemeClr val="tx2"/>
          </a:solidFill>
          <a:latin typeface="Calisto MT"/>
        </a:defRPr>
      </a:lvl3pPr>
      <a:lvl4pPr algn="ctr" defTabSz="457200" rtl="0" fontAlgn="base">
        <a:spcBef>
          <a:spcPct val="0"/>
        </a:spcBef>
        <a:spcAft>
          <a:spcPct val="0"/>
        </a:spcAft>
        <a:defRPr sz="4000">
          <a:solidFill>
            <a:schemeClr val="tx2"/>
          </a:solidFill>
          <a:latin typeface="Calisto MT"/>
        </a:defRPr>
      </a:lvl4pPr>
      <a:lvl5pPr algn="ctr" defTabSz="457200" rtl="0" fontAlgn="base">
        <a:spcBef>
          <a:spcPct val="0"/>
        </a:spcBef>
        <a:spcAft>
          <a:spcPct val="0"/>
        </a:spcAft>
        <a:defRPr sz="4000">
          <a:solidFill>
            <a:schemeClr val="tx2"/>
          </a:solidFill>
          <a:latin typeface="Calisto MT"/>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4800" algn="l" defTabSz="457200" rtl="0" fontAlgn="base">
        <a:spcBef>
          <a:spcPct val="20000"/>
        </a:spcBef>
        <a:spcAft>
          <a:spcPts val="600"/>
        </a:spcAft>
        <a:buClr>
          <a:schemeClr val="tx2"/>
        </a:buClr>
        <a:buSzPct val="70000"/>
        <a:buFont typeface="Wingdings 2" pitchFamily="18"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138" indent="-269875" algn="l" defTabSz="457200" rtl="0" fontAlgn="base">
        <a:spcBef>
          <a:spcPct val="20000"/>
        </a:spcBef>
        <a:spcAft>
          <a:spcPts val="600"/>
        </a:spcAft>
        <a:buClr>
          <a:schemeClr val="tx2"/>
        </a:buClr>
        <a:buSzPct val="70000"/>
        <a:buFont typeface="Wingdings 2" pitchFamily="18" charset="2"/>
        <a:buChar char=""/>
        <a:defRPr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525" indent="-215900" algn="l" defTabSz="457200" rtl="0" fontAlgn="base">
        <a:spcBef>
          <a:spcPct val="20000"/>
        </a:spcBef>
        <a:spcAft>
          <a:spcPts val="600"/>
        </a:spcAft>
        <a:buClr>
          <a:schemeClr val="tx2"/>
        </a:buClr>
        <a:buSzPct val="70000"/>
        <a:buFont typeface="Wingdings 2" pitchFamily="18"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888" indent="-215900" algn="l" defTabSz="457200" rtl="0" fontAlgn="base">
        <a:spcBef>
          <a:spcPct val="20000"/>
        </a:spcBef>
        <a:spcAft>
          <a:spcPts val="600"/>
        </a:spcAft>
        <a:buClr>
          <a:schemeClr val="tx2"/>
        </a:buClr>
        <a:buSzPct val="70000"/>
        <a:buFont typeface="Wingdings 2" pitchFamily="18"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225" indent="-215900" algn="l" defTabSz="457200" rtl="0" fontAlgn="base">
        <a:spcBef>
          <a:spcPct val="20000"/>
        </a:spcBef>
        <a:spcAft>
          <a:spcPts val="600"/>
        </a:spcAft>
        <a:buClr>
          <a:schemeClr val="tx2"/>
        </a:buClr>
        <a:buSzPct val="70000"/>
        <a:buFont typeface="Wingdings 2" pitchFamily="18"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atasheets.maximintegrated.com/en/ds/MAX9814.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2" name="Text Box 6"/>
          <p:cNvSpPr txBox="1">
            <a:spLocks noChangeArrowheads="1"/>
          </p:cNvSpPr>
          <p:nvPr/>
        </p:nvSpPr>
        <p:spPr bwMode="auto">
          <a:xfrm>
            <a:off x="709613" y="4492625"/>
            <a:ext cx="10326687" cy="581025"/>
          </a:xfrm>
          <a:prstGeom prst="rect">
            <a:avLst/>
          </a:prstGeom>
          <a:noFill/>
          <a:ln w="9525">
            <a:noFill/>
            <a:miter lim="800000"/>
            <a:headEnd/>
            <a:tailEnd/>
          </a:ln>
          <a:effectLst/>
        </p:spPr>
        <p:txBody>
          <a:bodyPr>
            <a:spAutoFit/>
          </a:bodyPr>
          <a:lstStyle/>
          <a:p>
            <a:pPr>
              <a:spcBef>
                <a:spcPct val="50000"/>
              </a:spcBef>
            </a:pPr>
            <a:r>
              <a:rPr lang="en-US" sz="1600" i="1"/>
              <a:t>A simple disposable device that can be added to a conventional acoustic stethoscope in order to transform it into an "electronic stethoscope" that can be used even when wearing a full protective suit.</a:t>
            </a:r>
          </a:p>
        </p:txBody>
      </p:sp>
      <p:pic>
        <p:nvPicPr>
          <p:cNvPr id="19463" name="Picture 7"/>
          <p:cNvPicPr>
            <a:picLocks noChangeAspect="1" noChangeArrowheads="1"/>
          </p:cNvPicPr>
          <p:nvPr/>
        </p:nvPicPr>
        <p:blipFill>
          <a:blip r:embed="rId3"/>
          <a:srcRect/>
          <a:stretch>
            <a:fillRect/>
          </a:stretch>
        </p:blipFill>
        <p:spPr bwMode="auto">
          <a:xfrm>
            <a:off x="1014413" y="1227138"/>
            <a:ext cx="2867025" cy="2486025"/>
          </a:xfrm>
          <a:prstGeom prst="rect">
            <a:avLst/>
          </a:prstGeom>
          <a:noFill/>
        </p:spPr>
      </p:pic>
      <p:sp>
        <p:nvSpPr>
          <p:cNvPr id="19464" name="Text Box 8"/>
          <p:cNvSpPr txBox="1">
            <a:spLocks noChangeArrowheads="1"/>
          </p:cNvSpPr>
          <p:nvPr/>
        </p:nvSpPr>
        <p:spPr bwMode="auto">
          <a:xfrm>
            <a:off x="4176713" y="1227138"/>
            <a:ext cx="4184650" cy="2559050"/>
          </a:xfrm>
          <a:prstGeom prst="rect">
            <a:avLst/>
          </a:prstGeom>
          <a:noFill/>
          <a:ln w="9525">
            <a:noFill/>
            <a:miter lim="800000"/>
            <a:headEnd/>
            <a:tailEnd/>
          </a:ln>
          <a:effectLst/>
        </p:spPr>
        <p:txBody>
          <a:bodyPr wrap="none">
            <a:spAutoFit/>
          </a:bodyPr>
          <a:lstStyle/>
          <a:p>
            <a:r>
              <a:rPr lang="en-US" sz="5400"/>
              <a:t>Electronic </a:t>
            </a:r>
            <a:br>
              <a:rPr lang="en-US" sz="5400"/>
            </a:br>
            <a:r>
              <a:rPr lang="en-US" sz="5400"/>
              <a:t>Stethoscope </a:t>
            </a:r>
          </a:p>
          <a:p>
            <a:r>
              <a:rPr lang="en-US" sz="5400"/>
              <a:t>Adapter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913795" y="1075083"/>
            <a:ext cx="10353762" cy="5913781"/>
          </a:xfrm>
        </p:spPr>
        <p:txBody>
          <a:bodyPr/>
          <a:lstStyle/>
          <a:p>
            <a:pPr marL="36900" indent="0" fontAlgn="auto">
              <a:buFont typeface="Wingdings 2" charset="2"/>
              <a:buNone/>
              <a:defRPr/>
            </a:pPr>
            <a:endParaRPr lang="en-GB" sz="2400" dirty="0">
              <a:effectLst/>
              <a:latin typeface="Avenir Book" panose="02000503020000020003" pitchFamily="2" charset="0"/>
            </a:endParaRPr>
          </a:p>
          <a:p>
            <a:pPr marL="36900" indent="0" fontAlgn="auto">
              <a:buFont typeface="Wingdings 2" charset="2"/>
              <a:buNone/>
              <a:defRPr/>
            </a:pPr>
            <a:r>
              <a:rPr lang="en-GB" sz="2400" dirty="0">
                <a:effectLst/>
                <a:latin typeface="Avenir Book" panose="02000503020000020003" pitchFamily="2" charset="0"/>
              </a:rPr>
              <a:t>Note: the estimated homologation costs for this device are between 4000 and 6000 EUR and the duration time is higher than 4 months.</a:t>
            </a:r>
          </a:p>
          <a:p>
            <a:pPr marL="36900" indent="0" fontAlgn="auto">
              <a:spcAft>
                <a:spcPts val="0"/>
              </a:spcAft>
              <a:buFont typeface="Wingdings 2" charset="2"/>
              <a:buNone/>
              <a:defRPr/>
            </a:pPr>
            <a:r>
              <a:rPr lang="en-GB" sz="2400" dirty="0">
                <a:effectLst/>
                <a:latin typeface="Avenir Book" panose="02000503020000020003" pitchFamily="2" charset="0"/>
              </a:rPr>
              <a:t>The approval is provided by an authorized European body - this duration would lead to the exit from the initially proposed time interval.</a:t>
            </a:r>
          </a:p>
          <a:p>
            <a:pPr marL="36900" indent="0" fontAlgn="auto">
              <a:spcAft>
                <a:spcPts val="0"/>
              </a:spcAft>
              <a:buFont typeface="Wingdings 2" charset="2"/>
              <a:buNone/>
              <a:defRPr/>
            </a:pPr>
            <a:endParaRPr lang="en-GB" sz="2400" dirty="0">
              <a:effectLst/>
              <a:latin typeface="Avenir Book" panose="02000503020000020003" pitchFamily="2" charset="0"/>
            </a:endParaRPr>
          </a:p>
          <a:p>
            <a:pPr marL="36900" indent="0" fontAlgn="auto">
              <a:spcAft>
                <a:spcPts val="0"/>
              </a:spcAft>
              <a:buFont typeface="Wingdings 2" charset="2"/>
              <a:buNone/>
              <a:defRPr/>
            </a:pPr>
            <a:r>
              <a:rPr lang="en-GB" sz="2400" dirty="0">
                <a:effectLst/>
                <a:latin typeface="Avenir Book" panose="02000503020000020003" pitchFamily="2" charset="0"/>
              </a:rPr>
              <a:t>The quick solution for use in Romania would be the approval by the Research Agency for Military Technique and Technologies - this process can be done only in the emergency period - for the devices now used in hospitals. </a:t>
            </a:r>
          </a:p>
          <a:p>
            <a:pPr marL="36900" indent="0" fontAlgn="auto">
              <a:spcAft>
                <a:spcPts val="0"/>
              </a:spcAft>
              <a:buFont typeface="Wingdings 2" charset="2"/>
              <a:buNone/>
              <a:defRPr/>
            </a:pPr>
            <a:endParaRPr lang="en-GB" sz="2400" dirty="0">
              <a:effectLst/>
              <a:latin typeface="Avenir Book" panose="02000503020000020003" pitchFamily="2" charset="0"/>
            </a:endParaRPr>
          </a:p>
          <a:p>
            <a:pPr marL="36900" indent="0" fontAlgn="auto">
              <a:buFont typeface="Wingdings 2" charset="2"/>
              <a:buNone/>
              <a:defRPr/>
            </a:pPr>
            <a:r>
              <a:rPr lang="en-GB" sz="2400" dirty="0">
                <a:effectLst/>
                <a:latin typeface="Avenir Book" panose="02000503020000020003" pitchFamily="2" charset="0"/>
              </a:rPr>
              <a:t>A certain European type-approval process is required if this medical device is to be used in the future in EU, after  the emergency period.</a:t>
            </a:r>
            <a:r>
              <a:rPr lang="en-US" sz="2400" dirty="0">
                <a:effectLst/>
                <a:latin typeface="Avenir Book" panose="02000503020000020003" pitchFamily="2" charset="0"/>
              </a:rPr>
              <a:t/>
            </a:r>
            <a:br>
              <a:rPr lang="en-US" sz="2400" dirty="0">
                <a:effectLst/>
                <a:latin typeface="Avenir Book" panose="02000503020000020003" pitchFamily="2" charset="0"/>
              </a:rPr>
            </a:br>
            <a:endParaRPr lang="en-US" sz="2400" dirty="0">
              <a:latin typeface="Avenir Book" panose="02000503020000020003" pitchFamily="2" charset="0"/>
            </a:endParaRPr>
          </a:p>
        </p:txBody>
      </p:sp>
      <p:sp>
        <p:nvSpPr>
          <p:cNvPr id="30723" name="Text Box 3"/>
          <p:cNvSpPr txBox="1">
            <a:spLocks noChangeArrowheads="1"/>
          </p:cNvSpPr>
          <p:nvPr/>
        </p:nvSpPr>
        <p:spPr bwMode="auto">
          <a:xfrm>
            <a:off x="3257550" y="574675"/>
            <a:ext cx="6688138" cy="641350"/>
          </a:xfrm>
          <a:prstGeom prst="rect">
            <a:avLst/>
          </a:prstGeom>
          <a:noFill/>
          <a:ln w="9525">
            <a:noFill/>
            <a:miter lim="800000"/>
            <a:headEnd/>
            <a:tailEnd/>
          </a:ln>
          <a:effectLst/>
        </p:spPr>
        <p:txBody>
          <a:bodyPr>
            <a:spAutoFit/>
          </a:bodyPr>
          <a:lstStyle/>
          <a:p>
            <a:pPr>
              <a:spcBef>
                <a:spcPct val="50000"/>
              </a:spcBef>
            </a:pPr>
            <a:r>
              <a:rPr lang="en-US" sz="3600"/>
              <a:t>Regulatory Considerations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734890" y="1331015"/>
            <a:ext cx="10353762" cy="5057428"/>
          </a:xfrm>
        </p:spPr>
        <p:txBody>
          <a:bodyPr>
            <a:normAutofit fontScale="77500" lnSpcReduction="20000"/>
          </a:bodyPr>
          <a:lstStyle/>
          <a:p>
            <a:pPr marL="36900" indent="0" fontAlgn="auto">
              <a:buFont typeface="Wingdings 2" charset="2"/>
              <a:buNone/>
              <a:defRPr/>
            </a:pPr>
            <a:r>
              <a:rPr lang="en-US" sz="2600" dirty="0">
                <a:latin typeface="Avenir Book" panose="02000503020000020003" pitchFamily="2" charset="0"/>
              </a:rPr>
              <a:t>The presented prototype can be built by a person with parts that are available on the market at a more than reasonable cost price.</a:t>
            </a:r>
          </a:p>
          <a:p>
            <a:pPr marL="36900" indent="0" fontAlgn="auto">
              <a:buFont typeface="Wingdings 2" charset="2"/>
              <a:buNone/>
              <a:defRPr/>
            </a:pPr>
            <a:r>
              <a:rPr lang="en-US" sz="2600" dirty="0">
                <a:latin typeface="Avenir Book" panose="02000503020000020003" pitchFamily="2" charset="0"/>
              </a:rPr>
              <a:t>However, the current situation creates the need to provide in a short time a larger number of devices which leads to the need of simplification of connections for a shorter assembly time. </a:t>
            </a:r>
          </a:p>
          <a:p>
            <a:pPr marL="36900" indent="0" fontAlgn="auto">
              <a:buFont typeface="Wingdings 2" charset="2"/>
              <a:buNone/>
              <a:defRPr/>
            </a:pPr>
            <a:r>
              <a:rPr lang="en-US" sz="2600" dirty="0">
                <a:latin typeface="Avenir Book" panose="02000503020000020003" pitchFamily="2" charset="0"/>
              </a:rPr>
              <a:t>For this reason the development plan is designed for another electronic board, than the one used in the presented prototype that was adapted, optimized to closely fill the requirements.</a:t>
            </a:r>
          </a:p>
          <a:p>
            <a:pPr marL="36900" indent="0" fontAlgn="auto">
              <a:buFont typeface="Wingdings 2" charset="2"/>
              <a:buNone/>
              <a:defRPr/>
            </a:pPr>
            <a:r>
              <a:rPr lang="en-US" sz="2600" dirty="0">
                <a:latin typeface="Avenir Book" panose="02000503020000020003" pitchFamily="2" charset="0"/>
              </a:rPr>
              <a:t>The presented prototype device is designed to be used now, in the Covid-19 crisis, and meets the specific requirements of this period.</a:t>
            </a:r>
          </a:p>
          <a:p>
            <a:pPr marL="36900" indent="0" fontAlgn="auto">
              <a:buFont typeface="Wingdings 2" charset="2"/>
              <a:buNone/>
              <a:defRPr/>
            </a:pPr>
            <a:r>
              <a:rPr lang="en-US" sz="2600" dirty="0">
                <a:latin typeface="Avenir Book" panose="02000503020000020003" pitchFamily="2" charset="0"/>
              </a:rPr>
              <a:t>For these reasons, the strategy was designed only to cover this short period. </a:t>
            </a:r>
          </a:p>
          <a:p>
            <a:pPr marL="36900" indent="0" fontAlgn="auto">
              <a:buFont typeface="Wingdings 2" charset="2"/>
              <a:buNone/>
              <a:defRPr/>
            </a:pPr>
            <a:r>
              <a:rPr lang="en-US" sz="2600" dirty="0">
                <a:latin typeface="Avenir Book" panose="02000503020000020003" pitchFamily="2" charset="0"/>
              </a:rPr>
              <a:t>The future solutions we intend to address require longer design and testing time and do not allow the implementation approach used in the current situation. </a:t>
            </a:r>
          </a:p>
          <a:p>
            <a:pPr marL="36900" indent="0" fontAlgn="auto">
              <a:buFont typeface="Wingdings 2" charset="2"/>
              <a:buNone/>
              <a:defRPr/>
            </a:pPr>
            <a:endParaRPr lang="en-US" sz="2300" dirty="0">
              <a:latin typeface="Avenir Book" panose="02000503020000020003" pitchFamily="2" charset="0"/>
            </a:endParaRPr>
          </a:p>
          <a:p>
            <a:pPr marL="36900" indent="0" algn="ctr" fontAlgn="auto">
              <a:buFont typeface="Wingdings 2" charset="2"/>
              <a:buNone/>
              <a:defRPr/>
            </a:pPr>
            <a:r>
              <a:rPr lang="en-GB" sz="2600" dirty="0">
                <a:effectLst/>
                <a:latin typeface="Avenir Book" panose="02000503020000020003" pitchFamily="2" charset="0"/>
              </a:rPr>
              <a:t>"Better a living donkey than a dead lion"</a:t>
            </a:r>
          </a:p>
        </p:txBody>
      </p:sp>
      <p:sp>
        <p:nvSpPr>
          <p:cNvPr id="25604" name="Text Box 4"/>
          <p:cNvSpPr txBox="1">
            <a:spLocks noChangeArrowheads="1"/>
          </p:cNvSpPr>
          <p:nvPr/>
        </p:nvSpPr>
        <p:spPr bwMode="auto">
          <a:xfrm>
            <a:off x="3306763" y="336550"/>
            <a:ext cx="5681662" cy="579438"/>
          </a:xfrm>
          <a:prstGeom prst="rect">
            <a:avLst/>
          </a:prstGeom>
          <a:noFill/>
          <a:ln w="9525">
            <a:noFill/>
            <a:miter lim="800000"/>
            <a:headEnd/>
            <a:tailEnd/>
          </a:ln>
          <a:effectLst/>
        </p:spPr>
        <p:txBody>
          <a:bodyPr>
            <a:spAutoFit/>
          </a:bodyPr>
          <a:lstStyle/>
          <a:p>
            <a:pPr>
              <a:spcBef>
                <a:spcPct val="50000"/>
              </a:spcBef>
            </a:pPr>
            <a:r>
              <a:rPr lang="en-US" sz="3200"/>
              <a:t>Commercialization Strategy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919119" y="953328"/>
            <a:ext cx="10353762" cy="3714749"/>
          </a:xfrm>
        </p:spPr>
        <p:txBody>
          <a:bodyPr/>
          <a:lstStyle/>
          <a:p>
            <a:pPr marL="36900" indent="0" algn="ctr" fontAlgn="auto">
              <a:buFont typeface="Wingdings 2" charset="2"/>
              <a:buNone/>
              <a:defRPr/>
            </a:pPr>
            <a:endParaRPr lang="en-US" sz="8000" dirty="0">
              <a:latin typeface="Avenir Book" panose="02000503020000020003" pitchFamily="2" charset="0"/>
            </a:endParaRPr>
          </a:p>
          <a:p>
            <a:pPr marL="36900" indent="0" algn="ctr" fontAlgn="auto">
              <a:buFont typeface="Wingdings 2" charset="2"/>
              <a:buNone/>
              <a:defRPr/>
            </a:pPr>
            <a:r>
              <a:rPr lang="en-US" sz="8000" dirty="0">
                <a:latin typeface="Avenir Book" panose="02000503020000020003" pitchFamily="2" charset="0"/>
              </a:rPr>
              <a:t>Thank you!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ph type="title"/>
          </p:nvPr>
        </p:nvSpPr>
        <p:spPr bwMode="auto">
          <a:noFill/>
          <a:effectLst>
            <a:outerShdw rotWithShape="0">
              <a:srgbClr val="000000">
                <a:alpha val="45999"/>
              </a:srgbClr>
            </a:outerShdw>
          </a:effectLst>
        </p:spPr>
        <p:txBody>
          <a:bodyPr wrap="square" numCol="1" anchorCtr="0" compatLnSpc="1">
            <a:prstTxWarp prst="textNoShape">
              <a:avLst/>
            </a:prstTxWarp>
          </a:bodyPr>
          <a:lstStyle/>
          <a:p>
            <a:r>
              <a:rPr lang="en-US" smtClean="0">
                <a:ln>
                  <a:noFill/>
                </a:ln>
                <a:effectLst/>
              </a:rPr>
              <a:t>Backup slides</a:t>
            </a:r>
          </a:p>
        </p:txBody>
      </p:sp>
      <p:sp>
        <p:nvSpPr>
          <p:cNvPr id="40963" name="Rectangle 3"/>
          <p:cNvSpPr>
            <a:spLocks noChangeArrowheads="1"/>
          </p:cNvSpPr>
          <p:nvPr>
            <p:ph type="body" idx="1"/>
          </p:nvPr>
        </p:nvSpPr>
        <p:spPr bwMode="auto">
          <a:noFill/>
          <a:effectLst>
            <a:outerShdw rotWithShape="0">
              <a:srgbClr val="000000">
                <a:alpha val="45999"/>
              </a:srgbClr>
            </a:outerShdw>
          </a:effectLst>
        </p:spPr>
        <p:txBody>
          <a:bodyPr wrap="square" numCol="1" anchorCtr="0" compatLnSpc="1">
            <a:prstTxWarp prst="textNoShape">
              <a:avLst/>
            </a:prstTxWarp>
          </a:bodyPr>
          <a:lstStyle/>
          <a:p>
            <a:endParaRPr lang="en-US" smtClean="0">
              <a:ln>
                <a:noFill/>
              </a:ln>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877888" y="1685925"/>
            <a:ext cx="5426075" cy="4624388"/>
          </a:xfrm>
          <a:prstGeom prst="rect">
            <a:avLst/>
          </a:prstGeom>
          <a:noFill/>
          <a:ln w="9525">
            <a:noFill/>
            <a:miter lim="800000"/>
            <a:headEnd/>
            <a:tailEnd/>
          </a:ln>
          <a:effectLst/>
        </p:spPr>
        <p:txBody>
          <a:bodyPr>
            <a:spAutoFit/>
          </a:bodyPr>
          <a:lstStyle/>
          <a:p>
            <a:pPr>
              <a:spcBef>
                <a:spcPct val="50000"/>
              </a:spcBef>
            </a:pPr>
            <a:r>
              <a:rPr lang="en-US"/>
              <a:t>The prototype device uses an Integrated circuit MAX9814 from Maxim Integrated</a:t>
            </a:r>
          </a:p>
          <a:p>
            <a:pPr>
              <a:spcBef>
                <a:spcPct val="50000"/>
              </a:spcBef>
            </a:pPr>
            <a:r>
              <a:rPr lang="en-US"/>
              <a:t>The MAX9814 is a low-cost, high-quality microphone amplifier with automatic gain control (AGC) and a low noise microphone bias. The MAX9814 consists of several distinct circuits: a low-noise preamplifier, a variable gain amplifier (VGA), an output amplifier, a microphone-biasvoltage generator, and AGC control circuitry. The output amplifier is the final stage in which a fixed gain of 8dB, 18dB, 20dB is programmed through a single trilevel logic input. With no compression from the AGC, the MAX9814 is capable of providing 40dB, 50dB, or 60dB gain. [</a:t>
            </a:r>
            <a:r>
              <a:rPr lang="en-US">
                <a:hlinkClick r:id="rId2"/>
              </a:rPr>
              <a:t>https://datasheets.maximintegrated.com/en/ds/MAX9814.pdf</a:t>
            </a:r>
            <a:r>
              <a:rPr lang="en-US"/>
              <a:t> ] </a:t>
            </a:r>
          </a:p>
        </p:txBody>
      </p:sp>
      <p:pic>
        <p:nvPicPr>
          <p:cNvPr id="23557" name="Picture 5"/>
          <p:cNvPicPr>
            <a:picLocks noChangeAspect="1" noChangeArrowheads="1"/>
          </p:cNvPicPr>
          <p:nvPr/>
        </p:nvPicPr>
        <p:blipFill>
          <a:blip r:embed="rId3"/>
          <a:srcRect/>
          <a:stretch>
            <a:fillRect/>
          </a:stretch>
        </p:blipFill>
        <p:spPr bwMode="auto">
          <a:xfrm>
            <a:off x="6535738" y="1685925"/>
            <a:ext cx="5148262" cy="4627563"/>
          </a:xfrm>
          <a:prstGeom prst="rect">
            <a:avLst/>
          </a:prstGeom>
          <a:noFill/>
        </p:spPr>
      </p:pic>
      <p:sp>
        <p:nvSpPr>
          <p:cNvPr id="23558" name="Rectangle 6"/>
          <p:cNvSpPr>
            <a:spLocks/>
          </p:cNvSpPr>
          <p:nvPr/>
        </p:nvSpPr>
        <p:spPr bwMode="auto">
          <a:xfrm>
            <a:off x="914400" y="428625"/>
            <a:ext cx="10353675" cy="1257300"/>
          </a:xfrm>
          <a:prstGeom prst="rect">
            <a:avLst/>
          </a:prstGeom>
          <a:noFill/>
          <a:ln w="9525">
            <a:noFill/>
            <a:miter lim="800000"/>
            <a:headEnd/>
            <a:tailEnd/>
          </a:ln>
          <a:effectLst>
            <a:outerShdw rotWithShape="0">
              <a:srgbClr val="000000">
                <a:alpha val="45999"/>
              </a:srgbClr>
            </a:outerShdw>
          </a:effectLst>
        </p:spPr>
        <p:txBody>
          <a:bodyPr anchor="ctr"/>
          <a:lstStyle/>
          <a:p>
            <a:pPr algn="ctr" defTabSz="457200"/>
            <a:r>
              <a:rPr lang="en-US" sz="4000">
                <a:solidFill>
                  <a:schemeClr val="tx2"/>
                </a:solidFill>
                <a:latin typeface="Calisto MT"/>
              </a:rPr>
              <a:t>Electronic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ph type="title"/>
          </p:nvPr>
        </p:nvSpPr>
        <p:spPr bwMode="auto">
          <a:noFill/>
          <a:effectLst>
            <a:outerShdw rotWithShape="0">
              <a:srgbClr val="000000">
                <a:alpha val="45999"/>
              </a:srgbClr>
            </a:outerShdw>
          </a:effectLst>
        </p:spPr>
        <p:txBody>
          <a:bodyPr wrap="square" numCol="1" anchorCtr="0" compatLnSpc="1">
            <a:prstTxWarp prst="textNoShape">
              <a:avLst/>
            </a:prstTxWarp>
          </a:bodyPr>
          <a:lstStyle/>
          <a:p>
            <a:r>
              <a:rPr lang="en-US" smtClean="0">
                <a:ln>
                  <a:noFill/>
                </a:ln>
                <a:effectLst/>
              </a:rPr>
              <a:t>Mechanical Design</a:t>
            </a:r>
          </a:p>
        </p:txBody>
      </p:sp>
      <p:pic>
        <p:nvPicPr>
          <p:cNvPr id="38916" name="Picture 4" descr="elste1"/>
          <p:cNvPicPr>
            <a:picLocks noChangeAspect="1" noChangeArrowheads="1"/>
          </p:cNvPicPr>
          <p:nvPr/>
        </p:nvPicPr>
        <p:blipFill>
          <a:blip r:embed="rId2"/>
          <a:srcRect/>
          <a:stretch>
            <a:fillRect/>
          </a:stretch>
        </p:blipFill>
        <p:spPr bwMode="auto">
          <a:xfrm>
            <a:off x="1930400" y="1866900"/>
            <a:ext cx="7840663" cy="421798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5" name="Rectangl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bwMode="ltGray">
          <a:xfrm>
            <a:off x="322263" y="320675"/>
            <a:ext cx="11547475" cy="621665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a:extLst>
              <a:ext uri="{FF2B5EF4-FFF2-40B4-BE49-F238E27FC236}"/>
            </a:extLst>
          </p:cNvPr>
          <p:cNvSpPr>
            <a:spLocks noGrp="1"/>
          </p:cNvSpPr>
          <p:nvPr>
            <p:ph type="title"/>
          </p:nvPr>
        </p:nvSpPr>
        <p:spPr>
          <a:xfrm>
            <a:off x="924444" y="966851"/>
            <a:ext cx="6889930" cy="4626864"/>
          </a:xfrm>
          <a:effectLst/>
        </p:spPr>
        <p:txBody>
          <a:bodyPr/>
          <a:lstStyle/>
          <a:p>
            <a:pPr algn="r" fontAlgn="auto">
              <a:lnSpc>
                <a:spcPct val="90000"/>
              </a:lnSpc>
              <a:spcAft>
                <a:spcPts val="0"/>
              </a:spcAft>
              <a:defRPr/>
            </a:pPr>
            <a:r>
              <a:rPr lang="en-US" sz="2200" dirty="0"/>
              <a:t>A device that keeps the medical personnel away from the possible contaminated surfaces is needed. </a:t>
            </a:r>
            <a:br>
              <a:rPr lang="en-US" sz="2200" dirty="0"/>
            </a:br>
            <a:r>
              <a:rPr lang="en-US" sz="2200" dirty="0"/>
              <a:t/>
            </a:r>
            <a:br>
              <a:rPr lang="en-US" sz="2200" dirty="0"/>
            </a:br>
            <a:r>
              <a:rPr lang="en-US" sz="2200" dirty="0"/>
              <a:t>For a developing country, where just preliminary examination is needed, this can make a difference in the protection of the medical personnel.</a:t>
            </a:r>
          </a:p>
        </p:txBody>
      </p:sp>
      <p:cxnSp>
        <p:nvCxnSpPr>
          <p:cNvPr id="16" name="Straight Connector 11">
            <a:extLst>
              <a:ext uri="{FF2B5EF4-FFF2-40B4-BE49-F238E27FC236}"/>
              <a:ext uri="{C183D7F6-B498-43B3-948B-1728B52AA6E4}"/>
            </a:extLst>
          </p:cNvPr>
          <p:cNvCxnSpPr>
            <a:cxnSpLocks noGrp="1" noRot="1" noChangeAspect="1" noMove="1" noResize="1" noEditPoints="1" noAdjustHandles="1" noChangeArrowheads="1" noChangeShapeType="1"/>
          </p:cNvCxnSpPr>
          <p:nvPr/>
        </p:nvCxnSpPr>
        <p:spPr>
          <a:xfrm>
            <a:off x="8135938" y="205740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489" name="Text Box 9"/>
          <p:cNvSpPr txBox="1">
            <a:spLocks noChangeArrowheads="1"/>
          </p:cNvSpPr>
          <p:nvPr/>
        </p:nvSpPr>
        <p:spPr bwMode="auto">
          <a:xfrm>
            <a:off x="8723313" y="2057400"/>
            <a:ext cx="2178050" cy="2289175"/>
          </a:xfrm>
          <a:prstGeom prst="rect">
            <a:avLst/>
          </a:prstGeom>
          <a:noFill/>
          <a:ln w="9525">
            <a:noFill/>
            <a:miter lim="800000"/>
            <a:headEnd/>
            <a:tailEnd/>
          </a:ln>
          <a:effectLst/>
        </p:spPr>
        <p:txBody>
          <a:bodyPr>
            <a:spAutoFit/>
          </a:bodyPr>
          <a:lstStyle/>
          <a:p>
            <a:pPr>
              <a:spcBef>
                <a:spcPct val="50000"/>
              </a:spcBef>
            </a:pPr>
            <a:r>
              <a:rPr lang="en-US" sz="3600"/>
              <a:t>What problem does it solve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7938"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0" name="Freeform: Shap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7938" y="0"/>
            <a:ext cx="6088062" cy="6858000"/>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a:extLst>
              <a:ext uri="{FF2B5EF4-FFF2-40B4-BE49-F238E27FC236}"/>
            </a:extLst>
          </p:cNvPr>
          <p:cNvSpPr>
            <a:spLocks noGrp="1"/>
          </p:cNvSpPr>
          <p:nvPr>
            <p:ph type="title"/>
          </p:nvPr>
        </p:nvSpPr>
        <p:spPr>
          <a:xfrm>
            <a:off x="7302" y="734942"/>
            <a:ext cx="4671467" cy="4747683"/>
          </a:xfrm>
        </p:spPr>
        <p:txBody>
          <a:bodyPr/>
          <a:lstStyle/>
          <a:p>
            <a:pPr algn="l" fontAlgn="auto">
              <a:spcAft>
                <a:spcPts val="0"/>
              </a:spcAft>
              <a:defRPr/>
            </a:pPr>
            <a:r>
              <a:rPr lang="en-US" sz="5000" dirty="0"/>
              <a:t>Inspiration</a:t>
            </a:r>
          </a:p>
        </p:txBody>
      </p:sp>
      <p:sp>
        <p:nvSpPr>
          <p:cNvPr id="3" name="Content Placeholder 2">
            <a:extLst>
              <a:ext uri="{FF2B5EF4-FFF2-40B4-BE49-F238E27FC236}"/>
            </a:extLst>
          </p:cNvPr>
          <p:cNvSpPr>
            <a:spLocks noGrp="1"/>
          </p:cNvSpPr>
          <p:nvPr>
            <p:ph idx="1"/>
          </p:nvPr>
        </p:nvSpPr>
        <p:spPr>
          <a:xfrm>
            <a:off x="6096000" y="481915"/>
            <a:ext cx="5791199" cy="6128950"/>
          </a:xfrm>
          <a:effectLst/>
        </p:spPr>
        <p:txBody>
          <a:bodyPr anchor="ctr"/>
          <a:lstStyle/>
          <a:p>
            <a:pPr marL="36900" indent="0" fontAlgn="auto">
              <a:buFont typeface="Wingdings 2" charset="2"/>
              <a:buNone/>
              <a:defRPr/>
            </a:pPr>
            <a:r>
              <a:rPr lang="en-GB" dirty="0">
                <a:solidFill>
                  <a:schemeClr val="tx1"/>
                </a:solidFill>
                <a:effectLst/>
                <a:latin typeface="Avenir Book" panose="02000503020000020003" pitchFamily="2" charset="0"/>
              </a:rPr>
              <a:t>A team member read an article about the intubation of a Covid-19 patient in a Romanian hospital. The physician who performed the intubation did not have a video laryngoscope available nor could he use an ordinary stethoscope to verify the correctness of the intubation, for fear of contamination. Thus she realized that, in order to perform the auscultation of heart and lungs of a highly contagious patient, an ordinary stethoscope is not enough, the ear tips being impossible to use under the hood of the protective suit for safety reasons. That's why we thought that using audio headphones instead of ear tips can help medical staff perform their tasks safely. </a:t>
            </a:r>
            <a:endParaRPr lang="en-US" dirty="0">
              <a:solidFill>
                <a:schemeClr val="tx1"/>
              </a:solidFill>
              <a:latin typeface="Avenir Book" panose="02000503020000020003" pitchFamily="2" charset="0"/>
            </a:endParaRPr>
          </a:p>
        </p:txBody>
      </p:sp>
      <p:pic>
        <p:nvPicPr>
          <p:cNvPr id="21510" name="Picture 4" descr="Two people sitting at a table&#10;&#10;Description automatically generated"/>
          <p:cNvPicPr>
            <a:picLocks noChangeAspect="1"/>
          </p:cNvPicPr>
          <p:nvPr/>
        </p:nvPicPr>
        <p:blipFill>
          <a:blip r:embed="rId3"/>
          <a:srcRect/>
          <a:stretch>
            <a:fillRect/>
          </a:stretch>
        </p:blipFill>
        <p:spPr bwMode="auto">
          <a:xfrm>
            <a:off x="2533650" y="4557713"/>
            <a:ext cx="3462338" cy="23002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77282" y="1531660"/>
            <a:ext cx="10353762" cy="4562889"/>
          </a:xfrm>
        </p:spPr>
        <p:txBody>
          <a:bodyPr>
            <a:noAutofit/>
          </a:bodyPr>
          <a:lstStyle/>
          <a:p>
            <a:pPr indent="-306000" fontAlgn="auto">
              <a:buFont typeface="Wingdings 2" charset="2"/>
              <a:buChar char=""/>
              <a:defRPr/>
            </a:pPr>
            <a:r>
              <a:rPr lang="en-GB" sz="2200" dirty="0">
                <a:effectLst/>
                <a:latin typeface="Avenir Book" panose="02000503020000020003" pitchFamily="2" charset="0"/>
              </a:rPr>
              <a:t>Attaching the device mechanically and acoustically to a "normal" stethoscope </a:t>
            </a:r>
          </a:p>
          <a:p>
            <a:pPr indent="-306000" fontAlgn="auto">
              <a:buFont typeface="Wingdings 2" charset="2"/>
              <a:buChar char=""/>
              <a:defRPr/>
            </a:pPr>
            <a:r>
              <a:rPr lang="en-GB" sz="2200" dirty="0">
                <a:effectLst/>
                <a:latin typeface="Avenir Book" panose="02000503020000020003" pitchFamily="2" charset="0"/>
              </a:rPr>
              <a:t>Transforming the sound into electronic signals that are amplified and sent to a headset worn by medical personnel over the protective suit</a:t>
            </a:r>
          </a:p>
          <a:p>
            <a:pPr indent="-306000" fontAlgn="auto">
              <a:buFont typeface="Wingdings 2" charset="2"/>
              <a:buChar char=""/>
              <a:defRPr/>
            </a:pPr>
            <a:r>
              <a:rPr lang="en-GB" sz="2200" dirty="0">
                <a:effectLst/>
                <a:latin typeface="Avenir Book" panose="02000503020000020003" pitchFamily="2" charset="0"/>
              </a:rPr>
              <a:t>Maintaining the integrity of the protective gear of the medical personnel</a:t>
            </a:r>
          </a:p>
          <a:p>
            <a:pPr indent="-306000" fontAlgn="auto">
              <a:buFont typeface="Wingdings 2" charset="2"/>
              <a:buChar char=""/>
              <a:defRPr/>
            </a:pPr>
            <a:r>
              <a:rPr lang="en-GB" sz="2200" dirty="0">
                <a:effectLst/>
                <a:latin typeface="Avenir Book" panose="02000503020000020003" pitchFamily="2" charset="0"/>
              </a:rPr>
              <a:t>Power consumption should be very low</a:t>
            </a:r>
          </a:p>
          <a:p>
            <a:pPr indent="-306000" fontAlgn="auto">
              <a:buFont typeface="Wingdings 2" charset="2"/>
              <a:buChar char=""/>
              <a:defRPr/>
            </a:pPr>
            <a:r>
              <a:rPr lang="en-GB" sz="2200" dirty="0">
                <a:effectLst/>
                <a:latin typeface="Avenir Book" panose="02000503020000020003" pitchFamily="2" charset="0"/>
              </a:rPr>
              <a:t>The device should be electrically compatible with phones and headsets using 3.5mm audio jack and mechanically with a cheap range of disposable stethoscopes</a:t>
            </a:r>
          </a:p>
          <a:p>
            <a:pPr indent="-306000" fontAlgn="auto">
              <a:buFont typeface="Wingdings 2" charset="2"/>
              <a:buChar char=""/>
              <a:defRPr/>
            </a:pPr>
            <a:r>
              <a:rPr lang="en-GB" sz="2200" dirty="0">
                <a:effectLst/>
                <a:latin typeface="Avenir Book" panose="02000503020000020003" pitchFamily="2" charset="0"/>
              </a:rPr>
              <a:t>The stethoscope itself can be a 3d printed one</a:t>
            </a:r>
          </a:p>
          <a:p>
            <a:pPr indent="-306000" fontAlgn="auto">
              <a:buFont typeface="Wingdings 2" charset="2"/>
              <a:buChar char=""/>
              <a:defRPr/>
            </a:pPr>
            <a:r>
              <a:rPr lang="en-GB" sz="2200" dirty="0">
                <a:effectLst/>
                <a:latin typeface="Avenir Book" panose="02000503020000020003" pitchFamily="2" charset="0"/>
              </a:rPr>
              <a:t>The device should be inexpensive and easy to replicate</a:t>
            </a:r>
            <a:endParaRPr lang="en-US" sz="2200" dirty="0">
              <a:latin typeface="Avenir Book" panose="02000503020000020003" pitchFamily="2" charset="0"/>
            </a:endParaRPr>
          </a:p>
        </p:txBody>
      </p:sp>
      <p:sp>
        <p:nvSpPr>
          <p:cNvPr id="22532" name="Text Box 4"/>
          <p:cNvSpPr txBox="1">
            <a:spLocks noChangeArrowheads="1"/>
          </p:cNvSpPr>
          <p:nvPr/>
        </p:nvSpPr>
        <p:spPr bwMode="auto">
          <a:xfrm>
            <a:off x="985838" y="441325"/>
            <a:ext cx="7089775" cy="641350"/>
          </a:xfrm>
          <a:prstGeom prst="rect">
            <a:avLst/>
          </a:prstGeom>
          <a:noFill/>
          <a:ln w="9525">
            <a:noFill/>
            <a:miter lim="800000"/>
            <a:headEnd/>
            <a:tailEnd/>
          </a:ln>
          <a:effectLst/>
        </p:spPr>
        <p:txBody>
          <a:bodyPr>
            <a:spAutoFit/>
          </a:bodyPr>
          <a:lstStyle/>
          <a:p>
            <a:pPr>
              <a:spcBef>
                <a:spcPct val="50000"/>
              </a:spcBef>
            </a:pPr>
            <a:r>
              <a:rPr lang="en-US" sz="3600"/>
              <a:t>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ph type="body" idx="1"/>
          </p:nvPr>
        </p:nvSpPr>
        <p:spPr bwMode="auto">
          <a:xfrm>
            <a:off x="914400" y="1509713"/>
            <a:ext cx="10353675" cy="5153025"/>
          </a:xfrm>
          <a:noFill/>
          <a:effectLst>
            <a:outerShdw rotWithShape="0">
              <a:srgbClr val="000000">
                <a:alpha val="45999"/>
              </a:srgbClr>
            </a:outerShdw>
          </a:effectLst>
        </p:spPr>
        <p:txBody>
          <a:bodyPr wrap="square" numCol="1" anchorCtr="0" compatLnSpc="1">
            <a:prstTxWarp prst="textNoShape">
              <a:avLst/>
            </a:prstTxWarp>
          </a:bodyPr>
          <a:lstStyle/>
          <a:p>
            <a:pPr>
              <a:lnSpc>
                <a:spcPct val="90000"/>
              </a:lnSpc>
            </a:pPr>
            <a:endParaRPr lang="en-US" sz="1800" smtClean="0">
              <a:ln>
                <a:noFill/>
              </a:ln>
              <a:effectLst/>
            </a:endParaRPr>
          </a:p>
          <a:p>
            <a:pPr>
              <a:lnSpc>
                <a:spcPct val="90000"/>
              </a:lnSpc>
            </a:pPr>
            <a:r>
              <a:rPr lang="en-US" sz="1800" smtClean="0">
                <a:ln>
                  <a:noFill/>
                </a:ln>
                <a:effectLst/>
              </a:rPr>
              <a:t>Current design can be used with glasses as face protection mean. If headsets must be be worn over a face shield then is better to incorporate them into the protective suit and keep them in place by velcro type of attachment.</a:t>
            </a:r>
          </a:p>
          <a:p>
            <a:pPr>
              <a:lnSpc>
                <a:spcPct val="90000"/>
              </a:lnSpc>
            </a:pPr>
            <a:r>
              <a:rPr lang="en-US" sz="1800" smtClean="0">
                <a:ln>
                  <a:noFill/>
                </a:ln>
                <a:effectLst/>
              </a:rPr>
              <a:t>The device is electrically compatible with phones and headsets using 3.5mm audio jack and mechanically with a cheap range of disposable stethoscopes. </a:t>
            </a:r>
          </a:p>
          <a:p>
            <a:pPr>
              <a:lnSpc>
                <a:spcPct val="90000"/>
              </a:lnSpc>
            </a:pPr>
            <a:r>
              <a:rPr lang="en-US" sz="1800" smtClean="0">
                <a:ln>
                  <a:noFill/>
                </a:ln>
                <a:effectLst/>
              </a:rPr>
              <a:t>For attaching to different stethoscope necks sizes mechanical adapters can be provided.</a:t>
            </a:r>
          </a:p>
          <a:p>
            <a:pPr>
              <a:lnSpc>
                <a:spcPct val="90000"/>
              </a:lnSpc>
            </a:pPr>
            <a:r>
              <a:rPr lang="en-US" sz="1800" smtClean="0">
                <a:ln>
                  <a:noFill/>
                </a:ln>
                <a:effectLst/>
              </a:rPr>
              <a:t>Power supply is provided at low voltage 3v and by using easy to find 2032 cell batteries. Power consumption enables a minimum of 4h of continuous usage from one battery. In case of depletion the battery can be changed easily and there is a notification that battery is low.</a:t>
            </a:r>
          </a:p>
          <a:p>
            <a:pPr>
              <a:lnSpc>
                <a:spcPct val="90000"/>
              </a:lnSpc>
            </a:pPr>
            <a:r>
              <a:rPr lang="en-US" sz="1800" smtClean="0">
                <a:ln>
                  <a:noFill/>
                </a:ln>
                <a:effectLst/>
              </a:rPr>
              <a:t>Initial prototype transfers  the sound by audio cable directly to the headsets  but can also transfer it to the phone and from there can be captured, stored, analyzed and classified locally using a phone app or sent to cloud storage. Automatic Gain can be used suppressing high sound levels but for signal recording can be switched off thus both ways of working are maintained.</a:t>
            </a:r>
          </a:p>
          <a:p>
            <a:pPr>
              <a:lnSpc>
                <a:spcPct val="90000"/>
              </a:lnSpc>
            </a:pPr>
            <a:r>
              <a:rPr lang="en-US" sz="1800" smtClean="0">
                <a:ln>
                  <a:noFill/>
                </a:ln>
                <a:effectLst/>
              </a:rPr>
              <a:t>Furthermore, by using cloud based AI recognition of a cleaned sample, an initial automatic diagnosis can be provided in absence of sophisticated medical devices and highly qualified medical personnel. </a:t>
            </a:r>
          </a:p>
        </p:txBody>
      </p:sp>
      <p:sp>
        <p:nvSpPr>
          <p:cNvPr id="39940" name="Text Box 4"/>
          <p:cNvSpPr txBox="1">
            <a:spLocks noChangeArrowheads="1"/>
          </p:cNvSpPr>
          <p:nvPr>
            <p:ph type="title"/>
          </p:nvPr>
        </p:nvSpPr>
        <p:spPr bwMode="auto">
          <a:xfrm>
            <a:off x="914400" y="609600"/>
            <a:ext cx="10353675" cy="900113"/>
          </a:xfrm>
          <a:noFill/>
          <a:effectLst/>
        </p:spPr>
        <p:txBody>
          <a:bodyPr wrap="square" numCol="1" anchorCtr="0" compatLnSpc="1">
            <a:prstTxWarp prst="textNoShape">
              <a:avLst/>
            </a:prstTxWarp>
          </a:bodyPr>
          <a:lstStyle/>
          <a:p>
            <a:pPr algn="l">
              <a:spcBef>
                <a:spcPct val="50000"/>
              </a:spcBef>
            </a:pPr>
            <a:r>
              <a:rPr lang="en-US" smtClean="0">
                <a:ln>
                  <a:noFill/>
                </a:ln>
                <a:effectLst/>
              </a:rPr>
              <a:t>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a:extLst>
              <a:ext uri="{FF2B5EF4-FFF2-40B4-BE49-F238E27FC236}"/>
            </a:extLst>
          </p:cNvPr>
          <p:cNvSpPr/>
          <p:nvPr/>
        </p:nvSpPr>
        <p:spPr>
          <a:xfrm>
            <a:off x="913795" y="609600"/>
            <a:ext cx="3078749" cy="970450"/>
          </a:xfrm>
          <a:prstGeom prst="rect">
            <a:avLst/>
          </a:prstGeom>
        </p:spPr>
        <p:txBody>
          <a:bodyPr anchor="b">
            <a:normAutofit/>
          </a:bodyPr>
          <a:lstStyle/>
          <a:p>
            <a:pPr defTabSz="457200" fontAlgn="auto">
              <a:spcAft>
                <a:spcPts val="600"/>
              </a:spcAft>
              <a:defRPr/>
            </a:pPr>
            <a:r>
              <a:rPr lang="en-US" sz="28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n-cs"/>
              </a:rPr>
              <a:t>Differentiators</a:t>
            </a:r>
          </a:p>
        </p:txBody>
      </p:sp>
      <p:pic>
        <p:nvPicPr>
          <p:cNvPr id="24580" name="Picture 20"/>
          <p:cNvPicPr>
            <a:picLocks noGrp="1" noRot="1" noChangeAspect="1" noMove="1" noResize="1" noEditPoints="1" noAdjustHandles="1" noChangeArrowheads="1" noChangeShapeType="1" noCrop="1"/>
          </p:cNvPicPr>
          <p:nvPr/>
        </p:nvPicPr>
        <p:blipFill>
          <a:blip r:embed="rId3"/>
          <a:srcRect t="964" r="2808" b="1447"/>
          <a:stretch>
            <a:fillRect/>
          </a:stretch>
        </p:blipFill>
        <p:spPr bwMode="auto">
          <a:xfrm>
            <a:off x="4552950" y="0"/>
            <a:ext cx="7639050" cy="6858000"/>
          </a:xfrm>
          <a:prstGeom prst="rect">
            <a:avLst/>
          </a:prstGeom>
          <a:noFill/>
          <a:ln w="9525">
            <a:noFill/>
            <a:miter lim="800000"/>
            <a:headEnd/>
            <a:tailEnd/>
          </a:ln>
        </p:spPr>
      </p:pic>
      <p:pic>
        <p:nvPicPr>
          <p:cNvPr id="24581" name="Content Placeholder 4" descr="A picture containing indoor, small, table, sitting&#10;&#10;Description automatically generated"/>
          <p:cNvPicPr>
            <a:picLocks noChangeAspect="1"/>
          </p:cNvPicPr>
          <p:nvPr/>
        </p:nvPicPr>
        <p:blipFill>
          <a:blip r:embed="rId4"/>
          <a:srcRect l="24194" r="13982"/>
          <a:stretch>
            <a:fillRect/>
          </a:stretch>
        </p:blipFill>
        <p:spPr bwMode="auto">
          <a:xfrm>
            <a:off x="4654550" y="0"/>
            <a:ext cx="7537450" cy="6858000"/>
          </a:xfrm>
          <a:prstGeom prst="rect">
            <a:avLst/>
          </a:prstGeom>
          <a:noFill/>
          <a:ln w="9525">
            <a:noFill/>
            <a:miter lim="800000"/>
            <a:headEnd/>
            <a:tailEnd/>
          </a:ln>
        </p:spPr>
      </p:pic>
      <p:sp>
        <p:nvSpPr>
          <p:cNvPr id="24583" name="Text Box 7"/>
          <p:cNvSpPr txBox="1">
            <a:spLocks noChangeArrowheads="1"/>
          </p:cNvSpPr>
          <p:nvPr/>
        </p:nvSpPr>
        <p:spPr bwMode="auto">
          <a:xfrm>
            <a:off x="774700" y="2154238"/>
            <a:ext cx="2873375" cy="3940175"/>
          </a:xfrm>
          <a:prstGeom prst="rect">
            <a:avLst/>
          </a:prstGeom>
          <a:noFill/>
          <a:ln w="9525">
            <a:noFill/>
            <a:miter lim="800000"/>
            <a:headEnd/>
            <a:tailEnd/>
          </a:ln>
          <a:effectLst/>
        </p:spPr>
        <p:txBody>
          <a:bodyPr>
            <a:spAutoFit/>
          </a:bodyPr>
          <a:lstStyle/>
          <a:p>
            <a:pPr>
              <a:spcBef>
                <a:spcPct val="50000"/>
              </a:spcBef>
              <a:buFontTx/>
              <a:buChar char="•"/>
            </a:pPr>
            <a:r>
              <a:rPr lang="en-US"/>
              <a:t>Low voltage and power consumption.</a:t>
            </a:r>
          </a:p>
          <a:p>
            <a:pPr>
              <a:spcBef>
                <a:spcPct val="50000"/>
              </a:spcBef>
              <a:buFontTx/>
              <a:buChar char="•"/>
            </a:pPr>
            <a:r>
              <a:rPr lang="en-US"/>
              <a:t>60DB gain in a 3.5mm audio jack headeset</a:t>
            </a:r>
          </a:p>
          <a:p>
            <a:pPr>
              <a:spcBef>
                <a:spcPct val="50000"/>
              </a:spcBef>
              <a:buFontTx/>
              <a:buChar char="•"/>
            </a:pPr>
            <a:r>
              <a:rPr lang="en-US"/>
              <a:t>Very cheap device and disposable biodegradable PLA case</a:t>
            </a:r>
          </a:p>
          <a:p>
            <a:pPr>
              <a:spcBef>
                <a:spcPct val="50000"/>
              </a:spcBef>
              <a:buFontTx/>
              <a:buChar char="•"/>
            </a:pPr>
            <a:r>
              <a:rPr lang="en-US"/>
              <a:t>Can target low income countries</a:t>
            </a:r>
          </a:p>
          <a:p>
            <a:pPr>
              <a:spcBef>
                <a:spcPct val="50000"/>
              </a:spcBef>
              <a:buFontTx/>
              <a:buChar char="•"/>
            </a:pPr>
            <a:r>
              <a:rPr lang="en-US"/>
              <a:t>Low frequency sounds can be transmitted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4656138" y="0"/>
            <a:ext cx="75358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7" name="Content Placeholder 6">
            <a:extLst>
              <a:ext uri="{FF2B5EF4-FFF2-40B4-BE49-F238E27FC236}"/>
            </a:extLst>
          </p:cNvPr>
          <p:cNvGraphicFramePr>
            <a:graphicFrameLocks noGrp="1"/>
          </p:cNvGraphicFramePr>
          <p:nvPr>
            <p:ph idx="1"/>
          </p:nvPr>
        </p:nvGraphicFramePr>
        <p:xfrm>
          <a:off x="5772150" y="609600"/>
          <a:ext cx="5302250" cy="5638800"/>
        </p:xfrm>
        <a:graphic>
          <a:graphicData uri="http://schemas.openxmlformats.org/drawingml/2006/table">
            <a:tbl>
              <a:tblPr firstRow="1" bandRow="1">
                <a:tableStyleId>{5C22544A-7EE6-4342-B048-85BDC9FD1C3A}</a:tableStyleId>
              </a:tblPr>
              <a:tblGrid>
                <a:gridCol w="1215821">
                  <a:extLst>
                    <a:ext uri="{9D8B030D-6E8A-4147-A177-3AD203B41FA5}"/>
                  </a:extLst>
                </a:gridCol>
                <a:gridCol w="698130">
                  <a:extLst>
                    <a:ext uri="{9D8B030D-6E8A-4147-A177-3AD203B41FA5}"/>
                  </a:extLst>
                </a:gridCol>
                <a:gridCol w="698130">
                  <a:extLst>
                    <a:ext uri="{9D8B030D-6E8A-4147-A177-3AD203B41FA5}"/>
                  </a:extLst>
                </a:gridCol>
                <a:gridCol w="698130">
                  <a:extLst>
                    <a:ext uri="{9D8B030D-6E8A-4147-A177-3AD203B41FA5}"/>
                  </a:extLst>
                </a:gridCol>
                <a:gridCol w="698130">
                  <a:extLst>
                    <a:ext uri="{9D8B030D-6E8A-4147-A177-3AD203B41FA5}"/>
                  </a:extLst>
                </a:gridCol>
                <a:gridCol w="570641">
                  <a:extLst>
                    <a:ext uri="{9D8B030D-6E8A-4147-A177-3AD203B41FA5}"/>
                  </a:extLst>
                </a:gridCol>
                <a:gridCol w="723383">
                  <a:extLst>
                    <a:ext uri="{9D8B030D-6E8A-4147-A177-3AD203B41FA5}"/>
                  </a:extLst>
                </a:gridCol>
              </a:tblGrid>
              <a:tr h="254651">
                <a:tc gridSpan="5">
                  <a:txBody>
                    <a:bodyPr/>
                    <a:lstStyle/>
                    <a:p>
                      <a:pPr algn="l" fontAlgn="b"/>
                      <a:r>
                        <a:rPr lang="en-GB" sz="1300" u="none" strike="noStrike">
                          <a:solidFill>
                            <a:schemeClr val="tx1"/>
                          </a:solidFill>
                          <a:effectLst/>
                        </a:rPr>
                        <a:t>Description</a:t>
                      </a:r>
                      <a:endParaRPr lang="en-GB" sz="1300" b="0" i="0" u="none" strike="noStrike">
                        <a:solidFill>
                          <a:schemeClr val="tx1"/>
                        </a:solidFill>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solidFill>
                            <a:schemeClr val="tx1"/>
                          </a:solidFill>
                          <a:effectLst/>
                        </a:rPr>
                        <a:t>Value</a:t>
                      </a:r>
                      <a:endParaRPr lang="en-GB" sz="1300" b="0" i="0" u="none" strike="noStrike">
                        <a:solidFill>
                          <a:schemeClr val="tx1"/>
                        </a:solidFill>
                        <a:effectLst/>
                        <a:latin typeface="Arial" panose="020B0604020202020204" pitchFamily="34" charset="0"/>
                      </a:endParaRPr>
                    </a:p>
                  </a:txBody>
                  <a:tcPr marL="12219" marR="12219" marT="12219" marB="0" anchor="b"/>
                </a:tc>
                <a:tc>
                  <a:txBody>
                    <a:bodyPr/>
                    <a:lstStyle/>
                    <a:p>
                      <a:pPr algn="ctr" fontAlgn="b"/>
                      <a:r>
                        <a:rPr lang="en-GB" sz="1300" u="none" strike="noStrike" dirty="0">
                          <a:solidFill>
                            <a:schemeClr val="tx1"/>
                          </a:solidFill>
                          <a:effectLst/>
                        </a:rPr>
                        <a:t>U/M</a:t>
                      </a:r>
                      <a:endParaRPr lang="en-GB" sz="1300" b="0" i="0" u="none" strike="noStrike" dirty="0">
                        <a:solidFill>
                          <a:schemeClr val="tx1"/>
                        </a:solidFill>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Hospitals in Romania on 31.03.2020 that treat COVID</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57</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unit</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Number of beds in ATI </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2653</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Number of functional ventilators (approximate)</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1000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buc</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Active cases COVID (25.04.2020) minimum  </a:t>
                      </a:r>
                      <a:endParaRPr lang="en-GB" sz="1300" b="0" i="0" u="none" strike="noStrike">
                        <a:solidFill>
                          <a:srgbClr val="000000"/>
                        </a:solidFill>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6000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patients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Percentage of patients in ATI (assumption)</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15</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ATI cases (assumption)</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900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patients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dirty="0">
                          <a:effectLst/>
                        </a:rPr>
                        <a:t>Number of </a:t>
                      </a:r>
                      <a:r>
                        <a:rPr lang="en-GB" sz="1300" u="none" strike="noStrike" dirty="0">
                          <a:solidFill>
                            <a:schemeClr val="accent2">
                              <a:lumMod val="60000"/>
                              <a:lumOff val="40000"/>
                            </a:schemeClr>
                          </a:solidFill>
                          <a:effectLst/>
                        </a:rPr>
                        <a:t>active</a:t>
                      </a:r>
                      <a:r>
                        <a:rPr lang="en-GB" sz="1300" u="none" strike="noStrike" dirty="0">
                          <a:effectLst/>
                        </a:rPr>
                        <a:t> cases over a month (assumption)</a:t>
                      </a:r>
                      <a:endParaRPr lang="en-GB" sz="1300" b="0" i="0" u="none" strike="noStrike" dirty="0">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4000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patients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Percentage of patients in ATI (assumption)</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15</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Cazuri in ATI (assumption)</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600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patients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Average patients / hospital</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10.5</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patients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Number of  devices / week / hospital  (minimum)</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3</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disp</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Number of devices / week / hospital (max)</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12</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disp</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Total number of devices / month (minimum)</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684</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Total number of devices / month (maximum)</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2736</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72898">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We adopt the following option:</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72898">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Devices for the first month</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400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Devices for the second month</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800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gridSpan="5">
                  <a:txBody>
                    <a:bodyPr/>
                    <a:lstStyle/>
                    <a:p>
                      <a:pPr algn="l" fontAlgn="b"/>
                      <a:r>
                        <a:rPr lang="en-GB" sz="1300" u="none" strike="noStrike">
                          <a:effectLst/>
                        </a:rPr>
                        <a:t>Devices for the third month</a:t>
                      </a:r>
                      <a:endParaRPr lang="en-GB" sz="1300" b="0" i="0" u="none" strike="noStrike">
                        <a:effectLst/>
                        <a:latin typeface="Arial" panose="020B0604020202020204" pitchFamily="34" charset="0"/>
                      </a:endParaRPr>
                    </a:p>
                  </a:txBody>
                  <a:tcPr marL="12219" marR="12219" marT="1221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GB" sz="1300" u="none" strike="noStrike">
                          <a:effectLst/>
                        </a:rPr>
                        <a:t>800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pcs</a:t>
                      </a:r>
                      <a:endParaRPr lang="en-GB" sz="1300" b="0" i="0" u="none" strike="noStrike">
                        <a:effectLst/>
                        <a:latin typeface="Arial" panose="020B0604020202020204" pitchFamily="34" charset="0"/>
                      </a:endParaRPr>
                    </a:p>
                  </a:txBody>
                  <a:tcPr marL="12219" marR="12219" marT="12219" marB="0" anchor="b"/>
                </a:tc>
                <a:extLst>
                  <a:ext uri="{0D108BD9-81ED-4DB2-BD59-A6C34878D82A}"/>
                </a:extLst>
              </a:tr>
              <a:tr h="254651">
                <a:tc>
                  <a:txBody>
                    <a:bodyPr/>
                    <a:lstStyle/>
                    <a:p>
                      <a:pPr algn="l" fontAlgn="b"/>
                      <a:r>
                        <a:rPr lang="en-GB" sz="1300" u="none" strike="noStrike">
                          <a:effectLst/>
                        </a:rPr>
                        <a:t>Total</a:t>
                      </a:r>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l" fontAlgn="b"/>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a:effectLst/>
                        </a:rPr>
                        <a:t>2000</a:t>
                      </a:r>
                      <a:endParaRPr lang="en-GB" sz="1300" b="0" i="0" u="none" strike="noStrike">
                        <a:effectLst/>
                        <a:latin typeface="Arial" panose="020B0604020202020204" pitchFamily="34" charset="0"/>
                      </a:endParaRPr>
                    </a:p>
                  </a:txBody>
                  <a:tcPr marL="12219" marR="12219" marT="12219" marB="0" anchor="b"/>
                </a:tc>
                <a:tc>
                  <a:txBody>
                    <a:bodyPr/>
                    <a:lstStyle/>
                    <a:p>
                      <a:pPr algn="ctr" fontAlgn="b"/>
                      <a:r>
                        <a:rPr lang="en-GB" sz="1300" u="none" strike="noStrike" dirty="0">
                          <a:effectLst/>
                        </a:rPr>
                        <a:t>pcs</a:t>
                      </a:r>
                      <a:endParaRPr lang="en-GB" sz="1300" b="0" i="0" u="none" strike="noStrike" dirty="0">
                        <a:effectLst/>
                        <a:latin typeface="Arial" panose="020B0604020202020204" pitchFamily="34" charset="0"/>
                      </a:endParaRPr>
                    </a:p>
                  </a:txBody>
                  <a:tcPr marL="12219" marR="12219" marT="12219" marB="0" anchor="b"/>
                </a:tc>
                <a:extLst>
                  <a:ext uri="{0D108BD9-81ED-4DB2-BD59-A6C34878D82A}"/>
                </a:extLst>
              </a:tr>
            </a:tbl>
          </a:graphicData>
        </a:graphic>
      </p:graphicFrame>
      <p:sp>
        <p:nvSpPr>
          <p:cNvPr id="26747" name="Text Box 123"/>
          <p:cNvSpPr txBox="1">
            <a:spLocks noChangeArrowheads="1"/>
          </p:cNvSpPr>
          <p:nvPr/>
        </p:nvSpPr>
        <p:spPr bwMode="auto">
          <a:xfrm>
            <a:off x="688975" y="1628775"/>
            <a:ext cx="2978150" cy="1190625"/>
          </a:xfrm>
          <a:prstGeom prst="rect">
            <a:avLst/>
          </a:prstGeom>
          <a:noFill/>
          <a:ln w="9525">
            <a:noFill/>
            <a:miter lim="800000"/>
            <a:headEnd/>
            <a:tailEnd/>
          </a:ln>
          <a:effectLst/>
        </p:spPr>
        <p:txBody>
          <a:bodyPr>
            <a:spAutoFit/>
          </a:bodyPr>
          <a:lstStyle/>
          <a:p>
            <a:pPr>
              <a:spcBef>
                <a:spcPct val="50000"/>
              </a:spcBef>
            </a:pPr>
            <a:r>
              <a:rPr lang="en-US" sz="3600"/>
              <a:t>Business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448510" y="582543"/>
            <a:ext cx="5042162" cy="1257300"/>
          </a:xfrm>
        </p:spPr>
        <p:txBody>
          <a:bodyPr/>
          <a:lstStyle/>
          <a:p>
            <a:pPr fontAlgn="auto">
              <a:spcAft>
                <a:spcPts val="0"/>
              </a:spcAft>
              <a:defRPr/>
            </a:pPr>
            <a:r>
              <a:rPr lang="en-US" dirty="0"/>
              <a:t>Labor costs</a:t>
            </a:r>
          </a:p>
        </p:txBody>
      </p:sp>
      <p:graphicFrame>
        <p:nvGraphicFramePr>
          <p:cNvPr id="27739" name="Group 91"/>
          <p:cNvGraphicFramePr>
            <a:graphicFrameLocks noGrp="1"/>
          </p:cNvGraphicFramePr>
          <p:nvPr>
            <p:ph idx="1"/>
          </p:nvPr>
        </p:nvGraphicFramePr>
        <p:xfrm>
          <a:off x="412750" y="2009775"/>
          <a:ext cx="5434013" cy="3370263"/>
        </p:xfrm>
        <a:graphic>
          <a:graphicData uri="http://schemas.openxmlformats.org/drawingml/2006/table">
            <a:tbl>
              <a:tblPr/>
              <a:tblGrid>
                <a:gridCol w="3806825"/>
                <a:gridCol w="115888"/>
                <a:gridCol w="1511300"/>
              </a:tblGrid>
              <a:tr h="6937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Time [H/day]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Design / testing</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4</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Verification / Testing Technician</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8</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495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Specialist Referent –  Specialized Medic Referent – Doctor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1</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Assemblage technician</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8</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Supply / Delivery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4</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Accounting / financial</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1</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venir Light"/>
                        <a:cs typeface="Arial"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venir Light"/>
                        <a:cs typeface="Arial"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26  hours/day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bl>
          </a:graphicData>
        </a:graphic>
      </p:graphicFrame>
      <p:graphicFrame>
        <p:nvGraphicFramePr>
          <p:cNvPr id="5" name="Table 4"/>
          <p:cNvGraphicFramePr>
            <a:graphicFrameLocks noGrp="1"/>
          </p:cNvGraphicFramePr>
          <p:nvPr/>
        </p:nvGraphicFramePr>
        <p:xfrm>
          <a:off x="6637338" y="2144713"/>
          <a:ext cx="4959350" cy="3059112"/>
        </p:xfrm>
        <a:graphic>
          <a:graphicData uri="http://schemas.openxmlformats.org/drawingml/2006/table">
            <a:tbl>
              <a:tblPr/>
              <a:tblGrid>
                <a:gridCol w="2784475"/>
                <a:gridCol w="723900"/>
                <a:gridCol w="725487"/>
                <a:gridCol w="725488"/>
              </a:tblGrid>
              <a:tr h="385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Packing</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0.2</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85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Plastic Injected case</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0.9</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841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Electronic assembly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3.2</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7477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Accessories (screws, rubber adapter, connector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0.35</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85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Various unforeseen (defects, etc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0.27</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841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r h="385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venir Light"/>
                          <a:cs typeface="Arial" charset="0"/>
                        </a:rPr>
                        <a:t> </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venir Light"/>
                          <a:cs typeface="Arial" charset="0"/>
                        </a:rPr>
                        <a:t>Total</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venir Light"/>
                          <a:cs typeface="Arial" charset="0"/>
                        </a:rPr>
                        <a:t>4.92</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venir Light"/>
                          <a:cs typeface="Arial" charset="0"/>
                        </a:rPr>
                        <a:t>EUR</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7"/>
                    </a:solidFill>
                  </a:tcPr>
                </a:tc>
              </a:tr>
            </a:tbl>
          </a:graphicData>
        </a:graphic>
      </p:graphicFrame>
      <p:sp>
        <p:nvSpPr>
          <p:cNvPr id="6" name="Title 1">
            <a:extLst>
              <a:ext uri="{FF2B5EF4-FFF2-40B4-BE49-F238E27FC236}"/>
            </a:extLst>
          </p:cNvPr>
          <p:cNvSpPr txBox="1">
            <a:spLocks/>
          </p:cNvSpPr>
          <p:nvPr/>
        </p:nvSpPr>
        <p:spPr>
          <a:xfrm>
            <a:off x="6400799" y="553829"/>
            <a:ext cx="5699853" cy="1257300"/>
          </a:xfrm>
          <a:prstGeom prst="rect">
            <a:avLst/>
          </a:prstGeom>
          <a:effectLst>
            <a:outerShdw blurRad="25400" dir="17880000">
              <a:srgbClr val="000000">
                <a:alpha val="46000"/>
              </a:srgbClr>
            </a:outerShdw>
          </a:effectLst>
        </p:spPr>
        <p:txBody>
          <a:bodyPr anchor="ctr">
            <a:normAutofit/>
          </a:bodyPr>
          <a:lst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dirty="0"/>
              <a:t>Material costs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anchor="ctr"/>
          <a:lstStyle/>
          <a:p>
            <a:pPr algn="ctr"/>
            <a:endParaRPr lang="en-US" sz="2400">
              <a:solidFill>
                <a:srgbClr val="FFFFFF"/>
              </a:solidFill>
              <a:cs typeface="Arial" charset="0"/>
            </a:endParaRPr>
          </a:p>
        </p:txBody>
      </p:sp>
      <p:pic>
        <p:nvPicPr>
          <p:cNvPr id="11" name="Picture 10">
            <a:extLst>
              <a:ext uri="{FF2B5EF4-FFF2-40B4-BE49-F238E27FC236}"/>
              <a:ext uri="{C183D7F6-B498-43B3-948B-1728B52AA6E4}"/>
            </a:extLst>
          </p:cNvPr>
          <p:cNvPicPr preferRelativeResize="0">
            <a:picLocks noGrp="1" noRot="1" noChangeAspect="1" noMove="1" noResize="1" noEditPoints="1" noAdjustHandles="1" noChangeArrowheads="1" noChangeShapeType="1" noCrop="1"/>
          </p:cNvPicPr>
          <p:nvPr/>
        </p:nvPicPr>
        <p:blipFill rotWithShape="1">
          <a:blip r:embed="rId2">
            <a:extLst>
              <a:ext uri="{28A0092B-C50C-407E-A947-70E740481C1C}"/>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4" name="Content Placeholder 3"/>
          <p:cNvGraphicFramePr>
            <a:graphicFrameLocks noGrp="1"/>
          </p:cNvGraphicFramePr>
          <p:nvPr>
            <p:ph idx="1"/>
          </p:nvPr>
        </p:nvGraphicFramePr>
        <p:xfrm>
          <a:off x="1370013" y="1239838"/>
          <a:ext cx="9440862" cy="4540250"/>
        </p:xfrm>
        <a:graphic>
          <a:graphicData uri="http://schemas.openxmlformats.org/drawingml/2006/table">
            <a:tbl>
              <a:tblPr/>
              <a:tblGrid>
                <a:gridCol w="1454150"/>
                <a:gridCol w="908050"/>
                <a:gridCol w="908050"/>
                <a:gridCol w="909637"/>
                <a:gridCol w="866775"/>
                <a:gridCol w="908050"/>
                <a:gridCol w="908050"/>
                <a:gridCol w="908050"/>
                <a:gridCol w="835025"/>
                <a:gridCol w="835025"/>
              </a:tblGrid>
              <a:tr h="301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bg1"/>
                          </a:solidFill>
                          <a:effectLst/>
                          <a:latin typeface="Calisto MT"/>
                          <a:cs typeface="Arial" charset="0"/>
                        </a:rPr>
                        <a:t> </a:t>
                      </a:r>
                      <a:endParaRPr kumimoji="0" lang="en-GB" sz="11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a:noFill/>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Calisto MT"/>
                          <a:cs typeface="Arial" charset="0"/>
                        </a:rPr>
                        <a:t> </a:t>
                      </a:r>
                      <a:endParaRPr kumimoji="0" lang="en-GB" sz="12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Calisto MT"/>
                          <a:cs typeface="Arial" charset="0"/>
                        </a:rPr>
                        <a:t> </a:t>
                      </a:r>
                      <a:endParaRPr kumimoji="0" lang="en-GB" sz="12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gridSpan="7">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Month</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a:noFill/>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bg1"/>
                          </a:solidFill>
                          <a:effectLst/>
                          <a:latin typeface="Calisto MT"/>
                          <a:cs typeface="Arial" charset="0"/>
                        </a:rPr>
                        <a:t> </a:t>
                      </a:r>
                      <a:endParaRPr kumimoji="0" lang="en-GB" sz="11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Calisto MT"/>
                          <a:cs typeface="Arial" charset="0"/>
                        </a:rPr>
                        <a:t> </a:t>
                      </a:r>
                      <a:endParaRPr kumimoji="0" lang="en-GB" sz="12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Calisto MT"/>
                          <a:cs typeface="Arial" charset="0"/>
                        </a:rPr>
                        <a:t>Total</a:t>
                      </a:r>
                      <a:endParaRPr kumimoji="0" lang="en-GB" sz="12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Calisto MT"/>
                          <a:cs typeface="Arial" charset="0"/>
                        </a:rPr>
                        <a:t>0</a:t>
                      </a:r>
                      <a:endParaRPr kumimoji="0" lang="en-GB" sz="1200" b="0"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1</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2</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3</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4</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5</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Calisto MT"/>
                          <a:cs typeface="Arial" charset="0"/>
                        </a:rPr>
                        <a:t>6</a:t>
                      </a:r>
                      <a:endParaRPr kumimoji="0" lang="en-GB" sz="1200" b="1" i="0" u="none" strike="noStrike" cap="none" normalizeH="0" baseline="0" smtClean="0">
                        <a:ln>
                          <a:noFill/>
                        </a:ln>
                        <a:solidFill>
                          <a:schemeClr val="bg1"/>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241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Monthly expense</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[EUR]</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19,833</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500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3,600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6,611</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6,611</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2,511</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485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Investment expenses</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[EUR]</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13,550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9,000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4,550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241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Materials</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[EUR]</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9,840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3,000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4,000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1,840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Total</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[EUR]</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43,223</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12,500</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9,150</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10,611</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8,451</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8D3414"/>
                          </a:solidFill>
                          <a:effectLst/>
                          <a:latin typeface="Calisto MT"/>
                          <a:cs typeface="Arial" charset="0"/>
                        </a:rPr>
                        <a:t>2,511</a:t>
                      </a:r>
                      <a:endParaRPr kumimoji="0" lang="en-GB" sz="12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B79935"/>
                          </a:solidFill>
                          <a:effectLst/>
                          <a:latin typeface="Calisto MT"/>
                          <a:cs typeface="Arial" charset="0"/>
                        </a:rPr>
                        <a:t> </a:t>
                      </a:r>
                      <a:endParaRPr kumimoji="0" lang="en-GB" sz="1200" b="1" i="0" u="none" strike="noStrike" cap="none" normalizeH="0" baseline="0" smtClean="0">
                        <a:ln>
                          <a:noFill/>
                        </a:ln>
                        <a:solidFill>
                          <a:srgbClr val="B79935"/>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B79935"/>
                          </a:solidFill>
                          <a:effectLst/>
                          <a:latin typeface="Calisto MT"/>
                          <a:cs typeface="Arial" charset="0"/>
                        </a:rPr>
                        <a:t> </a:t>
                      </a:r>
                      <a:endParaRPr kumimoji="0" lang="en-GB" sz="1200" b="1" i="0" u="none" strike="noStrike" cap="none" normalizeH="0" baseline="0" smtClean="0">
                        <a:ln>
                          <a:noFill/>
                        </a:ln>
                        <a:solidFill>
                          <a:srgbClr val="B79935"/>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241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Collection</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[EUR]</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41,500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6,000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16,000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10,000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5,000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4,500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241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Price /piece</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30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485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262626"/>
                          </a:solidFill>
                          <a:effectLst/>
                          <a:latin typeface="Calisto MT"/>
                          <a:cs typeface="Arial" charset="0"/>
                        </a:rPr>
                        <a:t>No. units collected</a:t>
                      </a:r>
                      <a:endParaRPr kumimoji="0" lang="en-GB" sz="1200" b="1"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[unit]</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300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800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500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250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150</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262626"/>
                          </a:solidFill>
                          <a:effectLst/>
                          <a:latin typeface="Calisto MT"/>
                          <a:cs typeface="Arial" charset="0"/>
                        </a:rPr>
                        <a:t> </a:t>
                      </a:r>
                      <a:endParaRPr kumimoji="0" lang="en-GB" sz="12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262626"/>
                          </a:solidFill>
                          <a:effectLst/>
                          <a:latin typeface="Calisto MT"/>
                          <a:cs typeface="Arial" charset="0"/>
                        </a:rPr>
                        <a:t> </a:t>
                      </a:r>
                      <a:endParaRPr kumimoji="0" lang="en-GB" sz="1100" b="0" i="0" u="none" strike="noStrike" cap="none" normalizeH="0" baseline="0" smtClean="0">
                        <a:ln>
                          <a:noFill/>
                        </a:ln>
                        <a:solidFill>
                          <a:srgbClr val="262626"/>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241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A78F8"/>
                          </a:solidFill>
                          <a:effectLst/>
                          <a:latin typeface="Calisto MT"/>
                          <a:cs typeface="Arial" charset="0"/>
                        </a:rPr>
                        <a:t>Income-spend</a:t>
                      </a:r>
                      <a:endParaRPr kumimoji="0" lang="en-GB" sz="1200" b="1"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[EUR]</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 </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-12500</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-9150</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-4611</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7549</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7489</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5000</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A78F8"/>
                          </a:solidFill>
                          <a:effectLst/>
                          <a:latin typeface="Calisto MT"/>
                          <a:cs typeface="Arial" charset="0"/>
                        </a:rPr>
                        <a:t>4500</a:t>
                      </a:r>
                      <a:endParaRPr kumimoji="0" lang="en-GB" sz="1100" b="0" i="0" u="none" strike="noStrike" cap="none" normalizeH="0" baseline="0" smtClean="0">
                        <a:ln>
                          <a:noFill/>
                        </a:ln>
                        <a:solidFill>
                          <a:srgbClr val="0A78F8"/>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878E8B">
                        <a:alpha val="30196"/>
                      </a:srgbClr>
                    </a:solidFill>
                  </a:tcPr>
                </a:tc>
              </a:tr>
              <a:tr h="5461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Funding required</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[EUR]</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 </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12500</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21650</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26261</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18712</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11223</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6223</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8D3414"/>
                          </a:solidFill>
                          <a:effectLst/>
                          <a:latin typeface="Calisto MT"/>
                          <a:cs typeface="Arial" charset="0"/>
                        </a:rPr>
                        <a:t>1723</a:t>
                      </a:r>
                      <a:endParaRPr kumimoji="0" lang="en-GB" sz="1400" b="1" i="0" u="none" strike="noStrike" cap="none" normalizeH="0" baseline="0" smtClean="0">
                        <a:ln>
                          <a:noFill/>
                        </a:ln>
                        <a:solidFill>
                          <a:srgbClr val="8D3414"/>
                        </a:solidFill>
                        <a:effectLst/>
                        <a:latin typeface="Arial" charset="0"/>
                        <a:cs typeface="Arial" charset="0"/>
                      </a:endParaRPr>
                    </a:p>
                  </a:txBody>
                  <a:tcPr marL="99643" marR="59786" marT="59786" marB="59786" anchor="b" horzOverflow="overflow">
                    <a:lnL w="381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a:noFill/>
                    </a:lnB>
                    <a:lnTlToBr>
                      <a:noFill/>
                    </a:lnTlToBr>
                    <a:lnBlToTr>
                      <a:noFill/>
                    </a:lnBlToTr>
                    <a:solidFill>
                      <a:srgbClr val="878E8B">
                        <a:alpha val="30196"/>
                      </a:srgbClr>
                    </a:solidFill>
                  </a:tcPr>
                </a:tc>
              </a:tr>
            </a:tbl>
          </a:graphicData>
        </a:graphic>
      </p:graphicFrame>
      <p:sp>
        <p:nvSpPr>
          <p:cNvPr id="29849" name="Rectangle 4"/>
          <p:cNvSpPr>
            <a:spLocks noChangeArrowheads="1"/>
          </p:cNvSpPr>
          <p:nvPr/>
        </p:nvSpPr>
        <p:spPr bwMode="auto">
          <a:xfrm>
            <a:off x="1320800" y="5930900"/>
            <a:ext cx="9539288" cy="730250"/>
          </a:xfrm>
          <a:prstGeom prst="rect">
            <a:avLst/>
          </a:prstGeom>
          <a:noFill/>
          <a:ln w="9525">
            <a:noFill/>
            <a:miter lim="800000"/>
            <a:headEnd/>
            <a:tailEnd/>
          </a:ln>
        </p:spPr>
        <p:txBody>
          <a:bodyPr>
            <a:spAutoFit/>
          </a:bodyPr>
          <a:lstStyle/>
          <a:p>
            <a:pPr marL="36513"/>
            <a:r>
              <a:rPr lang="en-GB" sz="1400">
                <a:latin typeface="Avenir Light"/>
              </a:rPr>
              <a:t>The above calculation reached a price/unit of 28.92 EUR for the first month and 19.96 for the following months.</a:t>
            </a:r>
          </a:p>
          <a:p>
            <a:pPr marL="36513"/>
            <a:r>
              <a:rPr lang="en-GB" sz="1400">
                <a:latin typeface="Avenir Light"/>
              </a:rPr>
              <a:t>The estimated market price for this device to be acceptable should be a </a:t>
            </a:r>
            <a:r>
              <a:rPr lang="en-GB" sz="1400" b="1">
                <a:latin typeface="Avenir Light"/>
              </a:rPr>
              <a:t>maximum of EUR 20</a:t>
            </a:r>
            <a:r>
              <a:rPr lang="en-GB" sz="1400">
                <a:latin typeface="Avenir Light"/>
              </a:rPr>
              <a:t> which leads to the need to have an infusion of funds in order to sustain the urgent production activity in the first months.</a:t>
            </a:r>
          </a:p>
        </p:txBody>
      </p:sp>
      <p:sp>
        <p:nvSpPr>
          <p:cNvPr id="29850" name="Text Box 154"/>
          <p:cNvSpPr txBox="1">
            <a:spLocks noChangeArrowheads="1"/>
          </p:cNvSpPr>
          <p:nvPr/>
        </p:nvSpPr>
        <p:spPr bwMode="auto">
          <a:xfrm>
            <a:off x="3524250" y="298450"/>
            <a:ext cx="5616575" cy="701675"/>
          </a:xfrm>
          <a:prstGeom prst="rect">
            <a:avLst/>
          </a:prstGeom>
          <a:noFill/>
          <a:ln w="9525">
            <a:noFill/>
            <a:miter lim="800000"/>
            <a:headEnd/>
            <a:tailEnd/>
          </a:ln>
          <a:effectLst/>
        </p:spPr>
        <p:txBody>
          <a:bodyPr>
            <a:spAutoFit/>
          </a:bodyPr>
          <a:lstStyle/>
          <a:p>
            <a:pPr>
              <a:spcBef>
                <a:spcPct val="50000"/>
              </a:spcBef>
            </a:pPr>
            <a:r>
              <a:rPr lang="en-US" sz="4000">
                <a:solidFill>
                  <a:schemeClr val="bg1"/>
                </a:solidFill>
              </a:rPr>
              <a:t>Revenue projection</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209</TotalTime>
  <Words>737</Words>
  <Application>Microsoft Macintosh PowerPoint</Application>
  <PresentationFormat>Custom</PresentationFormat>
  <Paragraphs>261</Paragraphs>
  <Slides>15</Slides>
  <Notes>0</Notes>
  <HiddenSlides>0</HiddenSlides>
  <MMClips>0</MMClips>
  <ScaleCrop>false</ScaleCrop>
  <HeadingPairs>
    <vt:vector size="6" baseType="variant">
      <vt:variant>
        <vt:lpstr>Fonts Used</vt:lpstr>
      </vt:variant>
      <vt:variant>
        <vt:i4>5</vt:i4>
      </vt:variant>
      <vt:variant>
        <vt:lpstr>Design Template</vt:lpstr>
      </vt:variant>
      <vt:variant>
        <vt:i4>6</vt:i4>
      </vt:variant>
      <vt:variant>
        <vt:lpstr>Slide Titles</vt:lpstr>
      </vt:variant>
      <vt:variant>
        <vt:i4>15</vt:i4>
      </vt:variant>
    </vt:vector>
  </HeadingPairs>
  <TitlesOfParts>
    <vt:vector size="26" baseType="lpstr">
      <vt:lpstr>Calisto MT</vt:lpstr>
      <vt:lpstr>Arial</vt:lpstr>
      <vt:lpstr>Wingdings 2</vt:lpstr>
      <vt:lpstr>Calibri</vt:lpstr>
      <vt:lpstr>Avenir Light</vt:lpstr>
      <vt:lpstr>SlateVTI</vt:lpstr>
      <vt:lpstr>SlateVTI</vt:lpstr>
      <vt:lpstr>SlateVTI</vt:lpstr>
      <vt:lpstr>SlateVTI</vt:lpstr>
      <vt:lpstr>SlateVTI</vt:lpstr>
      <vt:lpstr>SlateVTI</vt:lpstr>
      <vt:lpstr>Slide 1</vt:lpstr>
      <vt:lpstr>Slide 2</vt:lpstr>
      <vt:lpstr>Slide 3</vt:lpstr>
      <vt:lpstr>Slide 4</vt:lpstr>
      <vt:lpstr>Solutions</vt:lpstr>
      <vt:lpstr>Slide 6</vt:lpstr>
      <vt:lpstr>Slide 7</vt:lpstr>
      <vt:lpstr>Slide 8</vt:lpstr>
      <vt:lpstr>Slide 9</vt:lpstr>
      <vt:lpstr>Slide 10</vt:lpstr>
      <vt:lpstr>Slide 11</vt:lpstr>
      <vt:lpstr>Slide 12</vt:lpstr>
      <vt:lpstr>Backup slides</vt:lpstr>
      <vt:lpstr>Slide 14</vt:lpstr>
      <vt:lpstr>Mechanical Design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Stethoscope Adaptor </dc:title>
  <dc:creator>Ramona Brebenel</dc:creator>
  <cp:lastModifiedBy>gigi</cp:lastModifiedBy>
  <cp:revision>8</cp:revision>
  <dcterms:created xsi:type="dcterms:W3CDTF">2020-04-26T11:38:05Z</dcterms:created>
  <dcterms:modified xsi:type="dcterms:W3CDTF">2020-04-26T17:26:02Z</dcterms:modified>
</cp:coreProperties>
</file>