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0F7-4DFB-034D-A9E4-1F2E97E8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93C7C-EF73-6A45-8272-F1F36987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CD9-ED1D-EC4A-86C1-60045EFE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27CA-8C48-5C4E-A93A-5BF94F22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EB50-6057-CF43-8748-51BCF3D0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0058-2CDB-3441-9ED4-A55271D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6B4E-0583-3B49-A51B-979C822D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A857-46AF-0B43-A0B6-6CAAC346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D07B-43D6-5C43-9376-BD75294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9A63-4F59-724D-A7D0-C3370AC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EA4C-A398-ED40-9310-97947DBA7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17B94-DEC3-D247-A9B6-E8ECCBF7D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D37E-4CFC-F946-9F70-388DEFD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8432-6116-F943-B389-54C1AF1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4C4B-798C-2445-B9F5-A61F23D5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63F8-70B3-7841-91E9-B0FE901D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B536-53B3-1440-89D3-C6835C0F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24AD-7B88-EC48-A2C8-86AAC502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F43E-1145-7D48-9A1D-AB43AD75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8B43-E47C-E840-A6D0-AF1734A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DC9F-C86B-0848-AD81-721D08BA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957B-513E-524B-A138-0C9DB098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2B4A-23CB-434F-A9F9-20020BDC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2935-5025-5346-9120-00F765D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5594-2303-724C-95F2-93E6B5B2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A51C-D69A-694D-89B4-9554C93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08C0-C234-D24F-9961-8CD53D3B7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29FF2-82E1-5F44-B637-E71FAF5B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45E0-0CC3-2A4B-9969-4C9C92FD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FD85-324C-EE4F-807D-B65A4FA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6533-1A93-3D43-80FF-26810C96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68B-6848-DC4D-9428-8601FE42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2F82-2E50-E342-8154-4CC67C2C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430B-BA56-0646-A509-D463DFD8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FA9-A3DB-C84B-8E92-5B261EDD1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A060A-61BA-284A-AE1E-5907F76A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20D2A-A3C9-FB45-B2C5-54957C7F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762E1-5288-7E42-A770-ECB73D80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A442-6AFF-A24F-AAE5-A11D9CD0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7275-7901-0F4B-9C8A-DA1337A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C9766-93DC-9149-B2C1-678674EF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5061D-5CD5-CB4E-B23D-AE02DF65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3F9F-D4B6-D643-B012-11807F1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2281F-B1F5-3447-9E5B-FB6A5488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E0ED2-85BC-D046-BDF1-DEA7EC52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FC578-678B-BA42-BDA0-65C8D5A4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C205-7918-E54F-8306-E460D08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8570-A0BD-CE44-A23C-89820D2F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C0C04-C348-C24C-BD97-A59D7D3B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949E-DB0B-DD40-B39F-A50C30DD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8D9D-98D8-2C42-97D1-F63AB541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8F10-43E9-0B4E-9537-D3A2AA2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16DE-7F3D-9743-BD72-14350D0D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3CE21-4AD6-E246-ABD3-ADEF2A77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5971-078D-6949-A83A-88D2C775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EECA-6375-944B-B733-9C38CCE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A25D-4C87-B64F-9872-FA293AAE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90C2-57FA-7146-BE43-BAF2FAA1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94E66-87D1-2D4F-AD00-31CB62A8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62BE-498D-7542-AD89-B200C345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8F67-B75A-8A4A-98EC-D28C2D883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7A6F-464E-914B-80BC-B91125AA185D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6C17-41B7-2F43-BBC3-1AE28E72B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015B-AACD-4B48-A6D8-EAAD99DB3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662B-B1C6-C246-9CA0-DF111CDE2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DA03E-0247-874B-9673-BA64D9FFDB24}"/>
              </a:ext>
            </a:extLst>
          </p:cNvPr>
          <p:cNvSpPr/>
          <p:nvPr/>
        </p:nvSpPr>
        <p:spPr>
          <a:xfrm>
            <a:off x="1490134" y="609600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 text repetition (Line 10)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E25ED-30BF-864A-AEEB-D4BA0FA1D677}"/>
              </a:ext>
            </a:extLst>
          </p:cNvPr>
          <p:cNvSpPr/>
          <p:nvPr/>
        </p:nvSpPr>
        <p:spPr>
          <a:xfrm>
            <a:off x="1490133" y="592667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CCC13-C4A3-B74B-8D12-2B9A3C72F8AE}"/>
              </a:ext>
            </a:extLst>
          </p:cNvPr>
          <p:cNvSpPr/>
          <p:nvPr/>
        </p:nvSpPr>
        <p:spPr>
          <a:xfrm>
            <a:off x="4614334" y="609600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enunciation (Line 37)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371DA-3D2F-C342-B0AE-56CC03E5FCEB}"/>
              </a:ext>
            </a:extLst>
          </p:cNvPr>
          <p:cNvSpPr/>
          <p:nvPr/>
        </p:nvSpPr>
        <p:spPr>
          <a:xfrm>
            <a:off x="4614333" y="592667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1A056-81C4-B243-B063-C69D1AA1133D}"/>
              </a:ext>
            </a:extLst>
          </p:cNvPr>
          <p:cNvSpPr/>
          <p:nvPr/>
        </p:nvSpPr>
        <p:spPr>
          <a:xfrm>
            <a:off x="7797798" y="609600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embellishment (Line 23)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5AD1E-5F50-4B4F-8E72-6FC5DA8E9747}"/>
              </a:ext>
            </a:extLst>
          </p:cNvPr>
          <p:cNvSpPr/>
          <p:nvPr/>
        </p:nvSpPr>
        <p:spPr>
          <a:xfrm>
            <a:off x="7797797" y="592667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68FE6-F82D-A349-8917-C16BB2BCC77A}"/>
              </a:ext>
            </a:extLst>
          </p:cNvPr>
          <p:cNvSpPr/>
          <p:nvPr/>
        </p:nvSpPr>
        <p:spPr>
          <a:xfrm>
            <a:off x="1490134" y="3217333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orchestral complexity (Line 3)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FCD86-7D66-B442-B628-7414C9AD0EDD}"/>
              </a:ext>
            </a:extLst>
          </p:cNvPr>
          <p:cNvSpPr/>
          <p:nvPr/>
        </p:nvSpPr>
        <p:spPr>
          <a:xfrm>
            <a:off x="1490133" y="3200400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27B2F2-E876-C345-BC39-F90D160B3E6F}"/>
              </a:ext>
            </a:extLst>
          </p:cNvPr>
          <p:cNvSpPr/>
          <p:nvPr/>
        </p:nvSpPr>
        <p:spPr>
          <a:xfrm>
            <a:off x="4614334" y="3217333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melodic interval size (Line 21)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F05BB-1BE6-A44B-A109-EC1BCF967188}"/>
              </a:ext>
            </a:extLst>
          </p:cNvPr>
          <p:cNvSpPr/>
          <p:nvPr/>
        </p:nvSpPr>
        <p:spPr>
          <a:xfrm>
            <a:off x="4614333" y="3200400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0BCE6-F8AE-544E-9824-BD46BFA93BD8}"/>
              </a:ext>
            </a:extLst>
          </p:cNvPr>
          <p:cNvSpPr/>
          <p:nvPr/>
        </p:nvSpPr>
        <p:spPr>
          <a:xfrm>
            <a:off x="7797798" y="3234266"/>
            <a:ext cx="2963334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PC1 Musical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495B1-C1FC-8647-B0C0-1DDF64044BB5}"/>
              </a:ext>
            </a:extLst>
          </p:cNvPr>
          <p:cNvSpPr/>
          <p:nvPr/>
        </p:nvSpPr>
        <p:spPr>
          <a:xfrm>
            <a:off x="7797797" y="3217333"/>
            <a:ext cx="2963334" cy="2438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37933C-6D4C-0B46-BA2E-98B0C44D32EA}"/>
              </a:ext>
            </a:extLst>
          </p:cNvPr>
          <p:cNvCxnSpPr/>
          <p:nvPr/>
        </p:nvCxnSpPr>
        <p:spPr>
          <a:xfrm flipV="1">
            <a:off x="1659467" y="1456267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56EC0-4E1D-7F4A-B108-B4F5FE2D23DC}"/>
              </a:ext>
            </a:extLst>
          </p:cNvPr>
          <p:cNvCxnSpPr/>
          <p:nvPr/>
        </p:nvCxnSpPr>
        <p:spPr>
          <a:xfrm flipV="1">
            <a:off x="1879596" y="16933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0B2AA-D4BA-3A43-9E68-A85C7A768A56}"/>
              </a:ext>
            </a:extLst>
          </p:cNvPr>
          <p:cNvCxnSpPr/>
          <p:nvPr/>
        </p:nvCxnSpPr>
        <p:spPr>
          <a:xfrm flipV="1">
            <a:off x="2133600" y="18965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3F5DEA-471D-E84E-81CE-BBD760D24944}"/>
              </a:ext>
            </a:extLst>
          </p:cNvPr>
          <p:cNvCxnSpPr/>
          <p:nvPr/>
        </p:nvCxnSpPr>
        <p:spPr>
          <a:xfrm flipV="1">
            <a:off x="2302934" y="2150533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6E571C-60AF-2A4B-AFF0-DAEA62F0E5E4}"/>
              </a:ext>
            </a:extLst>
          </p:cNvPr>
          <p:cNvCxnSpPr/>
          <p:nvPr/>
        </p:nvCxnSpPr>
        <p:spPr>
          <a:xfrm flipV="1">
            <a:off x="8441264" y="4436533"/>
            <a:ext cx="1676400" cy="524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002CB2-BB98-1E49-A986-B310ABC4D983}"/>
              </a:ext>
            </a:extLst>
          </p:cNvPr>
          <p:cNvCxnSpPr>
            <a:cxnSpLocks/>
          </p:cNvCxnSpPr>
          <p:nvPr/>
        </p:nvCxnSpPr>
        <p:spPr>
          <a:xfrm>
            <a:off x="1100663" y="5888970"/>
            <a:ext cx="49106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9FFC2D-7212-D747-80BA-E732C24EABBA}"/>
              </a:ext>
            </a:extLst>
          </p:cNvPr>
          <p:cNvCxnSpPr>
            <a:cxnSpLocks/>
          </p:cNvCxnSpPr>
          <p:nvPr/>
        </p:nvCxnSpPr>
        <p:spPr>
          <a:xfrm>
            <a:off x="1075270" y="6193768"/>
            <a:ext cx="499529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E8127E-FD00-9B42-8E5B-B341D23DCC60}"/>
              </a:ext>
            </a:extLst>
          </p:cNvPr>
          <p:cNvCxnSpPr>
            <a:cxnSpLocks/>
          </p:cNvCxnSpPr>
          <p:nvPr/>
        </p:nvCxnSpPr>
        <p:spPr>
          <a:xfrm>
            <a:off x="1058337" y="6464700"/>
            <a:ext cx="499529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ECCC98-2822-1D47-B5DA-725030C12197}"/>
              </a:ext>
            </a:extLst>
          </p:cNvPr>
          <p:cNvCxnSpPr>
            <a:cxnSpLocks/>
          </p:cNvCxnSpPr>
          <p:nvPr/>
        </p:nvCxnSpPr>
        <p:spPr>
          <a:xfrm>
            <a:off x="7332130" y="5979066"/>
            <a:ext cx="465667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326CB5-C5F9-D547-AD26-78CADC079215}"/>
              </a:ext>
            </a:extLst>
          </p:cNvPr>
          <p:cNvCxnSpPr>
            <a:cxnSpLocks/>
          </p:cNvCxnSpPr>
          <p:nvPr/>
        </p:nvCxnSpPr>
        <p:spPr>
          <a:xfrm>
            <a:off x="7332130" y="6266931"/>
            <a:ext cx="4487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B29397-E29D-5F44-A695-87400F08D729}"/>
              </a:ext>
            </a:extLst>
          </p:cNvPr>
          <p:cNvSpPr txBox="1"/>
          <p:nvPr/>
        </p:nvSpPr>
        <p:spPr>
          <a:xfrm>
            <a:off x="1659467" y="5701437"/>
            <a:ext cx="19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Subsistence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BC8BE-C4E7-F745-9760-B7240E5D770A}"/>
              </a:ext>
            </a:extLst>
          </p:cNvPr>
          <p:cNvSpPr txBox="1"/>
          <p:nvPr/>
        </p:nvSpPr>
        <p:spPr>
          <a:xfrm>
            <a:off x="1676399" y="6012303"/>
            <a:ext cx="55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Jurisdictional hierarchy beyond local community (EA033)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8FEB4-08E2-494A-86B3-C75F12B2293C}"/>
              </a:ext>
            </a:extLst>
          </p:cNvPr>
          <p:cNvSpPr txBox="1"/>
          <p:nvPr/>
        </p:nvSpPr>
        <p:spPr>
          <a:xfrm>
            <a:off x="1676400" y="6296967"/>
            <a:ext cx="19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Layering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FB80B-2191-3246-A265-F006932BC3FD}"/>
              </a:ext>
            </a:extLst>
          </p:cNvPr>
          <p:cNvSpPr txBox="1"/>
          <p:nvPr/>
        </p:nvSpPr>
        <p:spPr>
          <a:xfrm>
            <a:off x="7797797" y="6099200"/>
            <a:ext cx="254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 Social Complexity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AAD7B9-16AC-1742-90E0-4DDB8A9BBA7A}"/>
              </a:ext>
            </a:extLst>
          </p:cNvPr>
          <p:cNvSpPr txBox="1"/>
          <p:nvPr/>
        </p:nvSpPr>
        <p:spPr>
          <a:xfrm>
            <a:off x="7823195" y="5777467"/>
            <a:ext cx="293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Community Size (EA031)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3697E7-8271-F642-AD2C-230340C46EEA}"/>
              </a:ext>
            </a:extLst>
          </p:cNvPr>
          <p:cNvCxnSpPr/>
          <p:nvPr/>
        </p:nvCxnSpPr>
        <p:spPr>
          <a:xfrm flipV="1">
            <a:off x="4936064" y="1456267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83A070-0DFD-A34A-BB3E-347674545454}"/>
              </a:ext>
            </a:extLst>
          </p:cNvPr>
          <p:cNvCxnSpPr/>
          <p:nvPr/>
        </p:nvCxnSpPr>
        <p:spPr>
          <a:xfrm flipV="1">
            <a:off x="5156193" y="16933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237E57-6362-BD4C-AEF6-625D1F7C87EF}"/>
              </a:ext>
            </a:extLst>
          </p:cNvPr>
          <p:cNvCxnSpPr/>
          <p:nvPr/>
        </p:nvCxnSpPr>
        <p:spPr>
          <a:xfrm flipV="1">
            <a:off x="5410197" y="18965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4915AB-65B6-B445-B32B-E30F72D7B14E}"/>
              </a:ext>
            </a:extLst>
          </p:cNvPr>
          <p:cNvCxnSpPr/>
          <p:nvPr/>
        </p:nvCxnSpPr>
        <p:spPr>
          <a:xfrm flipV="1">
            <a:off x="5579531" y="2150533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7B9EBD-6CCE-1C4D-8697-4FDE13616A91}"/>
              </a:ext>
            </a:extLst>
          </p:cNvPr>
          <p:cNvCxnSpPr/>
          <p:nvPr/>
        </p:nvCxnSpPr>
        <p:spPr>
          <a:xfrm flipV="1">
            <a:off x="8026396" y="1456267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39CD82-A547-8A43-9401-E15A710AD550}"/>
              </a:ext>
            </a:extLst>
          </p:cNvPr>
          <p:cNvCxnSpPr/>
          <p:nvPr/>
        </p:nvCxnSpPr>
        <p:spPr>
          <a:xfrm flipV="1">
            <a:off x="8246525" y="16933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641C5E-ADCB-B841-B400-60694C5F1016}"/>
              </a:ext>
            </a:extLst>
          </p:cNvPr>
          <p:cNvCxnSpPr/>
          <p:nvPr/>
        </p:nvCxnSpPr>
        <p:spPr>
          <a:xfrm flipV="1">
            <a:off x="8500529" y="1896534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3765D4-5A95-2140-873C-CA556EA30698}"/>
              </a:ext>
            </a:extLst>
          </p:cNvPr>
          <p:cNvCxnSpPr/>
          <p:nvPr/>
        </p:nvCxnSpPr>
        <p:spPr>
          <a:xfrm flipV="1">
            <a:off x="8669863" y="2150533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5C091D-A027-9140-9FCE-08B34584DAD0}"/>
              </a:ext>
            </a:extLst>
          </p:cNvPr>
          <p:cNvCxnSpPr/>
          <p:nvPr/>
        </p:nvCxnSpPr>
        <p:spPr>
          <a:xfrm flipV="1">
            <a:off x="1799172" y="4028072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040607-8E88-504C-B155-4195CF8E113D}"/>
              </a:ext>
            </a:extLst>
          </p:cNvPr>
          <p:cNvCxnSpPr/>
          <p:nvPr/>
        </p:nvCxnSpPr>
        <p:spPr>
          <a:xfrm flipV="1">
            <a:off x="2019301" y="4265139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2777B7-2774-5146-ABBC-2FB0FD4CDCFB}"/>
              </a:ext>
            </a:extLst>
          </p:cNvPr>
          <p:cNvCxnSpPr/>
          <p:nvPr/>
        </p:nvCxnSpPr>
        <p:spPr>
          <a:xfrm flipV="1">
            <a:off x="2273305" y="4468339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0BBAEF-77BB-5149-A8F6-1C1EEDDCC998}"/>
              </a:ext>
            </a:extLst>
          </p:cNvPr>
          <p:cNvCxnSpPr/>
          <p:nvPr/>
        </p:nvCxnSpPr>
        <p:spPr>
          <a:xfrm flipV="1">
            <a:off x="2442639" y="4722338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894116-8A5A-3E44-A3E8-65CDA1BAC542}"/>
              </a:ext>
            </a:extLst>
          </p:cNvPr>
          <p:cNvCxnSpPr/>
          <p:nvPr/>
        </p:nvCxnSpPr>
        <p:spPr>
          <a:xfrm flipV="1">
            <a:off x="4919133" y="4036539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D74C0B-FBAB-8F49-990C-7AD00AE02A42}"/>
              </a:ext>
            </a:extLst>
          </p:cNvPr>
          <p:cNvCxnSpPr/>
          <p:nvPr/>
        </p:nvCxnSpPr>
        <p:spPr>
          <a:xfrm flipV="1">
            <a:off x="5139262" y="4273606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4A7125-3D88-A646-B27C-B9ED3AD7F3B8}"/>
              </a:ext>
            </a:extLst>
          </p:cNvPr>
          <p:cNvCxnSpPr/>
          <p:nvPr/>
        </p:nvCxnSpPr>
        <p:spPr>
          <a:xfrm flipV="1">
            <a:off x="5393266" y="4476806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7436-8640-3E46-AC28-5F679CF1D5E6}"/>
              </a:ext>
            </a:extLst>
          </p:cNvPr>
          <p:cNvCxnSpPr/>
          <p:nvPr/>
        </p:nvCxnSpPr>
        <p:spPr>
          <a:xfrm flipV="1">
            <a:off x="5562600" y="4730805"/>
            <a:ext cx="1676400" cy="5249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DE4AB6-4ABF-2447-B5D6-D7120006412C}"/>
              </a:ext>
            </a:extLst>
          </p:cNvPr>
          <p:cNvSpPr txBox="1"/>
          <p:nvPr/>
        </p:nvSpPr>
        <p:spPr>
          <a:xfrm>
            <a:off x="1879596" y="7018744"/>
            <a:ext cx="804332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Carol’s Graph suggestion</a:t>
            </a:r>
          </a:p>
          <a:p>
            <a:r>
              <a:rPr lang="en-US" dirty="0"/>
              <a:t>1 graph per musical feature (Y-Axis)</a:t>
            </a:r>
          </a:p>
          <a:p>
            <a:r>
              <a:rPr lang="en-US" dirty="0"/>
              <a:t>1 line per social complexity feature (X-axis)</a:t>
            </a:r>
          </a:p>
          <a:p>
            <a:r>
              <a:rPr lang="en-US" dirty="0"/>
              <a:t>1 graph (bottom right) showing aggregate musical vs aggregate social measure</a:t>
            </a:r>
          </a:p>
          <a:p>
            <a:endParaRPr lang="en-US" dirty="0"/>
          </a:p>
          <a:p>
            <a:r>
              <a:rPr lang="en-US" dirty="0"/>
              <a:t>Pros: Simple. Shows multiple correlations clearly.  </a:t>
            </a:r>
          </a:p>
          <a:p>
            <a:endParaRPr lang="en-US" dirty="0"/>
          </a:p>
          <a:p>
            <a:r>
              <a:rPr lang="en-US" dirty="0"/>
              <a:t>Cons: Requires data aggregation. May be misleading (depending on the data distribution). </a:t>
            </a:r>
          </a:p>
        </p:txBody>
      </p:sp>
    </p:spTree>
    <p:extLst>
      <p:ext uri="{BB962C8B-B14F-4D97-AF65-F5344CB8AC3E}">
        <p14:creationId xmlns:p14="http://schemas.microsoft.com/office/powerpoint/2010/main" val="222379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5A8EEB-E52C-874A-83B9-AE3278D699D9}"/>
              </a:ext>
            </a:extLst>
          </p:cNvPr>
          <p:cNvSpPr/>
          <p:nvPr/>
        </p:nvSpPr>
        <p:spPr>
          <a:xfrm>
            <a:off x="9194989" y="0"/>
            <a:ext cx="1468213" cy="39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400" dirty="0"/>
          </a:p>
          <a:p>
            <a:pPr algn="ctr"/>
            <a:r>
              <a:rPr lang="en-NZ" sz="1400" dirty="0"/>
              <a:t> text repetition (Line 10)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CC5E-097B-7840-BB76-6C3D869B4247}"/>
              </a:ext>
            </a:extLst>
          </p:cNvPr>
          <p:cNvSpPr/>
          <p:nvPr/>
        </p:nvSpPr>
        <p:spPr>
          <a:xfrm>
            <a:off x="1368566" y="48861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940A-CBA7-424B-BB2F-E867649F5B43}"/>
              </a:ext>
            </a:extLst>
          </p:cNvPr>
          <p:cNvSpPr/>
          <p:nvPr/>
        </p:nvSpPr>
        <p:spPr>
          <a:xfrm>
            <a:off x="2933851" y="48861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3F9C2-1BA6-AF44-9D08-97AA3B3C4EC2}"/>
              </a:ext>
            </a:extLst>
          </p:cNvPr>
          <p:cNvSpPr/>
          <p:nvPr/>
        </p:nvSpPr>
        <p:spPr>
          <a:xfrm>
            <a:off x="4499136" y="48861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35647-9E44-0A46-9155-886C0294FFD2}"/>
              </a:ext>
            </a:extLst>
          </p:cNvPr>
          <p:cNvSpPr/>
          <p:nvPr/>
        </p:nvSpPr>
        <p:spPr>
          <a:xfrm>
            <a:off x="6064420" y="50237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F280B-9F59-AD4D-98C1-C7A53820C3DD}"/>
              </a:ext>
            </a:extLst>
          </p:cNvPr>
          <p:cNvSpPr/>
          <p:nvPr/>
        </p:nvSpPr>
        <p:spPr>
          <a:xfrm>
            <a:off x="1368566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0AC1F-51AF-EF4A-BB2C-0C723D7F8D44}"/>
              </a:ext>
            </a:extLst>
          </p:cNvPr>
          <p:cNvSpPr/>
          <p:nvPr/>
        </p:nvSpPr>
        <p:spPr>
          <a:xfrm>
            <a:off x="2933851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6C154-35D0-4745-A544-F8A631787D05}"/>
              </a:ext>
            </a:extLst>
          </p:cNvPr>
          <p:cNvSpPr/>
          <p:nvPr/>
        </p:nvSpPr>
        <p:spPr>
          <a:xfrm>
            <a:off x="4499136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E7001-551F-B946-8FC0-0C24944902AA}"/>
              </a:ext>
            </a:extLst>
          </p:cNvPr>
          <p:cNvSpPr/>
          <p:nvPr/>
        </p:nvSpPr>
        <p:spPr>
          <a:xfrm>
            <a:off x="6064420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42F5-3325-E741-ACE2-74877945320A}"/>
              </a:ext>
            </a:extLst>
          </p:cNvPr>
          <p:cNvSpPr/>
          <p:nvPr/>
        </p:nvSpPr>
        <p:spPr>
          <a:xfrm>
            <a:off x="1368566" y="292763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B2642-3092-5C4D-95F8-256BF492FA07}"/>
              </a:ext>
            </a:extLst>
          </p:cNvPr>
          <p:cNvSpPr/>
          <p:nvPr/>
        </p:nvSpPr>
        <p:spPr>
          <a:xfrm>
            <a:off x="2933851" y="2929457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A40DB-FF9B-394F-9DD7-4F069DF393C7}"/>
              </a:ext>
            </a:extLst>
          </p:cNvPr>
          <p:cNvSpPr/>
          <p:nvPr/>
        </p:nvSpPr>
        <p:spPr>
          <a:xfrm>
            <a:off x="4499136" y="2929457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D830A-D6BA-F944-9C8E-35A345BA9824}"/>
              </a:ext>
            </a:extLst>
          </p:cNvPr>
          <p:cNvSpPr/>
          <p:nvPr/>
        </p:nvSpPr>
        <p:spPr>
          <a:xfrm>
            <a:off x="6064420" y="2939569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89E6B-CDCE-6A43-913F-D2C42BEFACCA}"/>
              </a:ext>
            </a:extLst>
          </p:cNvPr>
          <p:cNvSpPr/>
          <p:nvPr/>
        </p:nvSpPr>
        <p:spPr>
          <a:xfrm>
            <a:off x="2933851" y="0"/>
            <a:ext cx="1468213" cy="39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enunciation (Line 37)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CF8E4B-AA49-FB43-9425-F03EE3F96A2C}"/>
              </a:ext>
            </a:extLst>
          </p:cNvPr>
          <p:cNvSpPr/>
          <p:nvPr/>
        </p:nvSpPr>
        <p:spPr>
          <a:xfrm>
            <a:off x="4499136" y="0"/>
            <a:ext cx="1468213" cy="39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embellishment (Line 23)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815E7-18F5-B942-9F19-29C8E88094A2}"/>
              </a:ext>
            </a:extLst>
          </p:cNvPr>
          <p:cNvSpPr/>
          <p:nvPr/>
        </p:nvSpPr>
        <p:spPr>
          <a:xfrm>
            <a:off x="6064420" y="0"/>
            <a:ext cx="1468213" cy="408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orchestral complexity (Line 3)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6369D-2F5E-6247-B2EB-B249756C9D62}"/>
              </a:ext>
            </a:extLst>
          </p:cNvPr>
          <p:cNvSpPr/>
          <p:nvPr/>
        </p:nvSpPr>
        <p:spPr>
          <a:xfrm rot="16200000">
            <a:off x="404857" y="744159"/>
            <a:ext cx="1122180" cy="61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PC1 Social Complexity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E8674-3CB5-684A-9A38-E0D7B9AE4098}"/>
              </a:ext>
            </a:extLst>
          </p:cNvPr>
          <p:cNvSpPr/>
          <p:nvPr/>
        </p:nvSpPr>
        <p:spPr>
          <a:xfrm rot="16200000">
            <a:off x="398790" y="1957797"/>
            <a:ext cx="1122180" cy="59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Subsistence mode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A768A7-AC5E-DF44-8583-B433F50E2F66}"/>
              </a:ext>
            </a:extLst>
          </p:cNvPr>
          <p:cNvSpPr/>
          <p:nvPr/>
        </p:nvSpPr>
        <p:spPr>
          <a:xfrm rot="16200000">
            <a:off x="398790" y="3177305"/>
            <a:ext cx="1122180" cy="59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EA033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B4446B-643E-C14F-8A5E-5BFFC19AEB1F}"/>
              </a:ext>
            </a:extLst>
          </p:cNvPr>
          <p:cNvSpPr/>
          <p:nvPr/>
        </p:nvSpPr>
        <p:spPr>
          <a:xfrm>
            <a:off x="1380700" y="4182952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DE7DA3-BAB7-6841-B447-F05C7094561A}"/>
              </a:ext>
            </a:extLst>
          </p:cNvPr>
          <p:cNvSpPr/>
          <p:nvPr/>
        </p:nvSpPr>
        <p:spPr>
          <a:xfrm>
            <a:off x="2945985" y="418477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38942-5B51-C146-8583-99A708646164}"/>
              </a:ext>
            </a:extLst>
          </p:cNvPr>
          <p:cNvSpPr/>
          <p:nvPr/>
        </p:nvSpPr>
        <p:spPr>
          <a:xfrm>
            <a:off x="4511269" y="418477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9E4B-DD50-0D4D-974B-B796D17BA27F}"/>
              </a:ext>
            </a:extLst>
          </p:cNvPr>
          <p:cNvSpPr/>
          <p:nvPr/>
        </p:nvSpPr>
        <p:spPr>
          <a:xfrm>
            <a:off x="6076554" y="419488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19E8AA-1660-7B40-B659-44448E17C1A2}"/>
              </a:ext>
            </a:extLst>
          </p:cNvPr>
          <p:cNvSpPr/>
          <p:nvPr/>
        </p:nvSpPr>
        <p:spPr>
          <a:xfrm rot="16200000">
            <a:off x="410922" y="4432623"/>
            <a:ext cx="1122180" cy="59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Social Layering</a:t>
            </a:r>
          </a:p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9C7CA-D47B-0E41-85B6-EF6BE2969F16}"/>
              </a:ext>
            </a:extLst>
          </p:cNvPr>
          <p:cNvSpPr/>
          <p:nvPr/>
        </p:nvSpPr>
        <p:spPr>
          <a:xfrm>
            <a:off x="7617571" y="50237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59CC-E892-ED4F-BF5F-EBF79D7AD66D}"/>
              </a:ext>
            </a:extLst>
          </p:cNvPr>
          <p:cNvSpPr/>
          <p:nvPr/>
        </p:nvSpPr>
        <p:spPr>
          <a:xfrm>
            <a:off x="7617571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F52EF-FDE0-2A48-9DA3-F77541B002BB}"/>
              </a:ext>
            </a:extLst>
          </p:cNvPr>
          <p:cNvSpPr/>
          <p:nvPr/>
        </p:nvSpPr>
        <p:spPr>
          <a:xfrm>
            <a:off x="7617571" y="2939569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B47FD4-F407-C84C-8296-1466153FC656}"/>
              </a:ext>
            </a:extLst>
          </p:cNvPr>
          <p:cNvSpPr/>
          <p:nvPr/>
        </p:nvSpPr>
        <p:spPr>
          <a:xfrm>
            <a:off x="7617571" y="0"/>
            <a:ext cx="1468213" cy="408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melodic interval size (Line 21)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38428-925A-F940-B121-6956A4F762CE}"/>
              </a:ext>
            </a:extLst>
          </p:cNvPr>
          <p:cNvSpPr/>
          <p:nvPr/>
        </p:nvSpPr>
        <p:spPr>
          <a:xfrm>
            <a:off x="7629705" y="419488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2EE900-8D4E-044A-B04D-4A812FAF31B0}"/>
              </a:ext>
            </a:extLst>
          </p:cNvPr>
          <p:cNvSpPr/>
          <p:nvPr/>
        </p:nvSpPr>
        <p:spPr>
          <a:xfrm>
            <a:off x="9170720" y="50237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73D29A-C547-8D41-B212-255F27B2453E}"/>
              </a:ext>
            </a:extLst>
          </p:cNvPr>
          <p:cNvSpPr/>
          <p:nvPr/>
        </p:nvSpPr>
        <p:spPr>
          <a:xfrm>
            <a:off x="9170720" y="1708124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6B1846-26BD-C44D-A5D8-C47E66680276}"/>
              </a:ext>
            </a:extLst>
          </p:cNvPr>
          <p:cNvSpPr/>
          <p:nvPr/>
        </p:nvSpPr>
        <p:spPr>
          <a:xfrm>
            <a:off x="9170720" y="2939569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D320B8-0817-714A-A5CE-28CB5348377B}"/>
              </a:ext>
            </a:extLst>
          </p:cNvPr>
          <p:cNvSpPr/>
          <p:nvPr/>
        </p:nvSpPr>
        <p:spPr>
          <a:xfrm>
            <a:off x="1368565" y="0"/>
            <a:ext cx="1468213" cy="39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PC1 Music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0DEF9C-56C4-8C40-9812-318926433753}"/>
              </a:ext>
            </a:extLst>
          </p:cNvPr>
          <p:cNvSpPr/>
          <p:nvPr/>
        </p:nvSpPr>
        <p:spPr>
          <a:xfrm>
            <a:off x="9182854" y="419488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031E8-6534-BB48-8086-C3269C7B10BC}"/>
              </a:ext>
            </a:extLst>
          </p:cNvPr>
          <p:cNvSpPr/>
          <p:nvPr/>
        </p:nvSpPr>
        <p:spPr>
          <a:xfrm>
            <a:off x="1380700" y="5398812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896F1-752C-F14E-A0C3-9E06246EFB65}"/>
              </a:ext>
            </a:extLst>
          </p:cNvPr>
          <p:cNvSpPr/>
          <p:nvPr/>
        </p:nvSpPr>
        <p:spPr>
          <a:xfrm>
            <a:off x="2945985" y="540063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5D1AD-9E0F-4540-80A1-3CDDB372743D}"/>
              </a:ext>
            </a:extLst>
          </p:cNvPr>
          <p:cNvSpPr/>
          <p:nvPr/>
        </p:nvSpPr>
        <p:spPr>
          <a:xfrm>
            <a:off x="4511269" y="5400635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FEB1F3-512A-374F-9005-08EEE9F6C54E}"/>
              </a:ext>
            </a:extLst>
          </p:cNvPr>
          <p:cNvSpPr/>
          <p:nvPr/>
        </p:nvSpPr>
        <p:spPr>
          <a:xfrm>
            <a:off x="6076554" y="541074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77328D-4283-8A40-ACCE-560166D6B168}"/>
              </a:ext>
            </a:extLst>
          </p:cNvPr>
          <p:cNvSpPr/>
          <p:nvPr/>
        </p:nvSpPr>
        <p:spPr>
          <a:xfrm rot="16200000">
            <a:off x="410922" y="5648483"/>
            <a:ext cx="1122180" cy="598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Community Size (EA031)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C0DB93-060A-B04C-A3FC-C16BF3146A0F}"/>
              </a:ext>
            </a:extLst>
          </p:cNvPr>
          <p:cNvSpPr/>
          <p:nvPr/>
        </p:nvSpPr>
        <p:spPr>
          <a:xfrm>
            <a:off x="7629705" y="541074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BDB2C-5AB5-F74E-B291-CA7912325202}"/>
              </a:ext>
            </a:extLst>
          </p:cNvPr>
          <p:cNvSpPr/>
          <p:nvPr/>
        </p:nvSpPr>
        <p:spPr>
          <a:xfrm>
            <a:off x="9182854" y="5410748"/>
            <a:ext cx="1468213" cy="11221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D3CEBF-1AFD-3044-B51F-ED46FE051907}"/>
              </a:ext>
            </a:extLst>
          </p:cNvPr>
          <p:cNvSpPr/>
          <p:nvPr/>
        </p:nvSpPr>
        <p:spPr>
          <a:xfrm>
            <a:off x="1778001" y="778934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B619D5-4333-D845-A36B-E8152F839072}"/>
              </a:ext>
            </a:extLst>
          </p:cNvPr>
          <p:cNvSpPr/>
          <p:nvPr/>
        </p:nvSpPr>
        <p:spPr>
          <a:xfrm>
            <a:off x="2102671" y="1049705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C85069-6FCB-7F46-8CA3-3C50D059EBA8}"/>
              </a:ext>
            </a:extLst>
          </p:cNvPr>
          <p:cNvSpPr/>
          <p:nvPr/>
        </p:nvSpPr>
        <p:spPr>
          <a:xfrm>
            <a:off x="1718734" y="1194864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620BD44-BF5E-654B-98D5-664F5C034F01}"/>
              </a:ext>
            </a:extLst>
          </p:cNvPr>
          <p:cNvSpPr/>
          <p:nvPr/>
        </p:nvSpPr>
        <p:spPr>
          <a:xfrm>
            <a:off x="2280571" y="853999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9348EB-75BE-5247-86D1-EA427AF778D6}"/>
              </a:ext>
            </a:extLst>
          </p:cNvPr>
          <p:cNvSpPr/>
          <p:nvPr/>
        </p:nvSpPr>
        <p:spPr>
          <a:xfrm>
            <a:off x="2051874" y="812639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C748C8-371A-F443-911B-A064324D94B4}"/>
              </a:ext>
            </a:extLst>
          </p:cNvPr>
          <p:cNvSpPr/>
          <p:nvPr/>
        </p:nvSpPr>
        <p:spPr>
          <a:xfrm>
            <a:off x="1984138" y="1286771"/>
            <a:ext cx="118534" cy="11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413246-30EC-8446-A090-BE4C1D72F7C9}"/>
              </a:ext>
            </a:extLst>
          </p:cNvPr>
          <p:cNvGrpSpPr/>
          <p:nvPr/>
        </p:nvGrpSpPr>
        <p:grpSpPr>
          <a:xfrm>
            <a:off x="1718734" y="2003858"/>
            <a:ext cx="680371" cy="626371"/>
            <a:chOff x="1871134" y="931334"/>
            <a:chExt cx="680371" cy="62637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702F46A-1E55-444E-94C8-45DF5D76B8A9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168C95A-4E8A-FB41-8311-F7BF1C9CEFEE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A03AFF-AEB3-CC41-8320-BE2D5B5FD4E7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07854D-D327-A54E-9892-B0765E16E64B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492C82A-853A-2749-ACE1-A4E90608579B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D709BD8-8AA0-B443-9992-AC2570C9AE19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D667EF-F2B1-B548-9B8A-C175413C6252}"/>
              </a:ext>
            </a:extLst>
          </p:cNvPr>
          <p:cNvGrpSpPr/>
          <p:nvPr/>
        </p:nvGrpSpPr>
        <p:grpSpPr>
          <a:xfrm>
            <a:off x="1756420" y="3228782"/>
            <a:ext cx="680371" cy="626371"/>
            <a:chOff x="1871134" y="931334"/>
            <a:chExt cx="680371" cy="62637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2606D1E-510F-5745-A033-FEBF4D7E98B7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9603BDA-60D5-EB4D-8360-27A0522E7D3E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3316A3-8781-EE4A-BBE5-382F2871EAFA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963EE5-3DAE-8F47-9E73-A7CDC17E0C7A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00B646-727A-0845-91A6-F1F9274DA8F1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FD72CD4-B86B-E846-8BA2-978BD03C6443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27049A-3B86-4941-A725-FA0B626479A3}"/>
              </a:ext>
            </a:extLst>
          </p:cNvPr>
          <p:cNvGrpSpPr/>
          <p:nvPr/>
        </p:nvGrpSpPr>
        <p:grpSpPr>
          <a:xfrm>
            <a:off x="1703219" y="4461843"/>
            <a:ext cx="680371" cy="626371"/>
            <a:chOff x="1871134" y="931334"/>
            <a:chExt cx="680371" cy="6263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4EB185-C85F-DF41-A96A-1B6DD3C71B4A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BAB7B5A-E71D-6140-89D2-051ADF763E24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1C062A7-707E-C643-A0DF-0B2D2853A1D3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122CDC-D079-6A48-B082-9144DE868BEE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96F009D-6929-774B-B3BE-F3BA6F0A1773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9ECD8ED-7DF6-544B-87C6-9A702DC06D38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269883B-E8CC-764A-BD80-D15718C47F93}"/>
              </a:ext>
            </a:extLst>
          </p:cNvPr>
          <p:cNvGrpSpPr/>
          <p:nvPr/>
        </p:nvGrpSpPr>
        <p:grpSpPr>
          <a:xfrm>
            <a:off x="1718734" y="5616731"/>
            <a:ext cx="680371" cy="626371"/>
            <a:chOff x="1871134" y="931334"/>
            <a:chExt cx="680371" cy="62637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776B273-1DAA-B848-A5C3-BEB2344503AF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78561E3-4AEB-7443-A471-FA469241AE98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06D7E8-A8B3-8D49-AE4A-34F1935150BC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C77C47-FE3B-664B-9D02-446DEED76C9E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1958722-6C72-874A-8B73-26C0C2E72C78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3F101E4-599E-504B-B6CA-85AF78AE0244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EA8ADAF-0D0A-2B45-97C9-9EBC817C2B1E}"/>
              </a:ext>
            </a:extLst>
          </p:cNvPr>
          <p:cNvGrpSpPr/>
          <p:nvPr/>
        </p:nvGrpSpPr>
        <p:grpSpPr>
          <a:xfrm>
            <a:off x="3327771" y="750282"/>
            <a:ext cx="680371" cy="626371"/>
            <a:chOff x="1871134" y="931334"/>
            <a:chExt cx="680371" cy="62637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6BEBF38-E7E8-3B4F-B2F8-270000542BF0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B55082-EBD4-C548-9C69-035D4B5595DF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6A52F2B-7F0A-A743-9BAC-F04CEA43ED4A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8AA1EB-5B8C-A44A-A3CA-D44E5D1A0752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21AECDF-4A7A-8D48-8028-9C64AE0D4375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6518450-E9F1-CE4D-A0F3-D8A52BDE28B5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7ED3B2-A337-6740-8003-463850D824EC}"/>
              </a:ext>
            </a:extLst>
          </p:cNvPr>
          <p:cNvGrpSpPr/>
          <p:nvPr/>
        </p:nvGrpSpPr>
        <p:grpSpPr>
          <a:xfrm>
            <a:off x="3327771" y="1985166"/>
            <a:ext cx="680371" cy="626371"/>
            <a:chOff x="1871134" y="931334"/>
            <a:chExt cx="680371" cy="62637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BDAA7AA-EE35-294D-950E-CFEBE0B0A0E2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AD46A96-0C61-0246-9703-741316AE5CEC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4FCDA50-D6EF-2A4F-B446-2F5982809593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316CB5-3A99-A949-980B-CA96B361500C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A00745-DCCD-C04B-9169-D08A15C8C0A0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AC96D93-3068-6A40-9884-662D6616EE28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CD9407-A7FD-A74F-86AB-FF9534E0AECB}"/>
              </a:ext>
            </a:extLst>
          </p:cNvPr>
          <p:cNvGrpSpPr/>
          <p:nvPr/>
        </p:nvGrpSpPr>
        <p:grpSpPr>
          <a:xfrm>
            <a:off x="3312256" y="3158921"/>
            <a:ext cx="680371" cy="626371"/>
            <a:chOff x="1871134" y="931334"/>
            <a:chExt cx="680371" cy="6263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5C0AA89-EA16-F342-9CE8-D9F62BD8F864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90C0650-A24A-6543-9B3D-B656941CE6C3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A2AF5DA-1316-0E46-BCD7-2B16071921B9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C2866A3-A3BB-2842-82BB-CA608703C8BB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B8E205-1FEE-D74A-8BC3-7103C78DEFF8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18723-63AA-3F42-B75A-DD5B780469FD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A84DFB6-6EAF-0A4A-A600-06887EE6D54A}"/>
              </a:ext>
            </a:extLst>
          </p:cNvPr>
          <p:cNvGrpSpPr/>
          <p:nvPr/>
        </p:nvGrpSpPr>
        <p:grpSpPr>
          <a:xfrm>
            <a:off x="3309229" y="4424378"/>
            <a:ext cx="680371" cy="626371"/>
            <a:chOff x="1871134" y="931334"/>
            <a:chExt cx="680371" cy="626371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10F0E19-3334-8343-B252-1783EE26B977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9FB7F9-9633-FD4B-B6FB-65C2CD30E83F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B42E893-59EB-044F-A1A7-2571EC4C5551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7FF0139-AD9A-0F4D-8849-0F7795D7B792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D87C5A-A755-144C-AB89-83EB846615F2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15C5098-43E2-3B41-BE13-F6CA36783DD3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5AC487-4E44-714F-AF81-43D4425899BE}"/>
              </a:ext>
            </a:extLst>
          </p:cNvPr>
          <p:cNvGrpSpPr/>
          <p:nvPr/>
        </p:nvGrpSpPr>
        <p:grpSpPr>
          <a:xfrm>
            <a:off x="3327771" y="5611328"/>
            <a:ext cx="680371" cy="626371"/>
            <a:chOff x="1871134" y="931334"/>
            <a:chExt cx="680371" cy="626371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EE45213-7419-CF48-8703-853314E33C85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28B754A-0DE3-D54E-88C9-DCB83C32EE1F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1A4C4F4-D7E0-E945-B749-EF2EC4C98B95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5356224-8871-7C45-932F-9ECF2473E2F3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CAEBB95-581A-5C48-A6BB-90F60C9B2CDC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FBFA33D-C861-4845-BA05-4AC17891FF2D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71B56C4-B13B-ED41-ACD4-4D1B847B6B7B}"/>
              </a:ext>
            </a:extLst>
          </p:cNvPr>
          <p:cNvGrpSpPr/>
          <p:nvPr/>
        </p:nvGrpSpPr>
        <p:grpSpPr>
          <a:xfrm>
            <a:off x="4839735" y="767134"/>
            <a:ext cx="680371" cy="626371"/>
            <a:chOff x="1871134" y="931334"/>
            <a:chExt cx="680371" cy="62637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6CE21B2-44DC-7646-B50E-5EA7DCBD94BE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BF2744F-B3C0-5D4B-9865-A2D29CE644B3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3508B00-CD6D-184D-BC42-4210F7327229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85AAF6F-C575-4D48-AABD-9D027FD9798B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4BA3753-19B5-8145-A528-04B204D6DCB2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0C44E3D-C4E8-9746-A757-C0BAD1CF3456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FECBCC7-6FF0-D74E-8A6A-8D015E691568}"/>
              </a:ext>
            </a:extLst>
          </p:cNvPr>
          <p:cNvGrpSpPr/>
          <p:nvPr/>
        </p:nvGrpSpPr>
        <p:grpSpPr>
          <a:xfrm>
            <a:off x="4832689" y="1972108"/>
            <a:ext cx="680371" cy="626371"/>
            <a:chOff x="1871134" y="931334"/>
            <a:chExt cx="680371" cy="626371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AB4B35A-510B-0E44-A0F1-47FC08E12088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FD86C4B-6B44-1D4D-A803-34AA16B14578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707BFA5-061B-C642-ADC5-B3BD5C2C3CDB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6055153-150B-384C-AAB6-E660B98D35D5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D0AAEF3-E585-4447-9AD1-D74F6226D49F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D3D49C-8848-AA4B-9802-516D36E13F0C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593E9CD-F203-404E-83E9-2C4698B39ADD}"/>
              </a:ext>
            </a:extLst>
          </p:cNvPr>
          <p:cNvGrpSpPr/>
          <p:nvPr/>
        </p:nvGrpSpPr>
        <p:grpSpPr>
          <a:xfrm>
            <a:off x="4876440" y="3174191"/>
            <a:ext cx="680371" cy="626371"/>
            <a:chOff x="1871134" y="931334"/>
            <a:chExt cx="680371" cy="62637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D6FD1A4-5FD2-6B41-B254-67FD05874E17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14F5AFA-4427-CA46-8E8F-FAE4FE1890A3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88B675-CD0C-9F49-931A-FB90DEEBBD3B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A5A0D6E-E407-4140-879F-F3CE75222CC7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7CCB260-E26B-8C4D-BB7E-6A25A93F9B3C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55A3F2F-1B05-944A-A4F5-3E3F44FF769C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765165B-DBF5-BE44-8800-B5E9D524F72C}"/>
              </a:ext>
            </a:extLst>
          </p:cNvPr>
          <p:cNvGrpSpPr/>
          <p:nvPr/>
        </p:nvGrpSpPr>
        <p:grpSpPr>
          <a:xfrm>
            <a:off x="4969410" y="4397173"/>
            <a:ext cx="680371" cy="626371"/>
            <a:chOff x="1871134" y="931334"/>
            <a:chExt cx="680371" cy="62637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689A751-AADC-2448-A0A3-6281D05DFE7F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3AF93AA-B217-6046-AF83-A51E007933C2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3AC241F-C8A6-F94B-A758-4601BEEE128D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D959484-64A4-9C42-9DDA-5087E15E7BC2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27924A1-5C9B-3648-AA9A-5460605DCE82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3805A9-17CC-264A-937F-BF0C1AB0E8DF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CCFECC5-AF94-1041-B3E1-C440847E34F5}"/>
              </a:ext>
            </a:extLst>
          </p:cNvPr>
          <p:cNvGrpSpPr/>
          <p:nvPr/>
        </p:nvGrpSpPr>
        <p:grpSpPr>
          <a:xfrm>
            <a:off x="4850876" y="5662553"/>
            <a:ext cx="680371" cy="626371"/>
            <a:chOff x="1871134" y="931334"/>
            <a:chExt cx="680371" cy="626371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356797C-8861-794F-9CBC-5CE24B6AC359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34E4993-A339-4146-BDF5-AF906233F2CA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09E8DA5-8F6E-DA45-89AD-D88AEAB08EE5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EF8FB8F-9B3B-EC4A-B09D-17F4B19BDCB9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9A95591-014A-0241-9715-4C93174D8A2D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85C06FC-5072-1F4B-A877-F804219FC22B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7DE26E-8570-9047-88BA-C5E90DF56719}"/>
              </a:ext>
            </a:extLst>
          </p:cNvPr>
          <p:cNvGrpSpPr/>
          <p:nvPr/>
        </p:nvGrpSpPr>
        <p:grpSpPr>
          <a:xfrm>
            <a:off x="6458340" y="770012"/>
            <a:ext cx="680371" cy="626371"/>
            <a:chOff x="1871134" y="931334"/>
            <a:chExt cx="680371" cy="626371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51929D8-C4D4-B94D-A95C-2795517E233E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9D6A151-40AD-D34B-9B6D-55CA27C7B801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B6834B5-D3C3-9F42-B84B-7906462078B5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BFF11C-C7FC-C543-B33D-7ADD66CBA2FA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4A7E780-480C-8A4C-BEE6-B03758E6536C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64413E-272E-4E4A-832D-30E59800E97F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C52C83B-E13A-C748-BABC-83C397727159}"/>
              </a:ext>
            </a:extLst>
          </p:cNvPr>
          <p:cNvGrpSpPr/>
          <p:nvPr/>
        </p:nvGrpSpPr>
        <p:grpSpPr>
          <a:xfrm>
            <a:off x="6458340" y="1877558"/>
            <a:ext cx="680371" cy="759437"/>
            <a:chOff x="1871134" y="931334"/>
            <a:chExt cx="680371" cy="62637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CAC9AD6-CE1A-3B4D-9194-F184202D569F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C14B4DF-5BE0-2944-8CFE-81C6EC69FCB2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A5734-9423-9446-8AF7-6F964887D45C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283DC36-4799-7A42-A1D9-9B4DC9A39735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ECA8FB2-C422-234B-87E8-37EA496D872B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B6C3A68-6C56-1B4B-BDFF-3B88349A1975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832C551-7653-4F45-965F-474B80C207C8}"/>
              </a:ext>
            </a:extLst>
          </p:cNvPr>
          <p:cNvGrpSpPr/>
          <p:nvPr/>
        </p:nvGrpSpPr>
        <p:grpSpPr>
          <a:xfrm>
            <a:off x="6480712" y="3163599"/>
            <a:ext cx="680371" cy="626371"/>
            <a:chOff x="1871134" y="931334"/>
            <a:chExt cx="680371" cy="626371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D03575F-EF36-B948-BF01-93A357526D15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E7B082D-65D2-DF43-A94C-AA4EAEBE9B13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A91EC7F-D2C7-9442-B91C-90BEAD4C2970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AEDAA9B-FCBC-474E-9A1F-258E4A8C991D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22FE628-5B02-0B44-9677-95BD86215B18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3E59A19-5058-E446-AE3A-C74F5A58D81B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F99316C-8A64-3A4D-AD85-13CEE83D5206}"/>
              </a:ext>
            </a:extLst>
          </p:cNvPr>
          <p:cNvGrpSpPr/>
          <p:nvPr/>
        </p:nvGrpSpPr>
        <p:grpSpPr>
          <a:xfrm>
            <a:off x="6425113" y="4424352"/>
            <a:ext cx="680371" cy="626371"/>
            <a:chOff x="1871134" y="931334"/>
            <a:chExt cx="680371" cy="626371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D070E0F-8A4C-8043-A6F4-B5E16AC88050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93C063C-5091-5349-B08A-5D9363BAA9BD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31162B5-3F7B-BF4E-9C9F-1FBE7C571A9A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CD1FFED-AA81-A341-9719-7CF5460DF7DD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8493DAF-18D2-F549-A03C-4BF6566DEB81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798CA16-2AC3-C247-BC8B-B0C699BD8D68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074949D-E05C-1A46-97B9-B85BF5EBF86C}"/>
              </a:ext>
            </a:extLst>
          </p:cNvPr>
          <p:cNvGrpSpPr/>
          <p:nvPr/>
        </p:nvGrpSpPr>
        <p:grpSpPr>
          <a:xfrm>
            <a:off x="6458340" y="5634778"/>
            <a:ext cx="680371" cy="626371"/>
            <a:chOff x="1871134" y="931334"/>
            <a:chExt cx="680371" cy="626371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D85FAD1-C190-224E-8BA9-A7F3254E4364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F96E9FA-0964-D34C-B1DA-2FB32AAD2ED9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D7AC2A-490B-C34C-87BE-45CE47CE199C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8A77E2C-421F-8740-A056-1BB0050ACAEA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288BE58-057A-C34A-B447-E7E448D73E2C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61A8063-688D-F842-8C63-4883FBDF5FD1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AF9E57-18E9-0F46-96E8-384305016326}"/>
              </a:ext>
            </a:extLst>
          </p:cNvPr>
          <p:cNvGrpSpPr/>
          <p:nvPr/>
        </p:nvGrpSpPr>
        <p:grpSpPr>
          <a:xfrm>
            <a:off x="8023625" y="770012"/>
            <a:ext cx="680371" cy="626371"/>
            <a:chOff x="1871134" y="931334"/>
            <a:chExt cx="680371" cy="62637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388203-F0C7-5844-8A02-FFE10CAE1559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0A6F5FD-5D8D-1C44-B407-535828E77D54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8209E3F-3D11-A749-B4B3-C57996F0E6BE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773F6BE-6B68-0A4F-94DC-03E1852D1FB1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7BA55AE-8A35-F143-8935-CF01AD419F53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838F849-B67C-0A44-B724-21F169FDD685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4C84FBF-57F1-FA43-8A0C-4C47C289E0BE}"/>
              </a:ext>
            </a:extLst>
          </p:cNvPr>
          <p:cNvGrpSpPr/>
          <p:nvPr/>
        </p:nvGrpSpPr>
        <p:grpSpPr>
          <a:xfrm>
            <a:off x="8051468" y="1933443"/>
            <a:ext cx="680371" cy="626371"/>
            <a:chOff x="1871134" y="931334"/>
            <a:chExt cx="680371" cy="626371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326BEE5-327C-B64A-85DC-C3CA6A5C2ADD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78DA4EC-FDD9-B043-BDB4-DFCB51108F04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AC402BA-F7C8-D149-8162-206FD15C093B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F6F6ED7-A66F-5D40-AEFB-2B3DBFD54294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A7112EF-C377-654E-89EA-F531A9E5FE44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49B858-132F-AD42-BF3F-ACE460465500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8F88EC4-6653-8543-990A-15C1A8498365}"/>
              </a:ext>
            </a:extLst>
          </p:cNvPr>
          <p:cNvGrpSpPr/>
          <p:nvPr/>
        </p:nvGrpSpPr>
        <p:grpSpPr>
          <a:xfrm>
            <a:off x="8023625" y="3163599"/>
            <a:ext cx="680371" cy="626371"/>
            <a:chOff x="1871134" y="931334"/>
            <a:chExt cx="680371" cy="626371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98137D4-48D4-094E-940D-31BDF29F439C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71B1AD6-E233-AF4C-9CDF-02E3AA9BC983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3298DE0-251B-6B4F-9250-EA0725EA0DA0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67A141C-227F-C243-8DC0-849AE57A0E3F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9572882-ACBB-4C48-A995-4A46E742D22E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3A40164-548C-534F-871E-2C6327F8A57D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915841C-1867-6B43-92F6-CF5B258F1624}"/>
              </a:ext>
            </a:extLst>
          </p:cNvPr>
          <p:cNvGrpSpPr/>
          <p:nvPr/>
        </p:nvGrpSpPr>
        <p:grpSpPr>
          <a:xfrm>
            <a:off x="8011491" y="4418918"/>
            <a:ext cx="680371" cy="626371"/>
            <a:chOff x="1871134" y="931334"/>
            <a:chExt cx="680371" cy="62637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69F0E23-BCEF-F742-8CEC-80B6060E7C33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18814E7-B5C7-8B4C-A770-2BD3895FA1E5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C606E659-6840-7745-BFEB-8EA788EC2FE1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75F6673-CE29-6D47-8802-8F1A7DA3236E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3A8864B-1414-A048-A53F-796A8D9C9835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6C623A7-2678-9A4D-AFAF-3E0D556F0760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3FA04C3-869F-BC49-B8A1-D2124A0CB97E}"/>
              </a:ext>
            </a:extLst>
          </p:cNvPr>
          <p:cNvGrpSpPr/>
          <p:nvPr/>
        </p:nvGrpSpPr>
        <p:grpSpPr>
          <a:xfrm>
            <a:off x="8063602" y="5646716"/>
            <a:ext cx="680371" cy="626371"/>
            <a:chOff x="1871134" y="931334"/>
            <a:chExt cx="680371" cy="62637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9B9398D-B666-4B4A-8375-18F13B38CA35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617E48E1-4473-524C-A67A-0E94F828F7DD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23135F6-8F3C-AD49-AA4B-428B15DEEF52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6884236-8699-6F42-805D-6CA1A1D0A4F1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F44BF40-9650-CC4D-BC5E-E6C5B1CE9188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61F9560-F761-5540-AD95-0C607239334B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4C75C1C-5205-5446-A2A3-7B1BEB31DBC4}"/>
              </a:ext>
            </a:extLst>
          </p:cNvPr>
          <p:cNvGrpSpPr/>
          <p:nvPr/>
        </p:nvGrpSpPr>
        <p:grpSpPr>
          <a:xfrm>
            <a:off x="9527491" y="778934"/>
            <a:ext cx="680371" cy="626371"/>
            <a:chOff x="1871134" y="931334"/>
            <a:chExt cx="680371" cy="62637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C597371-CE6A-B849-8E3B-543C38B84787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3321A22-8C7F-2346-B9FC-28006655F821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7680E3D4-CA5B-794F-9825-92B1EC24CBD4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C2A1726-ACF5-2F4D-B23A-75F5555CC3D7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0FB2265-994A-9840-9A89-151D37F3B0CE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5E08AF4-EC6A-B846-96B8-DBB12156F5D2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936A0F-82D7-0840-8F24-4A0D3DBFEFA1}"/>
              </a:ext>
            </a:extLst>
          </p:cNvPr>
          <p:cNvGrpSpPr/>
          <p:nvPr/>
        </p:nvGrpSpPr>
        <p:grpSpPr>
          <a:xfrm>
            <a:off x="9564640" y="1953173"/>
            <a:ext cx="680371" cy="626371"/>
            <a:chOff x="1871134" y="931334"/>
            <a:chExt cx="680371" cy="626371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A83767-AC83-074C-9B16-F95FE151BD15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2468CF9-75D4-A845-BA5B-F285B07155C7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7ECE8A3-4153-304A-ACBA-B00BB8B529E4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1E23461-8521-0144-805D-07BC0F71FFB2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59F9D37-F70C-4042-86FD-DEA96899D57E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5CE3D69-DF4F-9042-BBC8-FA6FB4F3C3B4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D9B86CF-127B-FA4C-A04E-D06393FAB89D}"/>
              </a:ext>
            </a:extLst>
          </p:cNvPr>
          <p:cNvGrpSpPr/>
          <p:nvPr/>
        </p:nvGrpSpPr>
        <p:grpSpPr>
          <a:xfrm>
            <a:off x="9564640" y="3169033"/>
            <a:ext cx="680371" cy="626371"/>
            <a:chOff x="1871134" y="931334"/>
            <a:chExt cx="680371" cy="6263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80F1C9-B344-914F-8A47-56AB89915CB6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0F48A5-6447-E348-A53F-18B050B1A7DA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3B16B02-AA5E-AF48-B56F-6F3D2F3BA41E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0FF2554-E215-0442-BAB1-EB515621D5CD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B0C52AA-AE80-1F4E-86B4-6FA64D12ACE0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C331A095-5421-8046-9944-1F41F60F65D4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7A7B4B5-7B76-6F44-A01B-4D36E8236D1D}"/>
              </a:ext>
            </a:extLst>
          </p:cNvPr>
          <p:cNvGrpSpPr/>
          <p:nvPr/>
        </p:nvGrpSpPr>
        <p:grpSpPr>
          <a:xfrm>
            <a:off x="9564640" y="4442792"/>
            <a:ext cx="680371" cy="626371"/>
            <a:chOff x="1871134" y="931334"/>
            <a:chExt cx="680371" cy="626371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9F454C5B-7DB2-AF4B-A0C0-8FFA39CEAC2C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FECBB239-BF58-3444-9AA5-8B23C3B7610C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177727E-C2DE-DD48-AEF3-DC30FDAD33A5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E582655-C271-CF40-A5BB-6CAA4E9227C6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31EFAEC-65D2-034D-95D4-6EB66B278EED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997D81-9ADE-5244-948F-0D667DFF26F8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BF63BE7-7ECE-3B42-A913-58CD1D99CEB9}"/>
              </a:ext>
            </a:extLst>
          </p:cNvPr>
          <p:cNvGrpSpPr/>
          <p:nvPr/>
        </p:nvGrpSpPr>
        <p:grpSpPr>
          <a:xfrm>
            <a:off x="9588909" y="5634778"/>
            <a:ext cx="680371" cy="626371"/>
            <a:chOff x="1871134" y="931334"/>
            <a:chExt cx="680371" cy="626371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6799C48-1201-5043-921E-384AFB357771}"/>
                </a:ext>
              </a:extLst>
            </p:cNvPr>
            <p:cNvSpPr/>
            <p:nvPr/>
          </p:nvSpPr>
          <p:spPr>
            <a:xfrm>
              <a:off x="1930401" y="93133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CC4FA2B-BA9F-3747-B25B-315C12C4A96B}"/>
                </a:ext>
              </a:extLst>
            </p:cNvPr>
            <p:cNvSpPr/>
            <p:nvPr/>
          </p:nvSpPr>
          <p:spPr>
            <a:xfrm>
              <a:off x="2255071" y="1202105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6AA45A2-2E85-724E-9779-8C13AF20B4F2}"/>
                </a:ext>
              </a:extLst>
            </p:cNvPr>
            <p:cNvSpPr/>
            <p:nvPr/>
          </p:nvSpPr>
          <p:spPr>
            <a:xfrm>
              <a:off x="1871134" y="1347264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181BA3E5-6648-1B4B-B627-2FC1570D6098}"/>
                </a:ext>
              </a:extLst>
            </p:cNvPr>
            <p:cNvSpPr/>
            <p:nvPr/>
          </p:nvSpPr>
          <p:spPr>
            <a:xfrm>
              <a:off x="2432971" y="100639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41BA71FC-5901-874B-AFA6-85C86BB123FA}"/>
                </a:ext>
              </a:extLst>
            </p:cNvPr>
            <p:cNvSpPr/>
            <p:nvPr/>
          </p:nvSpPr>
          <p:spPr>
            <a:xfrm>
              <a:off x="2204274" y="965039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BD43190-3593-7A4A-81A5-154A5E2A33CA}"/>
                </a:ext>
              </a:extLst>
            </p:cNvPr>
            <p:cNvSpPr/>
            <p:nvPr/>
          </p:nvSpPr>
          <p:spPr>
            <a:xfrm>
              <a:off x="2136538" y="1439171"/>
              <a:ext cx="118534" cy="118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51B8E215-262D-3B40-99F3-EB7E31306112}"/>
              </a:ext>
            </a:extLst>
          </p:cNvPr>
          <p:cNvSpPr txBox="1"/>
          <p:nvPr/>
        </p:nvSpPr>
        <p:spPr>
          <a:xfrm>
            <a:off x="1879596" y="7018744"/>
            <a:ext cx="804332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Pat’s Graph suggestion</a:t>
            </a:r>
          </a:p>
          <a:p>
            <a:r>
              <a:rPr lang="en-US" dirty="0"/>
              <a:t>30 graphs showing pairwise relationships between musical &amp; social Complexity variables. </a:t>
            </a:r>
          </a:p>
          <a:p>
            <a:r>
              <a:rPr lang="en-US" dirty="0"/>
              <a:t>Each graph shows the raw data of each song or modal value of each society, against the social complexity measures. </a:t>
            </a:r>
          </a:p>
          <a:p>
            <a:endParaRPr lang="en-US" dirty="0"/>
          </a:p>
          <a:p>
            <a:r>
              <a:rPr lang="en-US" dirty="0"/>
              <a:t>Pros: Shows the distribution of the raw data</a:t>
            </a:r>
          </a:p>
          <a:p>
            <a:endParaRPr lang="en-US" dirty="0"/>
          </a:p>
          <a:p>
            <a:r>
              <a:rPr lang="en-US" dirty="0"/>
              <a:t>Cons: Complex to look at </a:t>
            </a:r>
          </a:p>
        </p:txBody>
      </p:sp>
    </p:spTree>
    <p:extLst>
      <p:ext uri="{BB962C8B-B14F-4D97-AF65-F5344CB8AC3E}">
        <p14:creationId xmlns:p14="http://schemas.microsoft.com/office/powerpoint/2010/main" val="4750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208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Passmore</dc:creator>
  <cp:lastModifiedBy>Sam Passmore</cp:lastModifiedBy>
  <cp:revision>7</cp:revision>
  <dcterms:created xsi:type="dcterms:W3CDTF">2021-06-23T01:25:12Z</dcterms:created>
  <dcterms:modified xsi:type="dcterms:W3CDTF">2021-06-23T02:28:26Z</dcterms:modified>
</cp:coreProperties>
</file>