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92000" cy="6858000"/>
  <p:notesSz cx="6858000" cy="9144000"/>
  <p:embeddedFontLst>
    <p:embeddedFont>
      <p:font typeface="Bookman Old Style" panose="02050604050505020204" pitchFamily="18" charset="0"/>
      <p:regular r:id="rId75"/>
      <p:bold r:id="rId76"/>
      <p:italic r:id="rId77"/>
      <p:boldItalic r:id="rId78"/>
    </p:embeddedFont>
    <p:embeddedFont>
      <p:font typeface="Calibri" panose="020F0502020204030204" pitchFamily="34" charset="0"/>
      <p:regular r:id="rId79"/>
      <p:bold r:id="rId80"/>
      <p:italic r:id="rId81"/>
      <p:boldItalic r:id="rId82"/>
    </p:embeddedFont>
    <p:embeddedFont>
      <p:font typeface="Georgia" panose="02040502050405020303" pitchFamily="18" charset="0"/>
      <p:regular r:id="rId83"/>
      <p:bold r:id="rId84"/>
      <p:italic r:id="rId85"/>
      <p:boldItalic r:id="rId86"/>
    </p:embeddedFont>
    <p:embeddedFont>
      <p:font typeface="Libre Franklin" pitchFamily="2" charset="0"/>
      <p:regular r:id="rId87"/>
      <p:bold r:id="rId88"/>
      <p:italic r:id="rId89"/>
      <p:boldItalic r:id="rId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2" roundtripDataSignature="AMtx7mjZiTToNTUd2USj697e3TGb4/4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89" Type="http://schemas.openxmlformats.org/officeDocument/2006/relationships/font" Target="fonts/font1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102" Type="http://customschemas.google.com/relationships/presentationmetadata" Target="metadata"/><Relationship Id="rId5" Type="http://schemas.openxmlformats.org/officeDocument/2006/relationships/slide" Target="slides/slide4.xml"/><Relationship Id="rId90" Type="http://schemas.openxmlformats.org/officeDocument/2006/relationships/font" Target="fonts/font16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3.fntdata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3.fntdata"/><Relationship Id="rId10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c150f238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g26c150f238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c150f238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6c150f238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c150f238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26c150f238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c150f238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6c150f238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c150f238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26c150f238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c150f238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26c150f238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c150f238a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g26c150f238a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c150f238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g26c150f238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c150f238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26c150f238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c150f238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g26c150f238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c150f238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g26c150f238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c150f238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26c150f238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c150f238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26c150f238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c150f238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26c150f238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c150f238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g26c150f238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c150f238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6c150f238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c150f238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26c150f238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c150f238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g26c150f238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c150f238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g26c150f238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c150f238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g26c150f238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c150f238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g26c150f238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c150f238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g26c150f238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c150f238a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g26c150f238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c150f238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g26c150f238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c150f238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26c150f238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c150f238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26c150f238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c150f238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g26c150f238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c150f238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g26c150f238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c150f238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g26c150f238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c150f238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g26c150f238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30f3d11a0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g2a30f3d11a0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c150f238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g26c150f238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c150f238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26c150f238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c150f238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26c150f238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c150f238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g26c150f238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c150f238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g26c150f238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c150f238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g26c150f238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c150f238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g26c150f238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c150f238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g26c150f238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c150f238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26c150f238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c150f238a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" name="Google Shape;291;g26c150f238a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30f3d11a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2a30f3d11a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c150f23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5" name="Google Shape;295;g26c150f23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c150f238a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9" name="Google Shape;299;g26c150f238a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c150f238a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g26c150f238a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c150f238a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g26c150f238a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c150f238a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1" name="Google Shape;311;g26c150f238a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6c150f238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26c150f238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c150f238a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g26c150f238a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c150f238a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3" name="Google Shape;323;g26c150f238a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c150f238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26c150f238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c150f238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1" name="Google Shape;331;g26c150f238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30f3d11a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2a30f3d11a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c150f238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26c150f238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c150f238a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9" name="Google Shape;339;g26c150f238a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c150f238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3" name="Google Shape;343;g26c150f238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c150f238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g26c150f238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6c150f238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1" name="Google Shape;351;g26c150f238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6c150f238a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" name="Google Shape;355;g26c150f238a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c150f238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9" name="Google Shape;359;g26c150f238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6c150f238a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3" name="Google Shape;363;g26c150f238a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6c150f238a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g26c150f238a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c150f238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1" name="Google Shape;371;g26c150f238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30f3d11a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a30f3d11a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6c150f238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5" name="Google Shape;375;g26c150f238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6c150f238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9" name="Google Shape;379;g26c150f238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c150f238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3" name="Google Shape;383;g26c150f238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54828278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2a54828278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c150f23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6c150f23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2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82"/>
          <p:cNvCxnSpPr/>
          <p:nvPr/>
        </p:nvCxnSpPr>
        <p:spPr>
          <a:xfrm>
            <a:off x="1207658" y="4474741"/>
            <a:ext cx="98754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8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1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body" idx="1"/>
          </p:nvPr>
        </p:nvSpPr>
        <p:spPr>
          <a:xfrm rot="5400000">
            <a:off x="4246080" y="-1040599"/>
            <a:ext cx="37608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2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2"/>
          <p:cNvSpPr txBox="1">
            <a:spLocks noGrp="1"/>
          </p:cNvSpPr>
          <p:nvPr>
            <p:ph type="body" idx="1"/>
          </p:nvPr>
        </p:nvSpPr>
        <p:spPr>
          <a:xfrm rot="5400000">
            <a:off x="1825350" y="-574848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9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3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4" name="Google Shape;24;p8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1" name="Google Shape;31;p84"/>
          <p:cNvCxnSpPr/>
          <p:nvPr/>
        </p:nvCxnSpPr>
        <p:spPr>
          <a:xfrm>
            <a:off x="1207658" y="4485132"/>
            <a:ext cx="98754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5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5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" name="Google Shape;38;p85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" name="Google Shape;39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6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6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8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800" cy="29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8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800" cy="29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h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7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9"/>
          <p:cNvSpPr/>
          <p:nvPr/>
        </p:nvSpPr>
        <p:spPr>
          <a:xfrm>
            <a:off x="16" y="0"/>
            <a:ext cx="46542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00" cy="52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00" cy="30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/>
          <p:nvPr/>
        </p:nvSpPr>
        <p:spPr>
          <a:xfrm>
            <a:off x="0" y="4578350"/>
            <a:ext cx="12188700" cy="227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2000" cy="457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1" name="Google Shape;71;p90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1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81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8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8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8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81"/>
          <p:cNvCxnSpPr/>
          <p:nvPr/>
        </p:nvCxnSpPr>
        <p:spPr>
          <a:xfrm>
            <a:off x="1188782" y="1873280"/>
            <a:ext cx="99669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4141452" y="740697"/>
            <a:ext cx="6825900" cy="3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Arial"/>
              <a:buNone/>
            </a:pPr>
            <a:r>
              <a:rPr lang="en-US" sz="7200" dirty="0">
                <a:latin typeface="Arial"/>
                <a:ea typeface="Arial"/>
                <a:cs typeface="Arial"/>
                <a:sym typeface="Arial"/>
              </a:rPr>
              <a:t>Python Datatypes</a:t>
            </a:r>
            <a:endParaRPr dirty="0"/>
          </a:p>
        </p:txBody>
      </p:sp>
      <p:cxnSp>
        <p:nvCxnSpPr>
          <p:cNvPr id="95" name="Google Shape;95;p1"/>
          <p:cNvCxnSpPr/>
          <p:nvPr/>
        </p:nvCxnSpPr>
        <p:spPr>
          <a:xfrm>
            <a:off x="5427754" y="4498925"/>
            <a:ext cx="56361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l="33842" r="33954"/>
          <a:stretch/>
        </p:blipFill>
        <p:spPr>
          <a:xfrm>
            <a:off x="-1" y="0"/>
            <a:ext cx="3699931" cy="685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;p10">
            <a:extLst>
              <a:ext uri="{FF2B5EF4-FFF2-40B4-BE49-F238E27FC236}">
                <a16:creationId xmlns:a16="http://schemas.microsoft.com/office/drawing/2014/main" id="{67E0E1F6-EA00-43B1-A425-78BF4A9DAF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3" name="Google Shape;161;p10">
            <a:extLst>
              <a:ext uri="{FF2B5EF4-FFF2-40B4-BE49-F238E27FC236}">
                <a16:creationId xmlns:a16="http://schemas.microsoft.com/office/drawing/2014/main" id="{BBE7214D-2B4B-490B-BA9D-923DD2552C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AutoNum type="arabicPeriod" startAt="2"/>
            </a:pPr>
            <a:r>
              <a:rPr lang="en-US" sz="2000" b="1">
                <a:solidFill>
                  <a:srgbClr val="0070C0"/>
                </a:solidFill>
              </a:rPr>
              <a:t>SIZE OF THE DATA TYPE IS ALSO DYNAMICALLY MANAGED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the size of  </a:t>
            </a:r>
            <a:r>
              <a:rPr lang="en-US" sz="2000" b="1">
                <a:solidFill>
                  <a:srgbClr val="C00000"/>
                </a:solidFill>
              </a:rPr>
              <a:t>data types </a:t>
            </a:r>
            <a:r>
              <a:rPr lang="en-US" sz="2000">
                <a:solidFill>
                  <a:schemeClr val="dk1"/>
                </a:solidFill>
              </a:rPr>
              <a:t>is </a:t>
            </a:r>
            <a:r>
              <a:rPr lang="en-US" sz="2000" b="1">
                <a:solidFill>
                  <a:srgbClr val="7030A0"/>
                </a:solidFill>
              </a:rPr>
              <a:t>dynamically managed</a:t>
            </a:r>
            <a:endParaRPr/>
          </a:p>
          <a:p>
            <a:pPr marL="788670" lvl="1" indent="-3733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Like </a:t>
            </a:r>
            <a:r>
              <a:rPr lang="en-US" sz="2000" b="1">
                <a:solidFill>
                  <a:srgbClr val="C00000"/>
                </a:solidFill>
              </a:rPr>
              <a:t>C/C++/Java</a:t>
            </a:r>
            <a:r>
              <a:rPr lang="en-US" sz="2000">
                <a:solidFill>
                  <a:schemeClr val="dk1"/>
                </a:solidFill>
              </a:rPr>
              <a:t> language , variables 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are </a:t>
            </a:r>
            <a:r>
              <a:rPr lang="en-US" sz="2000" b="1">
                <a:solidFill>
                  <a:srgbClr val="7030A0"/>
                </a:solidFill>
              </a:rPr>
              <a:t>not of fixed size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/>
          </a:p>
          <a:p>
            <a:pPr marL="788670" lvl="1" indent="-3733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 b="1">
                <a:solidFill>
                  <a:srgbClr val="7030A0"/>
                </a:solidFill>
              </a:rPr>
              <a:t>Python makes them as big as required </a:t>
            </a:r>
            <a:r>
              <a:rPr lang="en-US" sz="2000">
                <a:solidFill>
                  <a:schemeClr val="dk1"/>
                </a:solidFill>
              </a:rPr>
              <a:t>on demand</a:t>
            </a:r>
            <a:endParaRPr/>
          </a:p>
          <a:p>
            <a:pPr marL="788670" lvl="1" indent="-3733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There is no question of how much memory a variable uses in </a:t>
            </a:r>
            <a:r>
              <a:rPr lang="en-US" sz="2000" b="1">
                <a:solidFill>
                  <a:srgbClr val="C00000"/>
                </a:solidFill>
              </a:rPr>
              <a:t>Python </a:t>
            </a:r>
            <a:r>
              <a:rPr lang="en-US" sz="2000">
                <a:solidFill>
                  <a:schemeClr val="dk1"/>
                </a:solidFill>
              </a:rPr>
              <a:t>because </a:t>
            </a:r>
            <a:r>
              <a:rPr lang="en-US" sz="2000" b="1">
                <a:solidFill>
                  <a:srgbClr val="7030A0"/>
                </a:solidFill>
              </a:rPr>
              <a:t>this memory increases as per the value being assigned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6;p11">
            <a:extLst>
              <a:ext uri="{FF2B5EF4-FFF2-40B4-BE49-F238E27FC236}">
                <a16:creationId xmlns:a16="http://schemas.microsoft.com/office/drawing/2014/main" id="{3CAB745A-5978-4930-9A1A-3A309F532B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3" name="Google Shape;167;p11">
            <a:extLst>
              <a:ext uri="{FF2B5EF4-FFF2-40B4-BE49-F238E27FC236}">
                <a16:creationId xmlns:a16="http://schemas.microsoft.com/office/drawing/2014/main" id="{657BA0EB-B0BB-443A-8C22-B63E295540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starts with </a:t>
            </a:r>
            <a:r>
              <a:rPr lang="en-US" sz="2000" b="1">
                <a:solidFill>
                  <a:srgbClr val="7030A0"/>
                </a:solidFill>
              </a:rPr>
              <a:t>initial size </a:t>
            </a:r>
            <a:r>
              <a:rPr lang="en-US" sz="2000">
                <a:solidFill>
                  <a:schemeClr val="dk1"/>
                </a:solidFill>
              </a:rPr>
              <a:t>for a variable and then increases its size as needed up to the </a:t>
            </a:r>
            <a:r>
              <a:rPr lang="en-US" sz="2000" b="1">
                <a:solidFill>
                  <a:srgbClr val="C00000"/>
                </a:solidFill>
              </a:rPr>
              <a:t>RAM limit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initial size for </a:t>
            </a:r>
            <a:r>
              <a:rPr lang="en-US" sz="2000" b="1">
                <a:solidFill>
                  <a:srgbClr val="7030A0"/>
                </a:solidFill>
              </a:rPr>
              <a:t>int</a:t>
            </a:r>
            <a:r>
              <a:rPr lang="en-US" sz="2000">
                <a:solidFill>
                  <a:schemeClr val="dk1"/>
                </a:solidFill>
              </a:rPr>
              <a:t> is </a:t>
            </a:r>
            <a:r>
              <a:rPr lang="en-US" sz="2000" b="1">
                <a:solidFill>
                  <a:srgbClr val="7030A0"/>
                </a:solidFill>
              </a:rPr>
              <a:t>24 bytes </a:t>
            </a:r>
            <a:r>
              <a:rPr lang="en-US" sz="2000">
                <a:solidFill>
                  <a:schemeClr val="dk1"/>
                </a:solidFill>
              </a:rPr>
              <a:t>and then increases as the value is increased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If we want to check the size of a variable , then </a:t>
            </a:r>
            <a:r>
              <a:rPr lang="en-US" sz="2000" b="1">
                <a:solidFill>
                  <a:srgbClr val="C00000"/>
                </a:solidFill>
              </a:rPr>
              <a:t>Python </a:t>
            </a:r>
            <a:r>
              <a:rPr lang="en-US" sz="2000">
                <a:solidFill>
                  <a:schemeClr val="dk1"/>
                </a:solidFill>
              </a:rPr>
              <a:t>provides us a function called </a:t>
            </a:r>
            <a:r>
              <a:rPr lang="en-US" sz="2000" b="1">
                <a:solidFill>
                  <a:srgbClr val="7030A0"/>
                </a:solidFill>
              </a:rPr>
              <a:t>getsizeof() 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is available in a module called </a:t>
            </a:r>
            <a:r>
              <a:rPr lang="en-US" sz="2000" b="1">
                <a:solidFill>
                  <a:srgbClr val="7030A0"/>
                </a:solidFill>
              </a:rPr>
              <a:t>sys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2;p12">
            <a:extLst>
              <a:ext uri="{FF2B5EF4-FFF2-40B4-BE49-F238E27FC236}">
                <a16:creationId xmlns:a16="http://schemas.microsoft.com/office/drawing/2014/main" id="{5A266E2A-98D2-4E01-AA71-B5FC27A27E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Very Important Points</a:t>
            </a:r>
            <a:endParaRPr/>
          </a:p>
        </p:txBody>
      </p:sp>
      <p:pic>
        <p:nvPicPr>
          <p:cNvPr id="3" name="Google Shape;173;p12">
            <a:extLst>
              <a:ext uri="{FF2B5EF4-FFF2-40B4-BE49-F238E27FC236}">
                <a16:creationId xmlns:a16="http://schemas.microsoft.com/office/drawing/2014/main" id="{A6F4B1AD-F5F6-4C6F-A0F4-62A6954858A4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50933" y="2108200"/>
            <a:ext cx="6550500" cy="37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8;p13">
            <a:extLst>
              <a:ext uri="{FF2B5EF4-FFF2-40B4-BE49-F238E27FC236}">
                <a16:creationId xmlns:a16="http://schemas.microsoft.com/office/drawing/2014/main" id="{B1148A23-48D7-4EB9-8D3C-45ED8CFD8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3" name="Google Shape;179;p13">
            <a:extLst>
              <a:ext uri="{FF2B5EF4-FFF2-40B4-BE49-F238E27FC236}">
                <a16:creationId xmlns:a16="http://schemas.microsoft.com/office/drawing/2014/main" id="{B01C01F2-0464-4DA3-915D-B439141D2D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 startAt="3"/>
            </a:pPr>
            <a:r>
              <a:rPr lang="en-US" sz="2000" b="1">
                <a:solidFill>
                  <a:srgbClr val="0070C0"/>
                </a:solidFill>
              </a:rPr>
              <a:t>DATA TYPES ARE UNBOUNDED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Third important rule to remember is that  , 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data types like </a:t>
            </a:r>
            <a:r>
              <a:rPr lang="en-US" sz="2000" b="1">
                <a:solidFill>
                  <a:srgbClr val="C00000"/>
                </a:solidFill>
              </a:rPr>
              <a:t>integers</a:t>
            </a:r>
            <a:r>
              <a:rPr lang="en-US" sz="2000">
                <a:solidFill>
                  <a:schemeClr val="dk1"/>
                </a:solidFill>
              </a:rPr>
              <a:t> don’t have any range i.e. </a:t>
            </a:r>
            <a:r>
              <a:rPr lang="en-US" sz="2000" b="1">
                <a:solidFill>
                  <a:srgbClr val="7030A0"/>
                </a:solidFill>
              </a:rPr>
              <a:t>they are unbounded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>
                <a:solidFill>
                  <a:srgbClr val="7030A0"/>
                </a:solidFill>
              </a:rPr>
              <a:t>Like C /C++ /Java they don’t have max or min value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So an </a:t>
            </a:r>
            <a:r>
              <a:rPr lang="en-US" sz="2000" b="1">
                <a:solidFill>
                  <a:srgbClr val="7030A0"/>
                </a:solidFill>
              </a:rPr>
              <a:t>int </a:t>
            </a:r>
            <a:r>
              <a:rPr lang="en-US" sz="2000">
                <a:solidFill>
                  <a:schemeClr val="dk1"/>
                </a:solidFill>
              </a:rPr>
              <a:t>variable can store </a:t>
            </a:r>
            <a:r>
              <a:rPr lang="en-US" sz="2000" b="1">
                <a:solidFill>
                  <a:srgbClr val="7030A0"/>
                </a:solidFill>
              </a:rPr>
              <a:t>as many digits as we want</a:t>
            </a:r>
            <a:r>
              <a:rPr lang="en-US" sz="2000">
                <a:solidFill>
                  <a:schemeClr val="dk1"/>
                </a:solidFill>
              </a:rPr>
              <a:t>.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4;p14">
            <a:extLst>
              <a:ext uri="{FF2B5EF4-FFF2-40B4-BE49-F238E27FC236}">
                <a16:creationId xmlns:a16="http://schemas.microsoft.com/office/drawing/2014/main" id="{D6E7AF47-D51B-4D1C-8F9E-2124DF5ED7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Numeric Types In Python</a:t>
            </a:r>
            <a:endParaRPr sz="4400"/>
          </a:p>
        </p:txBody>
      </p:sp>
      <p:sp>
        <p:nvSpPr>
          <p:cNvPr id="3" name="Google Shape;185;p14">
            <a:extLst>
              <a:ext uri="{FF2B5EF4-FFF2-40B4-BE49-F238E27FC236}">
                <a16:creationId xmlns:a16="http://schemas.microsoft.com/office/drawing/2014/main" id="{1CB82EC8-367C-42A7-844C-489FF43EB3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As previously mentioned , Python supports </a:t>
            </a:r>
            <a:r>
              <a:rPr lang="en-US" sz="2000" b="1">
                <a:solidFill>
                  <a:srgbClr val="C00000"/>
                </a:solidFill>
              </a:rPr>
              <a:t>3 numeric types: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b="1">
                <a:solidFill>
                  <a:srgbClr val="C00000"/>
                </a:solidFill>
              </a:rPr>
              <a:t>int</a:t>
            </a:r>
            <a:r>
              <a:rPr lang="en-US" sz="2000"/>
              <a:t>: Used for storing integer numbers without any fractional part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b="1">
                <a:solidFill>
                  <a:srgbClr val="C00000"/>
                </a:solidFill>
              </a:rPr>
              <a:t>float</a:t>
            </a:r>
            <a:r>
              <a:rPr lang="en-US" sz="2000"/>
              <a:t>: Used for storing fractional numbers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b="1">
                <a:solidFill>
                  <a:srgbClr val="C00000"/>
                </a:solidFill>
              </a:rPr>
              <a:t>complex</a:t>
            </a:r>
            <a:r>
              <a:rPr lang="en-US" sz="2000"/>
              <a:t>: Used for storing complex numbers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0;p15">
            <a:extLst>
              <a:ext uri="{FF2B5EF4-FFF2-40B4-BE49-F238E27FC236}">
                <a16:creationId xmlns:a16="http://schemas.microsoft.com/office/drawing/2014/main" id="{2C8391B9-E086-44E8-B705-D0217DE0D2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Numeric Types In Python</a:t>
            </a:r>
            <a:endParaRPr sz="4400"/>
          </a:p>
        </p:txBody>
      </p:sp>
      <p:sp>
        <p:nvSpPr>
          <p:cNvPr id="3" name="Google Shape;191;p15">
            <a:extLst>
              <a:ext uri="{FF2B5EF4-FFF2-40B4-BE49-F238E27FC236}">
                <a16:creationId xmlns:a16="http://schemas.microsoft.com/office/drawing/2014/main" id="{D8FECE3A-B93D-4B9E-84CC-0D33FB0715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u="sng"/>
              <a:t>EXAMPLES OF </a:t>
            </a:r>
            <a:r>
              <a:rPr lang="en-US" sz="1800" b="1" u="sng">
                <a:solidFill>
                  <a:srgbClr val="C00000"/>
                </a:solidFill>
              </a:rPr>
              <a:t>int </a:t>
            </a:r>
            <a:r>
              <a:rPr lang="en-US" sz="1800" b="1" u="sng"/>
              <a:t>TYPE: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r>
              <a:rPr lang="en-US" sz="1800" b="1">
                <a:solidFill>
                  <a:srgbClr val="7030A0"/>
                </a:solidFill>
              </a:rPr>
              <a:t>a=10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b=256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c=-4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print(a)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print(b)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print(c)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6;p16">
            <a:extLst>
              <a:ext uri="{FF2B5EF4-FFF2-40B4-BE49-F238E27FC236}">
                <a16:creationId xmlns:a16="http://schemas.microsoft.com/office/drawing/2014/main" id="{D591FCFE-BFAB-45EE-9BB2-8D4AD3B413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float Data Type</a:t>
            </a:r>
            <a:endParaRPr sz="4400"/>
          </a:p>
        </p:txBody>
      </p:sp>
      <p:sp>
        <p:nvSpPr>
          <p:cNvPr id="3" name="Google Shape;197;p16">
            <a:extLst>
              <a:ext uri="{FF2B5EF4-FFF2-40B4-BE49-F238E27FC236}">
                <a16:creationId xmlns:a16="http://schemas.microsoft.com/office/drawing/2014/main" id="{670290BA-7C6A-4F6F-A9D9-786873D824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1">
                <a:solidFill>
                  <a:srgbClr val="C00000"/>
                </a:solidFill>
              </a:rPr>
              <a:t>Python </a:t>
            </a:r>
            <a:r>
              <a:rPr lang="en-US" sz="1800">
                <a:solidFill>
                  <a:schemeClr val="dk1"/>
                </a:solidFill>
              </a:rPr>
              <a:t>also supports </a:t>
            </a:r>
            <a:r>
              <a:rPr lang="en-US" sz="1800" b="1">
                <a:solidFill>
                  <a:srgbClr val="C00000"/>
                </a:solidFill>
              </a:rPr>
              <a:t>floating-point real values</a:t>
            </a:r>
            <a:r>
              <a:rPr lang="en-US" sz="1800">
                <a:solidFill>
                  <a:schemeClr val="dk1"/>
                </a:solidFill>
              </a:rPr>
              <a:t>.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Float values are specified with a </a:t>
            </a:r>
            <a:r>
              <a:rPr lang="en-US" sz="1800" b="1">
                <a:solidFill>
                  <a:srgbClr val="C00000"/>
                </a:solidFill>
              </a:rPr>
              <a:t>decimal point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So </a:t>
            </a:r>
            <a:r>
              <a:rPr lang="en-US" sz="1800" b="1">
                <a:solidFill>
                  <a:srgbClr val="C00000"/>
                </a:solidFill>
              </a:rPr>
              <a:t>2.5</a:t>
            </a:r>
            <a:r>
              <a:rPr lang="en-US" sz="1800">
                <a:solidFill>
                  <a:schemeClr val="dk1"/>
                </a:solidFill>
              </a:rPr>
              <a:t> , </a:t>
            </a:r>
            <a:r>
              <a:rPr lang="en-US" sz="1800" b="1">
                <a:solidFill>
                  <a:srgbClr val="C00000"/>
                </a:solidFill>
              </a:rPr>
              <a:t>3.14</a:t>
            </a:r>
            <a:r>
              <a:rPr lang="en-US" sz="1800">
                <a:solidFill>
                  <a:schemeClr val="dk1"/>
                </a:solidFill>
              </a:rPr>
              <a:t> , </a:t>
            </a:r>
            <a:r>
              <a:rPr lang="en-US" sz="1800" b="1">
                <a:solidFill>
                  <a:srgbClr val="C00000"/>
                </a:solidFill>
              </a:rPr>
              <a:t>6.9</a:t>
            </a:r>
            <a:r>
              <a:rPr lang="en-US" sz="1800">
                <a:solidFill>
                  <a:schemeClr val="dk1"/>
                </a:solidFill>
              </a:rPr>
              <a:t> etc are all examples of </a:t>
            </a:r>
            <a:r>
              <a:rPr lang="en-US" sz="1800" b="1">
                <a:solidFill>
                  <a:srgbClr val="C00000"/>
                </a:solidFill>
              </a:rPr>
              <a:t>float </a:t>
            </a:r>
            <a:r>
              <a:rPr lang="en-US" sz="1800">
                <a:solidFill>
                  <a:schemeClr val="dk1"/>
                </a:solidFill>
              </a:rPr>
              <a:t>data type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Just like double data type of other languages like </a:t>
            </a:r>
            <a:r>
              <a:rPr lang="en-US" sz="1800" b="1">
                <a:solidFill>
                  <a:srgbClr val="C00000"/>
                </a:solidFill>
              </a:rPr>
              <a:t>Java/C</a:t>
            </a:r>
            <a:r>
              <a:rPr lang="en-US" sz="1800">
                <a:solidFill>
                  <a:schemeClr val="dk1"/>
                </a:solidFill>
              </a:rPr>
              <a:t> , float in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has a precision of </a:t>
            </a:r>
            <a:r>
              <a:rPr lang="en-US" sz="1800" b="1">
                <a:solidFill>
                  <a:srgbClr val="C00000"/>
                </a:solidFill>
              </a:rPr>
              <a:t>16 digits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2;p17">
            <a:extLst>
              <a:ext uri="{FF2B5EF4-FFF2-40B4-BE49-F238E27FC236}">
                <a16:creationId xmlns:a16="http://schemas.microsoft.com/office/drawing/2014/main" id="{375CA320-AE25-4922-B961-94E8237754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float</a:t>
            </a:r>
            <a:endParaRPr sz="4400"/>
          </a:p>
        </p:txBody>
      </p:sp>
      <p:sp>
        <p:nvSpPr>
          <p:cNvPr id="3" name="Google Shape;203;p17">
            <a:extLst>
              <a:ext uri="{FF2B5EF4-FFF2-40B4-BE49-F238E27FC236}">
                <a16:creationId xmlns:a16="http://schemas.microsoft.com/office/drawing/2014/main" id="{C52EEC32-59C7-4A45-A0EB-FFC22FD7CF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Float values can also be represented as </a:t>
            </a:r>
            <a:r>
              <a:rPr lang="en-US" sz="1800" b="1">
                <a:solidFill>
                  <a:srgbClr val="C00000"/>
                </a:solidFill>
              </a:rPr>
              <a:t>exponential </a:t>
            </a:r>
            <a:r>
              <a:rPr lang="en-US" sz="1800">
                <a:solidFill>
                  <a:schemeClr val="dk1"/>
                </a:solidFill>
              </a:rPr>
              <a:t>values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Exponential notation is a scientific notation which is represented using </a:t>
            </a:r>
            <a:r>
              <a:rPr lang="en-US" sz="1800" b="1">
                <a:solidFill>
                  <a:srgbClr val="C00000"/>
                </a:solidFill>
              </a:rPr>
              <a:t>e </a:t>
            </a:r>
            <a:r>
              <a:rPr lang="en-US" sz="1800">
                <a:solidFill>
                  <a:schemeClr val="dk1"/>
                </a:solidFill>
              </a:rPr>
              <a:t>or </a:t>
            </a:r>
            <a:r>
              <a:rPr lang="en-US" sz="1800" b="1">
                <a:solidFill>
                  <a:srgbClr val="C00000"/>
                </a:solidFill>
              </a:rPr>
              <a:t>E</a:t>
            </a:r>
            <a:r>
              <a:rPr lang="en-US" sz="1800">
                <a:solidFill>
                  <a:schemeClr val="dk1"/>
                </a:solidFill>
              </a:rPr>
              <a:t> followed by an integer and it means to the </a:t>
            </a:r>
            <a:r>
              <a:rPr lang="en-US" sz="1800" b="1">
                <a:solidFill>
                  <a:srgbClr val="C00000"/>
                </a:solidFill>
              </a:rPr>
              <a:t>power of 10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" name="Google Shape;204;p17" descr="datatype27.png">
            <a:extLst>
              <a:ext uri="{FF2B5EF4-FFF2-40B4-BE49-F238E27FC236}">
                <a16:creationId xmlns:a16="http://schemas.microsoft.com/office/drawing/2014/main" id="{A686E300-5D6D-4936-8DAA-07CEAC73C6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1948" y="3988646"/>
            <a:ext cx="6286544" cy="104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p18">
            <a:extLst>
              <a:ext uri="{FF2B5EF4-FFF2-40B4-BE49-F238E27FC236}">
                <a16:creationId xmlns:a16="http://schemas.microsoft.com/office/drawing/2014/main" id="{AA163A0F-5F1B-4C9A-9801-CCB7B7DB7D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complex Data Type</a:t>
            </a:r>
            <a:endParaRPr sz="4400"/>
          </a:p>
        </p:txBody>
      </p:sp>
      <p:sp>
        <p:nvSpPr>
          <p:cNvPr id="3" name="Google Shape;210;p18">
            <a:extLst>
              <a:ext uri="{FF2B5EF4-FFF2-40B4-BE49-F238E27FC236}">
                <a16:creationId xmlns:a16="http://schemas.microsoft.com/office/drawing/2014/main" id="{1FE7708B-70B9-4DC7-B40C-AFBD8E5112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788670" lvl="1" indent="-514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Complex numbers are written in the form, </a:t>
            </a:r>
            <a:r>
              <a:rPr lang="en-US" sz="1900" b="1">
                <a:solidFill>
                  <a:srgbClr val="C00000"/>
                </a:solidFill>
              </a:rPr>
              <a:t>x + yj</a:t>
            </a:r>
            <a:r>
              <a:rPr lang="en-US" sz="1900">
                <a:solidFill>
                  <a:schemeClr val="dk1"/>
                </a:solidFill>
              </a:rPr>
              <a:t>, where</a:t>
            </a:r>
            <a:r>
              <a:rPr lang="en-US" sz="1900" b="1">
                <a:solidFill>
                  <a:srgbClr val="C00000"/>
                </a:solidFill>
              </a:rPr>
              <a:t> x</a:t>
            </a:r>
            <a:r>
              <a:rPr lang="en-US" sz="1900">
                <a:solidFill>
                  <a:schemeClr val="dk1"/>
                </a:solidFill>
              </a:rPr>
              <a:t> is the </a:t>
            </a:r>
            <a:r>
              <a:rPr lang="en-US" sz="1900" b="1">
                <a:solidFill>
                  <a:srgbClr val="C00000"/>
                </a:solidFill>
              </a:rPr>
              <a:t>real part </a:t>
            </a:r>
            <a:r>
              <a:rPr lang="en-US" sz="1900">
                <a:solidFill>
                  <a:schemeClr val="dk1"/>
                </a:solidFill>
              </a:rPr>
              <a:t>and</a:t>
            </a:r>
            <a:r>
              <a:rPr lang="en-US" sz="1900" b="1">
                <a:solidFill>
                  <a:srgbClr val="C00000"/>
                </a:solidFill>
              </a:rPr>
              <a:t> y</a:t>
            </a:r>
            <a:r>
              <a:rPr lang="en-US" sz="1900">
                <a:solidFill>
                  <a:schemeClr val="dk1"/>
                </a:solidFill>
              </a:rPr>
              <a:t> is the </a:t>
            </a:r>
            <a:r>
              <a:rPr lang="en-US" sz="1900" b="1">
                <a:solidFill>
                  <a:srgbClr val="C00000"/>
                </a:solidFill>
              </a:rPr>
              <a:t>imaginary part</a:t>
            </a:r>
            <a:r>
              <a:rPr lang="en-US" sz="1900">
                <a:solidFill>
                  <a:schemeClr val="dk1"/>
                </a:solidFill>
              </a:rPr>
              <a:t>. </a:t>
            </a:r>
            <a:endParaRPr/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For example: </a:t>
            </a:r>
            <a:r>
              <a:rPr lang="en-US" sz="1900" b="1">
                <a:solidFill>
                  <a:srgbClr val="C00000"/>
                </a:solidFill>
              </a:rPr>
              <a:t>4+3j</a:t>
            </a:r>
            <a:r>
              <a:rPr lang="en-US" sz="1900">
                <a:solidFill>
                  <a:schemeClr val="dk1"/>
                </a:solidFill>
              </a:rPr>
              <a:t> , </a:t>
            </a:r>
            <a:r>
              <a:rPr lang="en-US" sz="1900" b="1">
                <a:solidFill>
                  <a:srgbClr val="C00000"/>
                </a:solidFill>
              </a:rPr>
              <a:t>12+1j</a:t>
            </a:r>
            <a:r>
              <a:rPr lang="en-US" sz="1900">
                <a:solidFill>
                  <a:schemeClr val="dk1"/>
                </a:solidFill>
              </a:rPr>
              <a:t> etc</a:t>
            </a:r>
            <a:endParaRPr sz="1900">
              <a:solidFill>
                <a:schemeClr val="dk1"/>
              </a:solidFill>
            </a:endParaRPr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The letter</a:t>
            </a:r>
            <a:r>
              <a:rPr lang="en-US" sz="1900" b="1">
                <a:solidFill>
                  <a:srgbClr val="C00000"/>
                </a:solidFill>
              </a:rPr>
              <a:t> j </a:t>
            </a:r>
            <a:r>
              <a:rPr lang="en-US" sz="1900">
                <a:solidFill>
                  <a:schemeClr val="dk1"/>
                </a:solidFill>
              </a:rPr>
              <a:t>is called </a:t>
            </a:r>
            <a:r>
              <a:rPr lang="en-US" sz="1900" b="1">
                <a:solidFill>
                  <a:srgbClr val="C00000"/>
                </a:solidFill>
              </a:rPr>
              <a:t>unit imaginary number.</a:t>
            </a:r>
            <a:endParaRPr/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 b="1">
              <a:solidFill>
                <a:srgbClr val="C00000"/>
              </a:solidFill>
            </a:endParaRPr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It</a:t>
            </a:r>
            <a:r>
              <a:rPr lang="en-US" sz="1900" b="1">
                <a:solidFill>
                  <a:srgbClr val="C00000"/>
                </a:solidFill>
              </a:rPr>
              <a:t> </a:t>
            </a:r>
            <a:r>
              <a:rPr lang="en-US" sz="1900">
                <a:solidFill>
                  <a:schemeClr val="dk1"/>
                </a:solidFill>
              </a:rPr>
              <a:t>denotes the value of </a:t>
            </a:r>
            <a:r>
              <a:rPr lang="en-US" sz="1900" b="1">
                <a:solidFill>
                  <a:srgbClr val="C00000"/>
                </a:solidFill>
              </a:rPr>
              <a:t>√-1</a:t>
            </a:r>
            <a:r>
              <a:rPr lang="en-US" sz="1900">
                <a:solidFill>
                  <a:schemeClr val="dk1"/>
                </a:solidFill>
              </a:rPr>
              <a:t> , i.e </a:t>
            </a:r>
            <a:r>
              <a:rPr lang="en-US" sz="1900" b="1">
                <a:solidFill>
                  <a:srgbClr val="C00000"/>
                </a:solidFill>
              </a:rPr>
              <a:t>j²</a:t>
            </a:r>
            <a:r>
              <a:rPr lang="en-US" sz="1900">
                <a:solidFill>
                  <a:schemeClr val="dk1"/>
                </a:solidFill>
              </a:rPr>
              <a:t> denotes </a:t>
            </a:r>
            <a:r>
              <a:rPr lang="en-US" sz="1900" b="1">
                <a:solidFill>
                  <a:srgbClr val="C00000"/>
                </a:solidFill>
              </a:rPr>
              <a:t>-1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5;p19">
            <a:extLst>
              <a:ext uri="{FF2B5EF4-FFF2-40B4-BE49-F238E27FC236}">
                <a16:creationId xmlns:a16="http://schemas.microsoft.com/office/drawing/2014/main" id="{FBAF0682-17CD-46D7-853D-2F5E868554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An Example</a:t>
            </a:r>
            <a:endParaRPr sz="4400"/>
          </a:p>
        </p:txBody>
      </p:sp>
      <p:sp>
        <p:nvSpPr>
          <p:cNvPr id="3" name="Google Shape;216;p19">
            <a:extLst>
              <a:ext uri="{FF2B5EF4-FFF2-40B4-BE49-F238E27FC236}">
                <a16:creationId xmlns:a16="http://schemas.microsoft.com/office/drawing/2014/main" id="{53FF5236-DC5A-44D9-962B-99C20B84BD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" name="Google Shape;217;p19" descr="datatype23.png">
            <a:extLst>
              <a:ext uri="{FF2B5EF4-FFF2-40B4-BE49-F238E27FC236}">
                <a16:creationId xmlns:a16="http://schemas.microsoft.com/office/drawing/2014/main" id="{5FEF5510-E5DA-465A-8288-3156974518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66" y="2108198"/>
            <a:ext cx="9937650" cy="36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1100051" y="758952"/>
            <a:ext cx="10592400" cy="3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ookman Old Style"/>
              <a:buNone/>
            </a:pPr>
            <a:r>
              <a:rPr lang="en-US" sz="4800" i="1">
                <a:solidFill>
                  <a:srgbClr val="FFFFFF"/>
                </a:solidFill>
              </a:rPr>
              <a:t>“An investment in knowledge pays</a:t>
            </a:r>
            <a:br>
              <a:rPr lang="en-US" sz="4800" i="1">
                <a:solidFill>
                  <a:srgbClr val="FFFFFF"/>
                </a:solidFill>
              </a:rPr>
            </a:br>
            <a:br>
              <a:rPr lang="en-US" sz="4800" i="1">
                <a:solidFill>
                  <a:srgbClr val="FFFFFF"/>
                </a:solidFill>
              </a:rPr>
            </a:br>
            <a:r>
              <a:rPr lang="en-US" sz="4800" i="1">
                <a:solidFill>
                  <a:srgbClr val="FFFFFF"/>
                </a:solidFill>
              </a:rPr>
              <a:t> the best interest“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507" y="4953000"/>
            <a:ext cx="12189000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i="1">
                <a:solidFill>
                  <a:srgbClr val="FFFFFF"/>
                </a:solidFill>
              </a:rPr>
              <a:t>- BENJAMIN FRANKLIN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2;p20">
            <a:extLst>
              <a:ext uri="{FF2B5EF4-FFF2-40B4-BE49-F238E27FC236}">
                <a16:creationId xmlns:a16="http://schemas.microsoft.com/office/drawing/2014/main" id="{52E61684-5286-4DFD-9B23-9E9234483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complex Data Type</a:t>
            </a:r>
            <a:endParaRPr sz="4400"/>
          </a:p>
        </p:txBody>
      </p:sp>
      <p:sp>
        <p:nvSpPr>
          <p:cNvPr id="3" name="Google Shape;223;p20">
            <a:extLst>
              <a:ext uri="{FF2B5EF4-FFF2-40B4-BE49-F238E27FC236}">
                <a16:creationId xmlns:a16="http://schemas.microsoft.com/office/drawing/2014/main" id="{77902C08-825D-4479-A2E3-2C6F245B3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For representing the </a:t>
            </a:r>
            <a:r>
              <a:rPr lang="en-US" sz="1800" b="1">
                <a:solidFill>
                  <a:srgbClr val="C00000"/>
                </a:solidFill>
              </a:rPr>
              <a:t>unit imaginary number </a:t>
            </a:r>
            <a:r>
              <a:rPr lang="en-US" sz="1800">
                <a:solidFill>
                  <a:schemeClr val="dk1"/>
                </a:solidFill>
              </a:rPr>
              <a:t>we are only allowed to use the letter</a:t>
            </a:r>
            <a:r>
              <a:rPr lang="en-US" sz="1800" b="1">
                <a:solidFill>
                  <a:srgbClr val="C00000"/>
                </a:solidFill>
              </a:rPr>
              <a:t> j </a:t>
            </a:r>
            <a:r>
              <a:rPr lang="en-US" sz="1800" b="1">
                <a:solidFill>
                  <a:schemeClr val="dk1"/>
                </a:solidFill>
              </a:rPr>
              <a:t>(</a:t>
            </a:r>
            <a:r>
              <a:rPr lang="en-US" sz="1800" b="1">
                <a:solidFill>
                  <a:srgbClr val="7030A0"/>
                </a:solidFill>
              </a:rPr>
              <a:t>both upper and lower case are allowed</a:t>
            </a:r>
            <a:r>
              <a:rPr lang="en-US" sz="1800" b="1">
                <a:solidFill>
                  <a:schemeClr val="dk1"/>
                </a:solidFill>
              </a:rPr>
              <a:t>).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Any other letter if used will generate error</a:t>
            </a:r>
            <a:endParaRPr sz="18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" name="Google Shape;224;p20" descr="datatype27.png">
            <a:extLst>
              <a:ext uri="{FF2B5EF4-FFF2-40B4-BE49-F238E27FC236}">
                <a16:creationId xmlns:a16="http://schemas.microsoft.com/office/drawing/2014/main" id="{2F1DE322-F79F-4F44-9813-085110FACE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0627" y="3896700"/>
            <a:ext cx="6869825" cy="197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9;p21">
            <a:extLst>
              <a:ext uri="{FF2B5EF4-FFF2-40B4-BE49-F238E27FC236}">
                <a16:creationId xmlns:a16="http://schemas.microsoft.com/office/drawing/2014/main" id="{5105BB73-C12F-4D4E-8824-45B36724AE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complex Data Type</a:t>
            </a:r>
            <a:endParaRPr sz="4400"/>
          </a:p>
        </p:txBody>
      </p:sp>
      <p:sp>
        <p:nvSpPr>
          <p:cNvPr id="3" name="Google Shape;230;p21">
            <a:extLst>
              <a:ext uri="{FF2B5EF4-FFF2-40B4-BE49-F238E27FC236}">
                <a16:creationId xmlns:a16="http://schemas.microsoft.com/office/drawing/2014/main" id="{3CFE1BE5-2632-4517-A800-6BB02CFF52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The letter </a:t>
            </a:r>
            <a:r>
              <a:rPr lang="en-US" sz="1800" b="1">
                <a:solidFill>
                  <a:srgbClr val="C00000"/>
                </a:solidFill>
              </a:rPr>
              <a:t>j</a:t>
            </a:r>
            <a:r>
              <a:rPr lang="en-US" sz="1800">
                <a:solidFill>
                  <a:schemeClr val="dk1"/>
                </a:solidFill>
              </a:rPr>
              <a:t> , should only appear in suffix , not in prefix</a:t>
            </a:r>
            <a:endParaRPr sz="18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" name="Google Shape;231;p21" descr="datatype27.png">
            <a:extLst>
              <a:ext uri="{FF2B5EF4-FFF2-40B4-BE49-F238E27FC236}">
                <a16:creationId xmlns:a16="http://schemas.microsoft.com/office/drawing/2014/main" id="{D8C1B331-2130-41BC-B31A-2C3A18B177D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878337"/>
            <a:ext cx="7929618" cy="1423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6;p22">
            <a:extLst>
              <a:ext uri="{FF2B5EF4-FFF2-40B4-BE49-F238E27FC236}">
                <a16:creationId xmlns:a16="http://schemas.microsoft.com/office/drawing/2014/main" id="{2C697B31-2B9C-4443-BA76-3DF942E2C0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complex Data Type</a:t>
            </a:r>
            <a:endParaRPr sz="4400"/>
          </a:p>
        </p:txBody>
      </p:sp>
      <p:sp>
        <p:nvSpPr>
          <p:cNvPr id="3" name="Google Shape;237;p22">
            <a:extLst>
              <a:ext uri="{FF2B5EF4-FFF2-40B4-BE49-F238E27FC236}">
                <a16:creationId xmlns:a16="http://schemas.microsoft.com/office/drawing/2014/main" id="{CDEC8292-6F6B-4D0D-B4F8-BAB6896865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chemeClr val="dk1"/>
                </a:solidFill>
              </a:rPr>
              <a:t>The </a:t>
            </a:r>
            <a:r>
              <a:rPr lang="en-US" sz="1800" b="1">
                <a:solidFill>
                  <a:srgbClr val="C00000"/>
                </a:solidFill>
              </a:rPr>
              <a:t>real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lang="en-US" sz="1800" b="1">
                <a:solidFill>
                  <a:srgbClr val="C00000"/>
                </a:solidFill>
              </a:rPr>
              <a:t>imaginary</a:t>
            </a:r>
            <a:r>
              <a:rPr lang="en-US" sz="1800">
                <a:solidFill>
                  <a:schemeClr val="dk1"/>
                </a:solidFill>
              </a:rPr>
              <a:t> parts are allowed to be </a:t>
            </a:r>
            <a:r>
              <a:rPr lang="en-US" sz="1800" b="1">
                <a:solidFill>
                  <a:srgbClr val="C00000"/>
                </a:solidFill>
              </a:rPr>
              <a:t>integers</a:t>
            </a:r>
            <a:r>
              <a:rPr lang="en-US" sz="1800">
                <a:solidFill>
                  <a:schemeClr val="dk1"/>
                </a:solidFill>
              </a:rPr>
              <a:t> as well as </a:t>
            </a:r>
            <a:r>
              <a:rPr lang="en-US" sz="1800" b="1">
                <a:solidFill>
                  <a:srgbClr val="C00000"/>
                </a:solidFill>
              </a:rPr>
              <a:t>floats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" name="Google Shape;238;p22" descr="datatype27.png">
            <a:extLst>
              <a:ext uri="{FF2B5EF4-FFF2-40B4-BE49-F238E27FC236}">
                <a16:creationId xmlns:a16="http://schemas.microsoft.com/office/drawing/2014/main" id="{53F83549-0C45-4B83-AB71-8ADF44A787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4801" y="2801107"/>
            <a:ext cx="7453731" cy="1423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3;p23">
            <a:extLst>
              <a:ext uri="{FF2B5EF4-FFF2-40B4-BE49-F238E27FC236}">
                <a16:creationId xmlns:a16="http://schemas.microsoft.com/office/drawing/2014/main" id="{E0FB6AAC-1E8B-4803-B251-135FF0215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complex Data Type</a:t>
            </a:r>
            <a:endParaRPr sz="4400"/>
          </a:p>
        </p:txBody>
      </p:sp>
      <p:sp>
        <p:nvSpPr>
          <p:cNvPr id="3" name="Google Shape;244;p23">
            <a:extLst>
              <a:ext uri="{FF2B5EF4-FFF2-40B4-BE49-F238E27FC236}">
                <a16:creationId xmlns:a16="http://schemas.microsoft.com/office/drawing/2014/main" id="{D00015F3-4D37-48C7-A99D-528CC8FDB5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We can display </a:t>
            </a:r>
            <a:r>
              <a:rPr lang="en-US" sz="1800" b="1">
                <a:solidFill>
                  <a:srgbClr val="C00000"/>
                </a:solidFill>
              </a:rPr>
              <a:t>real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lang="en-US" sz="1800" b="1">
                <a:solidFill>
                  <a:srgbClr val="C00000"/>
                </a:solidFill>
              </a:rPr>
              <a:t>imaginary</a:t>
            </a:r>
            <a:r>
              <a:rPr lang="en-US" sz="1800">
                <a:solidFill>
                  <a:schemeClr val="dk1"/>
                </a:solidFill>
              </a:rPr>
              <a:t> part separately by using the attributes of complex types called </a:t>
            </a:r>
            <a:r>
              <a:rPr lang="en-US" sz="1800" b="1">
                <a:solidFill>
                  <a:srgbClr val="7030A0"/>
                </a:solidFill>
              </a:rPr>
              <a:t>“real” </a:t>
            </a:r>
            <a:r>
              <a:rPr lang="en-US" sz="1800">
                <a:solidFill>
                  <a:schemeClr val="dk1"/>
                </a:solidFill>
              </a:rPr>
              <a:t>and </a:t>
            </a:r>
            <a:r>
              <a:rPr lang="en-US" sz="1800" b="1">
                <a:solidFill>
                  <a:srgbClr val="7030A0"/>
                </a:solidFill>
              </a:rPr>
              <a:t>“imag”.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Don’t think </a:t>
            </a:r>
            <a:r>
              <a:rPr lang="en-US" sz="1800" b="1">
                <a:solidFill>
                  <a:srgbClr val="7030A0"/>
                </a:solidFill>
              </a:rPr>
              <a:t>real </a:t>
            </a:r>
            <a:r>
              <a:rPr lang="en-US" sz="1800">
                <a:solidFill>
                  <a:schemeClr val="dk1"/>
                </a:solidFill>
              </a:rPr>
              <a:t>and</a:t>
            </a:r>
            <a:r>
              <a:rPr lang="en-US" sz="1800" b="1">
                <a:solidFill>
                  <a:srgbClr val="7030A0"/>
                </a:solidFill>
              </a:rPr>
              <a:t> imag </a:t>
            </a:r>
            <a:r>
              <a:rPr lang="en-US" sz="1800">
                <a:solidFill>
                  <a:schemeClr val="dk1"/>
                </a:solidFill>
              </a:rPr>
              <a:t>are functions , rather they are </a:t>
            </a:r>
            <a:r>
              <a:rPr lang="en-US" sz="1800" b="1">
                <a:solidFill>
                  <a:srgbClr val="C00000"/>
                </a:solidFill>
              </a:rPr>
              <a:t>attributes/properties</a:t>
            </a:r>
            <a:r>
              <a:rPr lang="en-US" sz="1800">
                <a:solidFill>
                  <a:schemeClr val="dk1"/>
                </a:solidFill>
              </a:rPr>
              <a:t> of </a:t>
            </a:r>
            <a:r>
              <a:rPr lang="en-US" sz="1800" b="1">
                <a:solidFill>
                  <a:srgbClr val="C00000"/>
                </a:solidFill>
              </a:rPr>
              <a:t>complex data type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" name="Google Shape;245;p23" descr="datatype27.png">
            <a:extLst>
              <a:ext uri="{FF2B5EF4-FFF2-40B4-BE49-F238E27FC236}">
                <a16:creationId xmlns:a16="http://schemas.microsoft.com/office/drawing/2014/main" id="{DF826651-3DBC-46B1-B288-C3EF809782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6068" y="2966404"/>
            <a:ext cx="5503484" cy="134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0;p24">
            <a:extLst>
              <a:ext uri="{FF2B5EF4-FFF2-40B4-BE49-F238E27FC236}">
                <a16:creationId xmlns:a16="http://schemas.microsoft.com/office/drawing/2014/main" id="{030940F8-FC2D-4C49-B474-96A821C58D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bool Data Type</a:t>
            </a:r>
            <a:endParaRPr sz="4400"/>
          </a:p>
        </p:txBody>
      </p:sp>
      <p:sp>
        <p:nvSpPr>
          <p:cNvPr id="3" name="Google Shape;251;p24">
            <a:extLst>
              <a:ext uri="{FF2B5EF4-FFF2-40B4-BE49-F238E27FC236}">
                <a16:creationId xmlns:a16="http://schemas.microsoft.com/office/drawing/2014/main" id="{DC72BB7E-FBA0-40E9-B9CE-5918FBB464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In Python , to represent </a:t>
            </a:r>
            <a:r>
              <a:rPr lang="en-US" sz="1800" b="1">
                <a:solidFill>
                  <a:srgbClr val="C00000"/>
                </a:solidFill>
              </a:rPr>
              <a:t>Boolean</a:t>
            </a:r>
            <a:r>
              <a:rPr lang="en-US" sz="1800">
                <a:solidFill>
                  <a:schemeClr val="dk1"/>
                </a:solidFill>
              </a:rPr>
              <a:t> values we have </a:t>
            </a:r>
            <a:r>
              <a:rPr lang="en-US" sz="1800" b="1">
                <a:solidFill>
                  <a:srgbClr val="C00000"/>
                </a:solidFill>
              </a:rPr>
              <a:t>bool data type.</a:t>
            </a:r>
            <a:endParaRPr sz="1800" b="1">
              <a:solidFill>
                <a:srgbClr val="C00000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The </a:t>
            </a:r>
            <a:r>
              <a:rPr lang="en-US" sz="1800" b="1">
                <a:solidFill>
                  <a:srgbClr val="C00000"/>
                </a:solidFill>
              </a:rPr>
              <a:t>bool data type </a:t>
            </a:r>
            <a:r>
              <a:rPr lang="en-US" sz="1800">
                <a:solidFill>
                  <a:schemeClr val="dk1"/>
                </a:solidFill>
              </a:rPr>
              <a:t>can be one of two values, either </a:t>
            </a:r>
            <a:r>
              <a:rPr lang="en-US" sz="1800" b="1">
                <a:solidFill>
                  <a:srgbClr val="C00000"/>
                </a:solidFill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 or </a:t>
            </a:r>
            <a:r>
              <a:rPr lang="en-US" sz="1800" b="1">
                <a:solidFill>
                  <a:srgbClr val="C00000"/>
                </a:solidFill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.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We use Booleans in programming to make comparisons and to control the flow of the program.</a:t>
            </a:r>
            <a:endParaRPr sz="180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6;p25">
            <a:extLst>
              <a:ext uri="{FF2B5EF4-FFF2-40B4-BE49-F238E27FC236}">
                <a16:creationId xmlns:a16="http://schemas.microsoft.com/office/drawing/2014/main" id="{F86BD820-B7B5-4F32-ABB1-4B972D4616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Examples</a:t>
            </a:r>
            <a:endParaRPr sz="4400"/>
          </a:p>
        </p:txBody>
      </p:sp>
      <p:pic>
        <p:nvPicPr>
          <p:cNvPr id="3" name="Google Shape;257;p25">
            <a:extLst>
              <a:ext uri="{FF2B5EF4-FFF2-40B4-BE49-F238E27FC236}">
                <a16:creationId xmlns:a16="http://schemas.microsoft.com/office/drawing/2014/main" id="{3B556410-8AEE-4390-AF0D-FF2424B50E32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070259"/>
            <a:ext cx="3792041" cy="121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58;p25">
            <a:extLst>
              <a:ext uri="{FF2B5EF4-FFF2-40B4-BE49-F238E27FC236}">
                <a16:creationId xmlns:a16="http://schemas.microsoft.com/office/drawing/2014/main" id="{6D9D35B4-42FF-476B-B541-81D2D8E6E73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4353752"/>
            <a:ext cx="3859102" cy="117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3;p26">
            <a:extLst>
              <a:ext uri="{FF2B5EF4-FFF2-40B4-BE49-F238E27FC236}">
                <a16:creationId xmlns:a16="http://schemas.microsoft.com/office/drawing/2014/main" id="{A0A3BC21-8776-4964-845C-48E9DBA216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bool</a:t>
            </a:r>
            <a:endParaRPr sz="4400"/>
          </a:p>
        </p:txBody>
      </p:sp>
      <p:sp>
        <p:nvSpPr>
          <p:cNvPr id="3" name="Google Shape;264;p26">
            <a:extLst>
              <a:ext uri="{FF2B5EF4-FFF2-40B4-BE49-F238E27FC236}">
                <a16:creationId xmlns:a16="http://schemas.microsoft.com/office/drawing/2014/main" id="{E92E4C8D-FC60-4380-BEA5-8CDE451403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>
                <a:solidFill>
                  <a:srgbClr val="C00000"/>
                </a:solidFill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lang="en-US" sz="1800" b="1">
                <a:solidFill>
                  <a:srgbClr val="C00000"/>
                </a:solidFill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 are </a:t>
            </a:r>
            <a:r>
              <a:rPr lang="en-US" sz="1800" b="1">
                <a:solidFill>
                  <a:srgbClr val="7030A0"/>
                </a:solidFill>
              </a:rPr>
              <a:t>keywords</a:t>
            </a:r>
            <a:r>
              <a:rPr lang="en-US" sz="1800">
                <a:solidFill>
                  <a:schemeClr val="dk1"/>
                </a:solidFill>
              </a:rPr>
              <a:t> , so case sensitivity must be remembered while assigning them otherwise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will give error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" name="Google Shape;265;p26">
            <a:extLst>
              <a:ext uri="{FF2B5EF4-FFF2-40B4-BE49-F238E27FC236}">
                <a16:creationId xmlns:a16="http://schemas.microsoft.com/office/drawing/2014/main" id="{9CA8BB99-AEF3-44D3-B4F4-3B54AFF9B2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3132084"/>
            <a:ext cx="6145301" cy="17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0;p27">
            <a:extLst>
              <a:ext uri="{FF2B5EF4-FFF2-40B4-BE49-F238E27FC236}">
                <a16:creationId xmlns:a16="http://schemas.microsoft.com/office/drawing/2014/main" id="{649A9797-550E-436F-B226-03AFECFC0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bool</a:t>
            </a:r>
            <a:endParaRPr sz="4400"/>
          </a:p>
        </p:txBody>
      </p:sp>
      <p:sp>
        <p:nvSpPr>
          <p:cNvPr id="3" name="Google Shape;271;p27">
            <a:extLst>
              <a:ext uri="{FF2B5EF4-FFF2-40B4-BE49-F238E27FC236}">
                <a16:creationId xmlns:a16="http://schemas.microsoft.com/office/drawing/2014/main" id="{5F16CFC1-359F-42BC-81EB-B521C46F39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All test conditions in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return the result as </a:t>
            </a:r>
            <a:r>
              <a:rPr lang="en-US" sz="1800" b="1">
                <a:solidFill>
                  <a:srgbClr val="C00000"/>
                </a:solidFill>
              </a:rPr>
              <a:t>bool </a:t>
            </a:r>
            <a:r>
              <a:rPr lang="en-US" sz="1800">
                <a:solidFill>
                  <a:schemeClr val="dk1"/>
                </a:solidFill>
              </a:rPr>
              <a:t>which could be either </a:t>
            </a:r>
            <a:r>
              <a:rPr lang="en-US" sz="1800" b="1">
                <a:solidFill>
                  <a:srgbClr val="C00000"/>
                </a:solidFill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 or </a:t>
            </a:r>
            <a:r>
              <a:rPr lang="en-US" sz="1800" b="1">
                <a:solidFill>
                  <a:srgbClr val="C00000"/>
                </a:solidFill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" name="Google Shape;272;p27">
            <a:extLst>
              <a:ext uri="{FF2B5EF4-FFF2-40B4-BE49-F238E27FC236}">
                <a16:creationId xmlns:a16="http://schemas.microsoft.com/office/drawing/2014/main" id="{92CDB277-C9AE-4500-A2A0-5340446D13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749040"/>
            <a:ext cx="4426080" cy="14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3;p27">
            <a:extLst>
              <a:ext uri="{FF2B5EF4-FFF2-40B4-BE49-F238E27FC236}">
                <a16:creationId xmlns:a16="http://schemas.microsoft.com/office/drawing/2014/main" id="{0BDC67EA-FABA-4D30-B4C0-B39A9334C7C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4442504"/>
            <a:ext cx="4426080" cy="142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8;p28">
            <a:extLst>
              <a:ext uri="{FF2B5EF4-FFF2-40B4-BE49-F238E27FC236}">
                <a16:creationId xmlns:a16="http://schemas.microsoft.com/office/drawing/2014/main" id="{4849C2E9-19EB-41D8-985B-9720315D76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bool</a:t>
            </a:r>
            <a:endParaRPr sz="4400"/>
          </a:p>
        </p:txBody>
      </p:sp>
      <p:sp>
        <p:nvSpPr>
          <p:cNvPr id="3" name="Google Shape;279;p28">
            <a:extLst>
              <a:ext uri="{FF2B5EF4-FFF2-40B4-BE49-F238E27FC236}">
                <a16:creationId xmlns:a16="http://schemas.microsoft.com/office/drawing/2014/main" id="{444C63F0-7BEC-43DC-ABAD-3DB59B777F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50816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chemeClr val="dk1"/>
                </a:solidFill>
              </a:rPr>
              <a:t>To understand the next point , try to guess the output of the following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 b="1">
              <a:solidFill>
                <a:srgbClr val="7030A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4" name="Google Shape;280;p28">
            <a:extLst>
              <a:ext uri="{FF2B5EF4-FFF2-40B4-BE49-F238E27FC236}">
                <a16:creationId xmlns:a16="http://schemas.microsoft.com/office/drawing/2014/main" id="{77AF7634-0A6F-406B-AB4C-D28A50BA2D6B}"/>
              </a:ext>
            </a:extLst>
          </p:cNvPr>
          <p:cNvSpPr txBox="1"/>
          <p:nvPr/>
        </p:nvSpPr>
        <p:spPr>
          <a:xfrm>
            <a:off x="3047301" y="2830933"/>
            <a:ext cx="609460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c=a+b</a:t>
            </a:r>
            <a:endParaRPr sz="1800" b="1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print(c)</a:t>
            </a:r>
            <a:endParaRPr/>
          </a:p>
        </p:txBody>
      </p:sp>
      <p:sp>
        <p:nvSpPr>
          <p:cNvPr id="5" name="Google Shape;281;p28">
            <a:extLst>
              <a:ext uri="{FF2B5EF4-FFF2-40B4-BE49-F238E27FC236}">
                <a16:creationId xmlns:a16="http://schemas.microsoft.com/office/drawing/2014/main" id="{93952EE1-23FF-4DA8-9478-7150976EFD7C}"/>
              </a:ext>
            </a:extLst>
          </p:cNvPr>
          <p:cNvSpPr txBox="1"/>
          <p:nvPr/>
        </p:nvSpPr>
        <p:spPr>
          <a:xfrm>
            <a:off x="4523763" y="2973546"/>
            <a:ext cx="609460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c=a+b</a:t>
            </a:r>
            <a:endParaRPr sz="1800" b="1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print(c)</a:t>
            </a:r>
            <a:endParaRPr/>
          </a:p>
        </p:txBody>
      </p:sp>
      <p:sp>
        <p:nvSpPr>
          <p:cNvPr id="6" name="Google Shape;282;p28">
            <a:extLst>
              <a:ext uri="{FF2B5EF4-FFF2-40B4-BE49-F238E27FC236}">
                <a16:creationId xmlns:a16="http://schemas.microsoft.com/office/drawing/2014/main" id="{13C5D598-5A3F-48DD-B0C4-3E603738C58E}"/>
              </a:ext>
            </a:extLst>
          </p:cNvPr>
          <p:cNvSpPr txBox="1"/>
          <p:nvPr/>
        </p:nvSpPr>
        <p:spPr>
          <a:xfrm>
            <a:off x="1386280" y="2728074"/>
            <a:ext cx="609460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a=True</a:t>
            </a:r>
            <a:endParaRPr/>
          </a:p>
          <a:p>
            <a:pPr marL="788670" marR="0" lvl="1" indent="-51435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b=False</a:t>
            </a:r>
            <a:endParaRPr/>
          </a:p>
          <a:p>
            <a:pPr marL="788670" marR="0" lvl="1" indent="-51435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c=a+b</a:t>
            </a:r>
            <a:endParaRPr sz="1800" b="1" i="0" u="none" strike="noStrike" cap="none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print(c)</a:t>
            </a:r>
            <a:endParaRPr/>
          </a:p>
        </p:txBody>
      </p:sp>
      <p:sp>
        <p:nvSpPr>
          <p:cNvPr id="7" name="Google Shape;283;p28">
            <a:extLst>
              <a:ext uri="{FF2B5EF4-FFF2-40B4-BE49-F238E27FC236}">
                <a16:creationId xmlns:a16="http://schemas.microsoft.com/office/drawing/2014/main" id="{69FF2E2C-B20E-455E-8097-0D3B6D31AFFC}"/>
              </a:ext>
            </a:extLst>
          </p:cNvPr>
          <p:cNvSpPr txBox="1"/>
          <p:nvPr/>
        </p:nvSpPr>
        <p:spPr>
          <a:xfrm>
            <a:off x="1097280" y="4463633"/>
            <a:ext cx="60946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above outputs make it clear that internally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stores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 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</a:t>
            </a:r>
            <a:r>
              <a:rPr lang="en-US" sz="1800" b="1" u="sng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integers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with the value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 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respectively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8;p29">
            <a:extLst>
              <a:ext uri="{FF2B5EF4-FFF2-40B4-BE49-F238E27FC236}">
                <a16:creationId xmlns:a16="http://schemas.microsoft.com/office/drawing/2014/main" id="{02625232-6B4A-455E-8BF0-F9F947A219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str Data Type</a:t>
            </a:r>
            <a:endParaRPr sz="4400"/>
          </a:p>
        </p:txBody>
      </p:sp>
      <p:sp>
        <p:nvSpPr>
          <p:cNvPr id="3" name="Google Shape;289;p29">
            <a:extLst>
              <a:ext uri="{FF2B5EF4-FFF2-40B4-BE49-F238E27FC236}">
                <a16:creationId xmlns:a16="http://schemas.microsoft.com/office/drawing/2014/main" id="{F75E1444-249B-446B-BC9A-B3C19C3AC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Just like any other language ,  In </a:t>
            </a:r>
            <a:r>
              <a:rPr lang="en-US" sz="1800" b="1">
                <a:solidFill>
                  <a:srgbClr val="C00000"/>
                </a:solidFill>
              </a:rPr>
              <a:t>Python </a:t>
            </a:r>
            <a:r>
              <a:rPr lang="en-US" sz="1800">
                <a:solidFill>
                  <a:schemeClr val="dk1"/>
                </a:solidFill>
              </a:rPr>
              <a:t>also a</a:t>
            </a:r>
            <a:r>
              <a:rPr lang="en-US" sz="1800" b="1">
                <a:solidFill>
                  <a:srgbClr val="C00000"/>
                </a:solidFill>
              </a:rPr>
              <a:t> String </a:t>
            </a:r>
            <a:r>
              <a:rPr lang="en-US" sz="1800">
                <a:solidFill>
                  <a:schemeClr val="dk1"/>
                </a:solidFill>
              </a:rPr>
              <a:t>is sequence of characters. </a:t>
            </a: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does not have a </a:t>
            </a:r>
            <a:r>
              <a:rPr lang="en-US" sz="1800" b="1">
                <a:solidFill>
                  <a:srgbClr val="C00000"/>
                </a:solidFill>
              </a:rPr>
              <a:t>char data type</a:t>
            </a:r>
            <a:r>
              <a:rPr lang="en-US" sz="1800">
                <a:solidFill>
                  <a:schemeClr val="dk1"/>
                </a:solidFill>
              </a:rPr>
              <a:t>, unlike </a:t>
            </a:r>
            <a:r>
              <a:rPr lang="en-US" sz="1800" b="1">
                <a:solidFill>
                  <a:srgbClr val="C00000"/>
                </a:solidFill>
              </a:rPr>
              <a:t>C/C++ </a:t>
            </a:r>
            <a:r>
              <a:rPr lang="en-US" sz="1800">
                <a:solidFill>
                  <a:schemeClr val="dk1"/>
                </a:solidFill>
              </a:rPr>
              <a:t>or </a:t>
            </a:r>
            <a:r>
              <a:rPr lang="en-US" sz="1800" b="1">
                <a:solidFill>
                  <a:srgbClr val="C00000"/>
                </a:solidFill>
              </a:rPr>
              <a:t>Java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We can use </a:t>
            </a:r>
            <a:r>
              <a:rPr lang="en-US" sz="1800" b="1">
                <a:solidFill>
                  <a:srgbClr val="C00000"/>
                </a:solidFill>
              </a:rPr>
              <a:t>single quotes </a:t>
            </a:r>
            <a:r>
              <a:rPr lang="en-US" sz="1800">
                <a:solidFill>
                  <a:schemeClr val="dk1"/>
                </a:solidFill>
              </a:rPr>
              <a:t>or </a:t>
            </a:r>
            <a:r>
              <a:rPr lang="en-US" sz="1800" b="1">
                <a:solidFill>
                  <a:srgbClr val="C00000"/>
                </a:solidFill>
              </a:rPr>
              <a:t>double quotes </a:t>
            </a:r>
            <a:r>
              <a:rPr lang="en-US" sz="1800">
                <a:solidFill>
                  <a:schemeClr val="dk1"/>
                </a:solidFill>
              </a:rPr>
              <a:t>to represent strings.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However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recommends to use </a:t>
            </a:r>
            <a:r>
              <a:rPr lang="en-US" sz="1800" b="1">
                <a:solidFill>
                  <a:srgbClr val="C00000"/>
                </a:solidFill>
              </a:rPr>
              <a:t>single quotes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3">
            <a:extLst>
              <a:ext uri="{FF2B5EF4-FFF2-40B4-BE49-F238E27FC236}">
                <a16:creationId xmlns:a16="http://schemas.microsoft.com/office/drawing/2014/main" id="{CD848609-DC23-4A48-BA55-7C384B17A9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Today’s Agenda</a:t>
            </a:r>
            <a:endParaRPr sz="4800"/>
          </a:p>
        </p:txBody>
      </p: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E8048BFE-B3A8-4D31-89D9-E7182C5FD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3365" y="2108201"/>
            <a:ext cx="10232315" cy="396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00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Basic Data Types In Python</a:t>
            </a:r>
            <a:endParaRPr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Numeric Types</a:t>
            </a:r>
            <a:endParaRPr/>
          </a:p>
          <a:p>
            <a:pPr marL="788670" lvl="1" indent="-3756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Different Types Of Integers</a:t>
            </a:r>
            <a:endParaRPr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The </a:t>
            </a:r>
            <a:r>
              <a:rPr lang="en-US" sz="2600" b="1">
                <a:solidFill>
                  <a:srgbClr val="C00000"/>
                </a:solidFill>
              </a:rPr>
              <a:t>float </a:t>
            </a:r>
            <a:r>
              <a:rPr lang="en-US" sz="2600">
                <a:solidFill>
                  <a:schemeClr val="dk1"/>
                </a:solidFill>
              </a:rPr>
              <a:t>Type</a:t>
            </a:r>
            <a:endParaRPr/>
          </a:p>
          <a:p>
            <a:pPr marL="788670" lvl="1" indent="-3756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The </a:t>
            </a:r>
            <a:r>
              <a:rPr lang="en-US" sz="2600" b="1">
                <a:solidFill>
                  <a:srgbClr val="C00000"/>
                </a:solidFill>
              </a:rPr>
              <a:t>complex </a:t>
            </a:r>
            <a:r>
              <a:rPr lang="en-US" sz="2600">
                <a:solidFill>
                  <a:schemeClr val="dk1"/>
                </a:solidFill>
              </a:rPr>
              <a:t>Type</a:t>
            </a:r>
            <a:endParaRPr/>
          </a:p>
          <a:p>
            <a:pPr marL="788670" lvl="1" indent="-3756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The </a:t>
            </a:r>
            <a:r>
              <a:rPr lang="en-US" sz="2600" b="1">
                <a:solidFill>
                  <a:srgbClr val="C00000"/>
                </a:solidFill>
              </a:rPr>
              <a:t>bool</a:t>
            </a:r>
            <a:r>
              <a:rPr lang="en-US" sz="2600">
                <a:solidFill>
                  <a:schemeClr val="dk1"/>
                </a:solidFill>
              </a:rPr>
              <a:t> Type</a:t>
            </a:r>
            <a:endParaRPr/>
          </a:p>
          <a:p>
            <a:pPr marL="788670" lvl="1" indent="-3756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The </a:t>
            </a:r>
            <a:r>
              <a:rPr lang="en-US" sz="2600" b="1">
                <a:solidFill>
                  <a:srgbClr val="C00000"/>
                </a:solidFill>
              </a:rPr>
              <a:t>str</a:t>
            </a:r>
            <a:r>
              <a:rPr lang="en-US" sz="2600">
                <a:solidFill>
                  <a:schemeClr val="dk1"/>
                </a:solidFill>
              </a:rPr>
              <a:t> Type</a:t>
            </a:r>
            <a:endParaRPr/>
          </a:p>
          <a:p>
            <a:pPr marL="788670" lvl="1" indent="-36499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None/>
            </a:pPr>
            <a:endParaRPr sz="2800">
              <a:solidFill>
                <a:schemeClr val="dk1"/>
              </a:solidFill>
            </a:endParaRPr>
          </a:p>
          <a:p>
            <a:pPr marL="514350" lvl="0" indent="-51435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4;p30">
            <a:extLst>
              <a:ext uri="{FF2B5EF4-FFF2-40B4-BE49-F238E27FC236}">
                <a16:creationId xmlns:a16="http://schemas.microsoft.com/office/drawing/2014/main" id="{14D29E49-06F2-4CC0-8F25-98E7DC7065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lang="en-US" sz="4000" b="1"/>
              <a:t>Some Examples</a:t>
            </a:r>
            <a:endParaRPr sz="4000"/>
          </a:p>
        </p:txBody>
      </p:sp>
      <p:pic>
        <p:nvPicPr>
          <p:cNvPr id="3" name="Google Shape;295;p30">
            <a:extLst>
              <a:ext uri="{FF2B5EF4-FFF2-40B4-BE49-F238E27FC236}">
                <a16:creationId xmlns:a16="http://schemas.microsoft.com/office/drawing/2014/main" id="{90E41C45-4B4A-43B6-8AD9-3E48F8DFF382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73551" y="2009192"/>
            <a:ext cx="3932261" cy="107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96;p30">
            <a:extLst>
              <a:ext uri="{FF2B5EF4-FFF2-40B4-BE49-F238E27FC236}">
                <a16:creationId xmlns:a16="http://schemas.microsoft.com/office/drawing/2014/main" id="{D538BC7D-F749-4893-B4CE-13DCD713C62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3537702"/>
            <a:ext cx="3859102" cy="10912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7;p30">
            <a:extLst>
              <a:ext uri="{FF2B5EF4-FFF2-40B4-BE49-F238E27FC236}">
                <a16:creationId xmlns:a16="http://schemas.microsoft.com/office/drawing/2014/main" id="{D9BF481D-366F-4793-89FE-8F9AD64F43A6}"/>
              </a:ext>
            </a:extLst>
          </p:cNvPr>
          <p:cNvSpPr txBox="1"/>
          <p:nvPr/>
        </p:nvSpPr>
        <p:spPr>
          <a:xfrm>
            <a:off x="1008775" y="5079525"/>
            <a:ext cx="1005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data type used by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internally for storing Strings is 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</a:t>
            </a:r>
            <a:endParaRPr sz="1800" b="1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" name="Google Shape;298;p30">
            <a:extLst>
              <a:ext uri="{FF2B5EF4-FFF2-40B4-BE49-F238E27FC236}">
                <a16:creationId xmlns:a16="http://schemas.microsoft.com/office/drawing/2014/main" id="{B93401BA-1B76-4F79-8AC1-B0C5F8AC7C0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4482" y="2172747"/>
            <a:ext cx="3859102" cy="108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3;p31">
            <a:extLst>
              <a:ext uri="{FF2B5EF4-FFF2-40B4-BE49-F238E27FC236}">
                <a16:creationId xmlns:a16="http://schemas.microsoft.com/office/drawing/2014/main" id="{5B762E47-F7C0-44F1-8CC7-B06AAA39C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Strings</a:t>
            </a:r>
            <a:endParaRPr sz="4400"/>
          </a:p>
        </p:txBody>
      </p:sp>
      <p:sp>
        <p:nvSpPr>
          <p:cNvPr id="3" name="Google Shape;304;p31">
            <a:extLst>
              <a:ext uri="{FF2B5EF4-FFF2-40B4-BE49-F238E27FC236}">
                <a16:creationId xmlns:a16="http://schemas.microsoft.com/office/drawing/2014/main" id="{4B0DA647-C925-4CDA-AE7A-98809C3CAE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Unlike </a:t>
            </a:r>
            <a:r>
              <a:rPr lang="en-US" sz="1800" b="1">
                <a:solidFill>
                  <a:srgbClr val="C00000"/>
                </a:solidFill>
              </a:rPr>
              <a:t>C language </a:t>
            </a:r>
            <a:r>
              <a:rPr lang="en-US" sz="1800">
                <a:solidFill>
                  <a:schemeClr val="dk1"/>
                </a:solidFill>
              </a:rPr>
              <a:t>,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does not uses </a:t>
            </a:r>
            <a:r>
              <a:rPr lang="en-US" sz="1800" b="1">
                <a:solidFill>
                  <a:srgbClr val="7030A0"/>
                </a:solidFill>
              </a:rPr>
              <a:t>ASCII </a:t>
            </a:r>
            <a:r>
              <a:rPr lang="en-US" sz="1800">
                <a:solidFill>
                  <a:schemeClr val="dk1"/>
                </a:solidFill>
              </a:rPr>
              <a:t>number system for characters . It uses </a:t>
            </a:r>
            <a:r>
              <a:rPr lang="en-US" sz="1800" b="1">
                <a:solidFill>
                  <a:srgbClr val="7030A0"/>
                </a:solidFill>
              </a:rPr>
              <a:t>UNICODE </a:t>
            </a:r>
            <a:r>
              <a:rPr lang="en-US" sz="1800">
                <a:solidFill>
                  <a:schemeClr val="dk1"/>
                </a:solidFill>
              </a:rPr>
              <a:t>number system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1">
                <a:solidFill>
                  <a:srgbClr val="7030A0"/>
                </a:solidFill>
              </a:rPr>
              <a:t>UNICODE</a:t>
            </a:r>
            <a:r>
              <a:rPr lang="en-US" sz="1800">
                <a:solidFill>
                  <a:schemeClr val="dk1"/>
                </a:solidFill>
              </a:rPr>
              <a:t> is a number system which supports much wider range of characters compared to </a:t>
            </a:r>
            <a:r>
              <a:rPr lang="en-US" sz="1800" b="1">
                <a:solidFill>
                  <a:srgbClr val="7030A0"/>
                </a:solidFill>
              </a:rPr>
              <a:t>ASCII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As far as Python is concerned , it uses </a:t>
            </a:r>
            <a:r>
              <a:rPr lang="en-US" sz="1800" b="1">
                <a:solidFill>
                  <a:srgbClr val="7030A0"/>
                </a:solidFill>
              </a:rPr>
              <a:t>UNICODE</a:t>
            </a:r>
            <a:r>
              <a:rPr lang="en-US" sz="1800">
                <a:solidFill>
                  <a:schemeClr val="dk1"/>
                </a:solidFill>
              </a:rPr>
              <a:t> to support </a:t>
            </a:r>
            <a:r>
              <a:rPr lang="en-US" sz="1800" b="1">
                <a:solidFill>
                  <a:srgbClr val="C00000"/>
                </a:solidFill>
              </a:rPr>
              <a:t>65536</a:t>
            </a:r>
            <a:r>
              <a:rPr lang="en-US" sz="1800">
                <a:solidFill>
                  <a:srgbClr val="C00000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characters with their numeric values ranging from </a:t>
            </a:r>
            <a:r>
              <a:rPr lang="en-US" sz="1800" b="1">
                <a:solidFill>
                  <a:srgbClr val="C00000"/>
                </a:solidFill>
              </a:rPr>
              <a:t>0</a:t>
            </a:r>
            <a:r>
              <a:rPr lang="en-US" sz="1800">
                <a:solidFill>
                  <a:schemeClr val="dk1"/>
                </a:solidFill>
              </a:rPr>
              <a:t> to </a:t>
            </a:r>
            <a:r>
              <a:rPr lang="en-US" sz="1800" b="1">
                <a:solidFill>
                  <a:srgbClr val="C00000"/>
                </a:solidFill>
              </a:rPr>
              <a:t>65535 </a:t>
            </a:r>
            <a:r>
              <a:rPr lang="en-US" sz="1800">
                <a:solidFill>
                  <a:schemeClr val="dk1"/>
                </a:solidFill>
              </a:rPr>
              <a:t>which covers almost every spoken language in the world like </a:t>
            </a:r>
            <a:r>
              <a:rPr lang="en-US" sz="1800" b="1">
                <a:solidFill>
                  <a:srgbClr val="C00000"/>
                </a:solidFill>
              </a:rPr>
              <a:t>English </a:t>
            </a:r>
            <a:r>
              <a:rPr lang="en-US" sz="1800">
                <a:solidFill>
                  <a:schemeClr val="dk1"/>
                </a:solidFill>
              </a:rPr>
              <a:t>,</a:t>
            </a:r>
            <a:r>
              <a:rPr lang="en-US" sz="1800" b="1">
                <a:solidFill>
                  <a:srgbClr val="C00000"/>
                </a:solidFill>
              </a:rPr>
              <a:t> Greek </a:t>
            </a:r>
            <a:r>
              <a:rPr lang="en-US" sz="1800">
                <a:solidFill>
                  <a:schemeClr val="dk1"/>
                </a:solidFill>
              </a:rPr>
              <a:t>,</a:t>
            </a:r>
            <a:r>
              <a:rPr lang="en-US" sz="1800" b="1">
                <a:solidFill>
                  <a:srgbClr val="C00000"/>
                </a:solidFill>
              </a:rPr>
              <a:t> Spanish </a:t>
            </a:r>
            <a:r>
              <a:rPr lang="en-US" sz="1800">
                <a:solidFill>
                  <a:schemeClr val="dk1"/>
                </a:solidFill>
              </a:rPr>
              <a:t>,</a:t>
            </a:r>
            <a:r>
              <a:rPr lang="en-US" sz="1800" b="1">
                <a:solidFill>
                  <a:srgbClr val="C00000"/>
                </a:solidFill>
              </a:rPr>
              <a:t> Chinese </a:t>
            </a:r>
            <a:r>
              <a:rPr lang="en-US" sz="1800">
                <a:solidFill>
                  <a:schemeClr val="dk1"/>
                </a:solidFill>
              </a:rPr>
              <a:t>,</a:t>
            </a:r>
            <a:r>
              <a:rPr lang="en-US" sz="1800" b="1">
                <a:solidFill>
                  <a:srgbClr val="C00000"/>
                </a:solidFill>
              </a:rPr>
              <a:t> Japanese </a:t>
            </a:r>
            <a:r>
              <a:rPr lang="en-US" sz="1800">
                <a:solidFill>
                  <a:schemeClr val="dk1"/>
                </a:solidFill>
              </a:rPr>
              <a:t>etc</a:t>
            </a:r>
            <a:endParaRPr sz="180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9;p32">
            <a:extLst>
              <a:ext uri="{FF2B5EF4-FFF2-40B4-BE49-F238E27FC236}">
                <a16:creationId xmlns:a16="http://schemas.microsoft.com/office/drawing/2014/main" id="{FE49ED82-259B-46A4-A911-2E0C50B31C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lang="en-US" sz="4000" b="1"/>
              <a:t>Some Important Points </a:t>
            </a:r>
            <a:br>
              <a:rPr lang="en-US" sz="4000" b="1"/>
            </a:br>
            <a:r>
              <a:rPr lang="en-US" sz="4000" b="1"/>
              <a:t>About Strings</a:t>
            </a:r>
            <a:endParaRPr sz="4000"/>
          </a:p>
        </p:txBody>
      </p:sp>
      <p:pic>
        <p:nvPicPr>
          <p:cNvPr id="3" name="Google Shape;310;p32" descr="str3.png">
            <a:extLst>
              <a:ext uri="{FF2B5EF4-FFF2-40B4-BE49-F238E27FC236}">
                <a16:creationId xmlns:a16="http://schemas.microsoft.com/office/drawing/2014/main" id="{8F08AEBD-4D74-405D-9183-1C1A6A069ABE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1847" y="1929468"/>
            <a:ext cx="6778303" cy="4160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5;p33">
            <a:extLst>
              <a:ext uri="{FF2B5EF4-FFF2-40B4-BE49-F238E27FC236}">
                <a16:creationId xmlns:a16="http://schemas.microsoft.com/office/drawing/2014/main" id="{AA445467-C600-4F1C-9B83-63BAB9C23F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Strings</a:t>
            </a:r>
            <a:endParaRPr sz="4400"/>
          </a:p>
        </p:txBody>
      </p:sp>
      <p:sp>
        <p:nvSpPr>
          <p:cNvPr id="3" name="Google Shape;316;p33">
            <a:extLst>
              <a:ext uri="{FF2B5EF4-FFF2-40B4-BE49-F238E27FC236}">
                <a16:creationId xmlns:a16="http://schemas.microsoft.com/office/drawing/2014/main" id="{607A7BF0-9BAE-478A-8E95-08A97F0166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If a string starts with </a:t>
            </a:r>
            <a:r>
              <a:rPr lang="en-US" sz="1800" b="1">
                <a:solidFill>
                  <a:srgbClr val="C00000"/>
                </a:solidFill>
              </a:rPr>
              <a:t>double quotes </a:t>
            </a:r>
            <a:r>
              <a:rPr lang="en-US" sz="1800">
                <a:solidFill>
                  <a:schemeClr val="dk1"/>
                </a:solidFill>
              </a:rPr>
              <a:t>, it must end with </a:t>
            </a:r>
            <a:r>
              <a:rPr lang="en-US" sz="1800" b="1">
                <a:solidFill>
                  <a:srgbClr val="C00000"/>
                </a:solidFill>
              </a:rPr>
              <a:t>double quotes </a:t>
            </a:r>
            <a:r>
              <a:rPr lang="en-US" sz="1800">
                <a:solidFill>
                  <a:schemeClr val="dk1"/>
                </a:solidFill>
              </a:rPr>
              <a:t>only .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Similarly if it starts with </a:t>
            </a:r>
            <a:r>
              <a:rPr lang="en-US" sz="1800" b="1">
                <a:solidFill>
                  <a:srgbClr val="C00000"/>
                </a:solidFill>
              </a:rPr>
              <a:t>single quotes </a:t>
            </a:r>
            <a:r>
              <a:rPr lang="en-US" sz="1800">
                <a:solidFill>
                  <a:schemeClr val="dk1"/>
                </a:solidFill>
              </a:rPr>
              <a:t>, it must end with </a:t>
            </a:r>
            <a:r>
              <a:rPr lang="en-US" sz="1800" b="1">
                <a:solidFill>
                  <a:srgbClr val="C00000"/>
                </a:solidFill>
              </a:rPr>
              <a:t>single quotes </a:t>
            </a:r>
            <a:r>
              <a:rPr lang="en-US" sz="1800">
                <a:solidFill>
                  <a:schemeClr val="dk1"/>
                </a:solidFill>
              </a:rPr>
              <a:t>only.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Otherwise </a:t>
            </a:r>
            <a:r>
              <a:rPr lang="en-US" sz="1800" b="1">
                <a:solidFill>
                  <a:srgbClr val="C00000"/>
                </a:solidFill>
              </a:rPr>
              <a:t>Python </a:t>
            </a:r>
            <a:r>
              <a:rPr lang="en-US" sz="1800">
                <a:solidFill>
                  <a:schemeClr val="dk1"/>
                </a:solidFill>
              </a:rPr>
              <a:t>will generate </a:t>
            </a:r>
            <a:r>
              <a:rPr lang="en-US" sz="1800" b="1">
                <a:solidFill>
                  <a:srgbClr val="C00000"/>
                </a:solidFill>
              </a:rPr>
              <a:t>error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1;p34">
            <a:extLst>
              <a:ext uri="{FF2B5EF4-FFF2-40B4-BE49-F238E27FC236}">
                <a16:creationId xmlns:a16="http://schemas.microsoft.com/office/drawing/2014/main" id="{7D650DD7-BB8E-49B8-901A-EEFC01E087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Strings</a:t>
            </a:r>
            <a:endParaRPr sz="4400"/>
          </a:p>
        </p:txBody>
      </p:sp>
      <p:pic>
        <p:nvPicPr>
          <p:cNvPr id="3" name="Google Shape;322;p34">
            <a:extLst>
              <a:ext uri="{FF2B5EF4-FFF2-40B4-BE49-F238E27FC236}">
                <a16:creationId xmlns:a16="http://schemas.microsoft.com/office/drawing/2014/main" id="{00180737-F79C-4DA0-883C-E3FE6DC7424E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49542" y="2431411"/>
            <a:ext cx="7004911" cy="235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7;p35">
            <a:extLst>
              <a:ext uri="{FF2B5EF4-FFF2-40B4-BE49-F238E27FC236}">
                <a16:creationId xmlns:a16="http://schemas.microsoft.com/office/drawing/2014/main" id="{D92DCA31-0215-409C-B3E9-8BB675123F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Strings</a:t>
            </a:r>
            <a:endParaRPr sz="4400"/>
          </a:p>
        </p:txBody>
      </p:sp>
      <p:sp>
        <p:nvSpPr>
          <p:cNvPr id="3" name="Google Shape;328;p35">
            <a:extLst>
              <a:ext uri="{FF2B5EF4-FFF2-40B4-BE49-F238E27FC236}">
                <a16:creationId xmlns:a16="http://schemas.microsoft.com/office/drawing/2014/main" id="{B817E762-4134-4D79-B12F-A542E7BFD5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Char char="•"/>
            </a:pPr>
            <a:r>
              <a:rPr lang="en-US" sz="1900" dirty="0">
                <a:solidFill>
                  <a:schemeClr val="dk1"/>
                </a:solidFill>
              </a:rPr>
              <a:t>If the string contains </a:t>
            </a:r>
            <a:r>
              <a:rPr lang="en-US" sz="1900" b="1" dirty="0">
                <a:solidFill>
                  <a:srgbClr val="C00000"/>
                </a:solidFill>
              </a:rPr>
              <a:t>single quotes </a:t>
            </a:r>
            <a:r>
              <a:rPr lang="en-US" sz="1900" dirty="0">
                <a:solidFill>
                  <a:schemeClr val="dk1"/>
                </a:solidFill>
              </a:rPr>
              <a:t>in between then it must be enclosed in </a:t>
            </a:r>
            <a:r>
              <a:rPr lang="en-US" sz="1900" b="1" dirty="0">
                <a:solidFill>
                  <a:srgbClr val="C00000"/>
                </a:solidFill>
              </a:rPr>
              <a:t>double quotes </a:t>
            </a:r>
            <a:r>
              <a:rPr lang="en-US" sz="1900" dirty="0">
                <a:solidFill>
                  <a:schemeClr val="dk1"/>
                </a:solidFill>
              </a:rPr>
              <a:t>and </a:t>
            </a:r>
            <a:r>
              <a:rPr lang="en-US" sz="1900" b="1" dirty="0">
                <a:solidFill>
                  <a:srgbClr val="C00000"/>
                </a:solidFill>
              </a:rPr>
              <a:t>vice versa</a:t>
            </a:r>
            <a:r>
              <a:rPr lang="en-US" sz="1900" dirty="0">
                <a:solidFill>
                  <a:schemeClr val="dk1"/>
                </a:solidFill>
              </a:rPr>
              <a:t>.</a:t>
            </a:r>
            <a:endParaRPr dirty="0"/>
          </a:p>
          <a:p>
            <a:pPr marL="788670" lvl="1" indent="-3695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None/>
            </a:pPr>
            <a:endParaRPr sz="1900" b="1" u="sng" dirty="0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Char char="•"/>
            </a:pPr>
            <a:r>
              <a:rPr lang="en-US" sz="1900" b="1" u="sng" dirty="0">
                <a:solidFill>
                  <a:srgbClr val="C00000"/>
                </a:solidFill>
              </a:rPr>
              <a:t>For example:</a:t>
            </a:r>
            <a:endParaRPr dirty="0"/>
          </a:p>
          <a:p>
            <a:pPr marL="788670" lvl="1" indent="-3695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None/>
            </a:pPr>
            <a:endParaRPr sz="1900" dirty="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Char char="•"/>
            </a:pPr>
            <a:r>
              <a:rPr lang="en-US" sz="1900" dirty="0">
                <a:solidFill>
                  <a:schemeClr val="dk1"/>
                </a:solidFill>
              </a:rPr>
              <a:t>To print </a:t>
            </a:r>
            <a:r>
              <a:rPr lang="en-US" sz="1900" b="1" dirty="0" err="1">
                <a:solidFill>
                  <a:srgbClr val="C00000"/>
                </a:solidFill>
              </a:rPr>
              <a:t>Sunny's</a:t>
            </a:r>
            <a:r>
              <a:rPr lang="en-US" sz="1900" b="1" dirty="0">
                <a:solidFill>
                  <a:srgbClr val="C00000"/>
                </a:solidFill>
              </a:rPr>
              <a:t> Python Classes </a:t>
            </a:r>
            <a:r>
              <a:rPr lang="en-US" sz="1900" dirty="0">
                <a:solidFill>
                  <a:schemeClr val="dk1"/>
                </a:solidFill>
              </a:rPr>
              <a:t>, we would write:</a:t>
            </a:r>
            <a:endParaRPr dirty="0"/>
          </a:p>
          <a:p>
            <a:pPr marL="73152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1400" b="1" dirty="0">
                <a:solidFill>
                  <a:srgbClr val="7030A0"/>
                </a:solidFill>
              </a:rPr>
              <a:t>  msg= " </a:t>
            </a:r>
            <a:r>
              <a:rPr lang="en-US" sz="1400" b="1" dirty="0" err="1">
                <a:solidFill>
                  <a:srgbClr val="7030A0"/>
                </a:solidFill>
              </a:rPr>
              <a:t>Sunny's</a:t>
            </a:r>
            <a:r>
              <a:rPr lang="en-US" sz="1400" b="1" dirty="0">
                <a:solidFill>
                  <a:srgbClr val="7030A0"/>
                </a:solidFill>
              </a:rPr>
              <a:t> Python Classes "</a:t>
            </a:r>
            <a:endParaRPr dirty="0"/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Similarly to print </a:t>
            </a:r>
            <a:r>
              <a:rPr lang="en-US" sz="1800" b="1" dirty="0">
                <a:solidFill>
                  <a:srgbClr val="C00000"/>
                </a:solidFill>
              </a:rPr>
              <a:t>Capital of "MP" is "Bhopal" </a:t>
            </a:r>
            <a:r>
              <a:rPr lang="en-US" sz="1800" dirty="0">
                <a:solidFill>
                  <a:schemeClr val="dk1"/>
                </a:solidFill>
              </a:rPr>
              <a:t>,we would write:</a:t>
            </a:r>
            <a:endParaRPr dirty="0"/>
          </a:p>
          <a:p>
            <a:pPr marL="1062990" lvl="2" indent="-4152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Arial"/>
              <a:buNone/>
            </a:pPr>
            <a:endParaRPr b="1" dirty="0">
              <a:solidFill>
                <a:srgbClr val="7030A0"/>
              </a:solidFill>
            </a:endParaRPr>
          </a:p>
          <a:p>
            <a:pPr marL="73152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1400" b="1" dirty="0">
                <a:solidFill>
                  <a:srgbClr val="7030A0"/>
                </a:solidFill>
              </a:rPr>
              <a:t>  msg= ‘Capital of "MP" is "Bhopal" '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3;p36">
            <a:extLst>
              <a:ext uri="{FF2B5EF4-FFF2-40B4-BE49-F238E27FC236}">
                <a16:creationId xmlns:a16="http://schemas.microsoft.com/office/drawing/2014/main" id="{DA9F2954-079C-4A32-ACE3-3442FC0DFA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200"/>
              <a:buFont typeface="Georgia"/>
              <a:buNone/>
            </a:pPr>
            <a:r>
              <a:rPr lang="en-US" sz="32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Some Important Points </a:t>
            </a:r>
            <a:br>
              <a:rPr lang="en-US" sz="32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2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About Strings</a:t>
            </a:r>
            <a:endParaRPr sz="3200"/>
          </a:p>
        </p:txBody>
      </p:sp>
      <p:pic>
        <p:nvPicPr>
          <p:cNvPr id="3" name="Google Shape;334;p36">
            <a:extLst>
              <a:ext uri="{FF2B5EF4-FFF2-40B4-BE49-F238E27FC236}">
                <a16:creationId xmlns:a16="http://schemas.microsoft.com/office/drawing/2014/main" id="{C2692C42-C212-48E3-9ED9-3F900E3D5596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90376" y="2301779"/>
            <a:ext cx="6096528" cy="82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35;p36">
            <a:extLst>
              <a:ext uri="{FF2B5EF4-FFF2-40B4-BE49-F238E27FC236}">
                <a16:creationId xmlns:a16="http://schemas.microsoft.com/office/drawing/2014/main" id="{AD84E6B0-AABD-4D9B-A2AD-BF16BAA2935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1603" y="3786223"/>
            <a:ext cx="6145301" cy="82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0;p37">
            <a:extLst>
              <a:ext uri="{FF2B5EF4-FFF2-40B4-BE49-F238E27FC236}">
                <a16:creationId xmlns:a16="http://schemas.microsoft.com/office/drawing/2014/main" id="{44F4340D-93E4-4B63-9C3C-04D54F9180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Important Points </a:t>
            </a:r>
            <a:br>
              <a:rPr lang="en-US" sz="4800" b="1"/>
            </a:br>
            <a:r>
              <a:rPr lang="en-US" sz="4800" b="1"/>
              <a:t>About Strings</a:t>
            </a:r>
            <a:endParaRPr/>
          </a:p>
        </p:txBody>
      </p:sp>
      <p:sp>
        <p:nvSpPr>
          <p:cNvPr id="3" name="Google Shape;341;p37">
            <a:extLst>
              <a:ext uri="{FF2B5EF4-FFF2-40B4-BE49-F238E27FC236}">
                <a16:creationId xmlns:a16="http://schemas.microsoft.com/office/drawing/2014/main" id="{A60E2EC9-787C-4B53-9787-9FDDC93D1D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75" y="2108200"/>
            <a:ext cx="10058400" cy="3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788670" lvl="1" indent="-4914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How will you print </a:t>
            </a:r>
            <a:r>
              <a:rPr lang="en-US" sz="2000" b="1">
                <a:solidFill>
                  <a:srgbClr val="C00000"/>
                </a:solidFill>
              </a:rPr>
              <a:t>Let's learn "Python" </a:t>
            </a:r>
            <a:r>
              <a:rPr lang="en-US" sz="2000">
                <a:solidFill>
                  <a:schemeClr val="dk1"/>
                </a:solidFill>
              </a:rPr>
              <a:t>?</a:t>
            </a:r>
            <a:endParaRPr/>
          </a:p>
          <a:p>
            <a:pPr marL="788670" lvl="1" indent="-384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marL="788670" lvl="1" indent="-4914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AutoNum type="alphaUcPeriod"/>
            </a:pPr>
            <a:r>
              <a:rPr lang="en-US" sz="2000" b="1">
                <a:solidFill>
                  <a:schemeClr val="dk1"/>
                </a:solidFill>
              </a:rPr>
              <a:t>"Let's learn "Python" "</a:t>
            </a:r>
            <a:endParaRPr/>
          </a:p>
          <a:p>
            <a:pPr marL="788670" lvl="1" indent="-384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788670" lvl="1" indent="-4914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AutoNum type="alphaUcPeriod"/>
            </a:pPr>
            <a:r>
              <a:rPr lang="en-US" sz="2000" b="1">
                <a:solidFill>
                  <a:schemeClr val="dk1"/>
                </a:solidFill>
              </a:rPr>
              <a:t>'Let's learn "Python" '</a:t>
            </a:r>
            <a:endParaRPr/>
          </a:p>
          <a:p>
            <a:pPr marL="788670" lvl="1" indent="-384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NONE! 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>
                <a:solidFill>
                  <a:schemeClr val="dk1"/>
                </a:solidFill>
              </a:rPr>
              <a:t>Both will give error.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>
                <a:solidFill>
                  <a:schemeClr val="dk1"/>
                </a:solidFill>
              </a:rPr>
              <a:t>Correct way is to use either </a:t>
            </a:r>
            <a:r>
              <a:rPr lang="en-US" sz="2000" b="1">
                <a:solidFill>
                  <a:srgbClr val="C00000"/>
                </a:solidFill>
              </a:rPr>
              <a:t>triple single quotes </a:t>
            </a:r>
            <a:r>
              <a:rPr lang="en-US" sz="2000">
                <a:solidFill>
                  <a:schemeClr val="dk1"/>
                </a:solidFill>
              </a:rPr>
              <a:t>or </a:t>
            </a:r>
            <a:r>
              <a:rPr lang="en-US" sz="2000" b="1">
                <a:solidFill>
                  <a:srgbClr val="C00000"/>
                </a:solidFill>
              </a:rPr>
              <a:t>triple 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double quotes</a:t>
            </a:r>
            <a:r>
              <a:rPr lang="en-US" sz="2000">
                <a:solidFill>
                  <a:schemeClr val="dk1"/>
                </a:solidFill>
              </a:rPr>
              <a:t> or  </a:t>
            </a:r>
            <a:r>
              <a:rPr lang="en-US" sz="2000" b="1">
                <a:solidFill>
                  <a:srgbClr val="C00000"/>
                </a:solidFill>
              </a:rPr>
              <a:t>escape sequence character \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msg=' ' 'Let's learn "Python" ' ' ' 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chemeClr val="dk1"/>
                </a:solidFill>
              </a:rPr>
              <a:t>OR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msg='Let\'s learn "Python" '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6;p38">
            <a:extLst>
              <a:ext uri="{FF2B5EF4-FFF2-40B4-BE49-F238E27FC236}">
                <a16:creationId xmlns:a16="http://schemas.microsoft.com/office/drawing/2014/main" id="{676287FE-1A2C-4828-8A6C-DA12E51D23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Important Points </a:t>
            </a:r>
            <a:br>
              <a:rPr lang="en-US" sz="4800" b="1"/>
            </a:br>
            <a:r>
              <a:rPr lang="en-US" sz="4800" b="1"/>
              <a:t>About Strings</a:t>
            </a:r>
            <a:endParaRPr/>
          </a:p>
        </p:txBody>
      </p:sp>
      <p:pic>
        <p:nvPicPr>
          <p:cNvPr id="3" name="Google Shape;347;p38" descr="str8.png">
            <a:extLst>
              <a:ext uri="{FF2B5EF4-FFF2-40B4-BE49-F238E27FC236}">
                <a16:creationId xmlns:a16="http://schemas.microsoft.com/office/drawing/2014/main" id="{6357BE61-F44E-4A26-9326-6AE49879FA6E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73504" y="2085788"/>
            <a:ext cx="5744377" cy="134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48;p38" descr="str9.png">
            <a:extLst>
              <a:ext uri="{FF2B5EF4-FFF2-40B4-BE49-F238E27FC236}">
                <a16:creationId xmlns:a16="http://schemas.microsoft.com/office/drawing/2014/main" id="{B4DA2D53-5E2D-487C-945B-3062510211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504" y="4110087"/>
            <a:ext cx="5763430" cy="13908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49;p38">
            <a:extLst>
              <a:ext uri="{FF2B5EF4-FFF2-40B4-BE49-F238E27FC236}">
                <a16:creationId xmlns:a16="http://schemas.microsoft.com/office/drawing/2014/main" id="{692FE622-EC89-4BD6-BF31-1E763AA82ED8}"/>
              </a:ext>
            </a:extLst>
          </p:cNvPr>
          <p:cNvSpPr/>
          <p:nvPr/>
        </p:nvSpPr>
        <p:spPr>
          <a:xfrm>
            <a:off x="7062362" y="2328766"/>
            <a:ext cx="1428760" cy="857256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" name="Google Shape;350;p38">
            <a:extLst>
              <a:ext uri="{FF2B5EF4-FFF2-40B4-BE49-F238E27FC236}">
                <a16:creationId xmlns:a16="http://schemas.microsoft.com/office/drawing/2014/main" id="{9F5EFFF2-EA2C-4692-A6D5-35D6E1973C47}"/>
              </a:ext>
            </a:extLst>
          </p:cNvPr>
          <p:cNvSpPr/>
          <p:nvPr/>
        </p:nvSpPr>
        <p:spPr>
          <a:xfrm>
            <a:off x="7059326" y="4110087"/>
            <a:ext cx="1428760" cy="857256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5;p39">
            <a:extLst>
              <a:ext uri="{FF2B5EF4-FFF2-40B4-BE49-F238E27FC236}">
                <a16:creationId xmlns:a16="http://schemas.microsoft.com/office/drawing/2014/main" id="{ECC6652B-62DB-4249-B0F6-99A13B82CB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Important Points </a:t>
            </a:r>
            <a:br>
              <a:rPr lang="en-US" sz="4800" b="1"/>
            </a:br>
            <a:r>
              <a:rPr lang="en-US" sz="4800" b="1"/>
              <a:t>About Strings</a:t>
            </a:r>
            <a:endParaRPr/>
          </a:p>
        </p:txBody>
      </p:sp>
      <p:pic>
        <p:nvPicPr>
          <p:cNvPr id="3" name="Google Shape;356;p39" descr="str9.png">
            <a:extLst>
              <a:ext uri="{FF2B5EF4-FFF2-40B4-BE49-F238E27FC236}">
                <a16:creationId xmlns:a16="http://schemas.microsoft.com/office/drawing/2014/main" id="{22B28738-966E-4201-B08A-1935A12A2E7E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75" y="2338521"/>
            <a:ext cx="6373200" cy="16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57;p39" descr="str10.png">
            <a:extLst>
              <a:ext uri="{FF2B5EF4-FFF2-40B4-BE49-F238E27FC236}">
                <a16:creationId xmlns:a16="http://schemas.microsoft.com/office/drawing/2014/main" id="{B8D404FF-B6F8-4860-9E55-0AEC10ED6C9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75" y="4356700"/>
            <a:ext cx="6373200" cy="1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58;p39" descr="C:\Users\Tom_And_Jerry\AppData\Local\Microsoft\Windows\Temporary Internet Files\Content.IE5\TV771H3N\check-mark-27820_640[1].png">
            <a:extLst>
              <a:ext uri="{FF2B5EF4-FFF2-40B4-BE49-F238E27FC236}">
                <a16:creationId xmlns:a16="http://schemas.microsoft.com/office/drawing/2014/main" id="{4B102523-EB92-4420-9411-4B9FB1350E1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4168" y="2449183"/>
            <a:ext cx="857256" cy="43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59;p39" descr="C:\Users\Tom_And_Jerry\AppData\Local\Microsoft\Windows\Temporary Internet Files\Content.IE5\TV771H3N\check-mark-27820_640[1].png">
            <a:extLst>
              <a:ext uri="{FF2B5EF4-FFF2-40B4-BE49-F238E27FC236}">
                <a16:creationId xmlns:a16="http://schemas.microsoft.com/office/drawing/2014/main" id="{31DFB6ED-C572-429F-A81D-BD9D1F30CDB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4168" y="4118028"/>
            <a:ext cx="857256" cy="43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0;p4">
            <a:extLst>
              <a:ext uri="{FF2B5EF4-FFF2-40B4-BE49-F238E27FC236}">
                <a16:creationId xmlns:a16="http://schemas.microsoft.com/office/drawing/2014/main" id="{5EBA3F9C-BED5-4E18-8546-C8010BCF27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Basic Data Types In Python</a:t>
            </a:r>
            <a:endParaRPr sz="4400"/>
          </a:p>
        </p:txBody>
      </p:sp>
      <p:sp>
        <p:nvSpPr>
          <p:cNvPr id="3" name="Google Shape;121;p4">
            <a:extLst>
              <a:ext uri="{FF2B5EF4-FFF2-40B4-BE49-F238E27FC236}">
                <a16:creationId xmlns:a16="http://schemas.microsoft.com/office/drawing/2014/main" id="{54DB9B28-B1AF-44CB-9FC9-CD4B6D0171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Although a </a:t>
            </a:r>
            <a:r>
              <a:rPr lang="en-US" sz="2000" b="1">
                <a:solidFill>
                  <a:srgbClr val="C00000"/>
                </a:solidFill>
              </a:rPr>
              <a:t>programmer is not allowed to mention the data type</a:t>
            </a:r>
            <a:r>
              <a:rPr lang="en-US" sz="2000">
                <a:solidFill>
                  <a:schemeClr val="dk1"/>
                </a:solidFill>
              </a:rPr>
              <a:t> while creating variables in his program 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, but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internally allots different data types to variables depending on their declaration style and values.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Overall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has </a:t>
            </a:r>
            <a:r>
              <a:rPr lang="en-US" sz="2000" b="1">
                <a:solidFill>
                  <a:srgbClr val="C00000"/>
                </a:solidFill>
              </a:rPr>
              <a:t>14 data types </a:t>
            </a:r>
            <a:r>
              <a:rPr lang="en-US" sz="2000">
                <a:solidFill>
                  <a:schemeClr val="dk1"/>
                </a:solidFill>
              </a:rPr>
              <a:t>and these are classified into </a:t>
            </a:r>
            <a:r>
              <a:rPr lang="en-US" sz="2000" b="1">
                <a:solidFill>
                  <a:srgbClr val="C00000"/>
                </a:solidFill>
              </a:rPr>
              <a:t>6 categories.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4;p40">
            <a:extLst>
              <a:ext uri="{FF2B5EF4-FFF2-40B4-BE49-F238E27FC236}">
                <a16:creationId xmlns:a16="http://schemas.microsoft.com/office/drawing/2014/main" id="{40C22BD7-571A-4DC2-8D20-DB9C9BC0D4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Important Points </a:t>
            </a:r>
            <a:br>
              <a:rPr lang="en-US" sz="4800" b="1"/>
            </a:br>
            <a:r>
              <a:rPr lang="en-US" sz="4800" b="1"/>
              <a:t>About Strings</a:t>
            </a:r>
            <a:endParaRPr/>
          </a:p>
        </p:txBody>
      </p:sp>
      <p:sp>
        <p:nvSpPr>
          <p:cNvPr id="3" name="Google Shape;365;p40">
            <a:extLst>
              <a:ext uri="{FF2B5EF4-FFF2-40B4-BE49-F238E27FC236}">
                <a16:creationId xmlns:a16="http://schemas.microsoft.com/office/drawing/2014/main" id="{6855B9A3-B038-4719-978F-C4198D539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75" y="2108200"/>
            <a:ext cx="10058400" cy="43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>
                <a:solidFill>
                  <a:schemeClr val="dk1"/>
                </a:solidFill>
              </a:rPr>
              <a:t>Another important use of </a:t>
            </a:r>
            <a:r>
              <a:rPr lang="en-US" sz="2000" b="1" dirty="0">
                <a:solidFill>
                  <a:srgbClr val="C00000"/>
                </a:solidFill>
              </a:rPr>
              <a:t>triple single quotes </a:t>
            </a:r>
            <a:r>
              <a:rPr lang="en-US" sz="2000" dirty="0">
                <a:solidFill>
                  <a:schemeClr val="dk1"/>
                </a:solidFill>
              </a:rPr>
              <a:t>or </a:t>
            </a:r>
            <a:r>
              <a:rPr lang="en-US" sz="2000" b="1" dirty="0">
                <a:solidFill>
                  <a:srgbClr val="C00000"/>
                </a:solidFill>
              </a:rPr>
              <a:t>triple double quotes</a:t>
            </a:r>
            <a:r>
              <a:rPr lang="en-US" sz="2000" dirty="0">
                <a:solidFill>
                  <a:schemeClr val="dk1"/>
                </a:solidFill>
              </a:rPr>
              <a:t> is that if our string extends up to more than one  line then we need to enclose it in </a:t>
            </a:r>
            <a:r>
              <a:rPr lang="en-US" sz="2000" b="1" dirty="0">
                <a:solidFill>
                  <a:srgbClr val="C00000"/>
                </a:solidFill>
              </a:rPr>
              <a:t>triple single quotes </a:t>
            </a:r>
            <a:r>
              <a:rPr lang="en-US" sz="2000" dirty="0">
                <a:solidFill>
                  <a:schemeClr val="dk1"/>
                </a:solidFill>
              </a:rPr>
              <a:t>or </a:t>
            </a:r>
            <a:r>
              <a:rPr lang="en-US" sz="2000" b="1" dirty="0">
                <a:solidFill>
                  <a:srgbClr val="C00000"/>
                </a:solidFill>
              </a:rPr>
              <a:t>triple double quotes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sz="2000" b="1" dirty="0">
              <a:solidFill>
                <a:srgbClr val="C00000"/>
              </a:solidFill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A  =    “””my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                    name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                    is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                    sunny”””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A = “my\n name\n is\n sunny”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9;p42">
            <a:extLst>
              <a:ext uri="{FF2B5EF4-FFF2-40B4-BE49-F238E27FC236}">
                <a16:creationId xmlns:a16="http://schemas.microsoft.com/office/drawing/2014/main" id="{E8277B62-211C-4AD8-97CB-CF07C03507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800" b="1"/>
              <a:t>Accessing Individual Characters </a:t>
            </a:r>
            <a:br>
              <a:rPr lang="en-US" sz="4800" b="1"/>
            </a:br>
            <a:r>
              <a:rPr lang="en-US" sz="4800" b="1"/>
              <a:t>In String</a:t>
            </a:r>
            <a:endParaRPr/>
          </a:p>
        </p:txBody>
      </p:sp>
      <p:sp>
        <p:nvSpPr>
          <p:cNvPr id="3" name="Google Shape;380;p42">
            <a:extLst>
              <a:ext uri="{FF2B5EF4-FFF2-40B4-BE49-F238E27FC236}">
                <a16:creationId xmlns:a16="http://schemas.microsoft.com/office/drawing/2014/main" id="{1A263A2A-4971-4F8B-8E9A-B5F7977DB7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In </a:t>
            </a:r>
            <a:r>
              <a:rPr lang="en-US" b="1">
                <a:solidFill>
                  <a:srgbClr val="C00000"/>
                </a:solidFill>
              </a:rPr>
              <a:t>Python</a:t>
            </a:r>
            <a:r>
              <a:rPr lang="en-US"/>
              <a:t>, Strings are stored as individual characters in a contiguous memory location. </a:t>
            </a: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          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  Each character in this memory location is assigned an index which begins from </a:t>
            </a:r>
            <a:r>
              <a:rPr lang="en-US" b="1">
                <a:solidFill>
                  <a:srgbClr val="C00000"/>
                </a:solidFill>
              </a:rPr>
              <a:t>0</a:t>
            </a:r>
            <a:r>
              <a:rPr lang="en-US"/>
              <a:t> and                                                                goes up to  </a:t>
            </a:r>
            <a:r>
              <a:rPr lang="en-US" b="1">
                <a:solidFill>
                  <a:srgbClr val="C00000"/>
                </a:solidFill>
              </a:rPr>
              <a:t>length -1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/>
              <a:t>                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5;p43">
            <a:extLst>
              <a:ext uri="{FF2B5EF4-FFF2-40B4-BE49-F238E27FC236}">
                <a16:creationId xmlns:a16="http://schemas.microsoft.com/office/drawing/2014/main" id="{A9E59F94-49C9-4F0A-B4B0-BDD0381239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800" b="1"/>
              <a:t>Accessing Individual Characters </a:t>
            </a:r>
            <a:br>
              <a:rPr lang="en-US" sz="4800" b="1"/>
            </a:br>
            <a:r>
              <a:rPr lang="en-US" sz="4800" b="1"/>
              <a:t>In String</a:t>
            </a:r>
            <a:endParaRPr/>
          </a:p>
        </p:txBody>
      </p:sp>
      <p:sp>
        <p:nvSpPr>
          <p:cNvPr id="3" name="Google Shape;386;p43">
            <a:extLst>
              <a:ext uri="{FF2B5EF4-FFF2-40B4-BE49-F238E27FC236}">
                <a16:creationId xmlns:a16="http://schemas.microsoft.com/office/drawing/2014/main" id="{271836E8-8E60-43BE-B89A-EFA26225BF5C}"/>
              </a:ext>
            </a:extLst>
          </p:cNvPr>
          <p:cNvSpPr txBox="1"/>
          <p:nvPr/>
        </p:nvSpPr>
        <p:spPr>
          <a:xfrm>
            <a:off x="1033580" y="2347056"/>
            <a:ext cx="6094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example, suppose we write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</a:t>
            </a: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word=“Python”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Then the internal representation of this will be 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" name="Google Shape;387;p43" descr="pythonstring2.png">
            <a:extLst>
              <a:ext uri="{FF2B5EF4-FFF2-40B4-BE49-F238E27FC236}">
                <a16:creationId xmlns:a16="http://schemas.microsoft.com/office/drawing/2014/main" id="{F61B2BB6-C12C-4E52-8E8E-32BA29A0EA88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76" y="3761447"/>
            <a:ext cx="4917000" cy="2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2;p44">
            <a:extLst>
              <a:ext uri="{FF2B5EF4-FFF2-40B4-BE49-F238E27FC236}">
                <a16:creationId xmlns:a16="http://schemas.microsoft.com/office/drawing/2014/main" id="{E9AD4FEF-12E1-4D33-8372-FAAF2913C7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lang="en-US" sz="4000" b="1"/>
              <a:t>Accessing Individual Characters </a:t>
            </a:r>
            <a:br>
              <a:rPr lang="en-US" sz="4000" b="1"/>
            </a:br>
            <a:r>
              <a:rPr lang="en-US" sz="4000" b="1"/>
              <a:t>In String</a:t>
            </a:r>
            <a:endParaRPr sz="4000"/>
          </a:p>
        </p:txBody>
      </p:sp>
      <p:sp>
        <p:nvSpPr>
          <p:cNvPr id="3" name="Google Shape;393;p44">
            <a:extLst>
              <a:ext uri="{FF2B5EF4-FFF2-40B4-BE49-F238E27FC236}">
                <a16:creationId xmlns:a16="http://schemas.microsoft.com/office/drawing/2014/main" id="{6D787211-8104-450D-AE2F-8B7C37F2FE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Now to access individual character we can provide this </a:t>
            </a:r>
            <a:r>
              <a:rPr lang="en-US" b="1">
                <a:solidFill>
                  <a:srgbClr val="C00000"/>
                </a:solidFill>
              </a:rPr>
              <a:t>index number </a:t>
            </a:r>
            <a:r>
              <a:rPr lang="en-US"/>
              <a:t>to the </a:t>
            </a:r>
            <a:r>
              <a:rPr lang="en-US" b="1">
                <a:solidFill>
                  <a:srgbClr val="C00000"/>
                </a:solidFill>
              </a:rPr>
              <a:t>subscript operator [ ]</a:t>
            </a:r>
            <a:r>
              <a:rPr lang="en-US"/>
              <a:t>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" name="Google Shape;394;p44">
            <a:extLst>
              <a:ext uri="{FF2B5EF4-FFF2-40B4-BE49-F238E27FC236}">
                <a16:creationId xmlns:a16="http://schemas.microsoft.com/office/drawing/2014/main" id="{D695BF0D-7830-4985-93EB-A354BC2651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9656" y="3203261"/>
            <a:ext cx="4285859" cy="187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9;p45">
            <a:extLst>
              <a:ext uri="{FF2B5EF4-FFF2-40B4-BE49-F238E27FC236}">
                <a16:creationId xmlns:a16="http://schemas.microsoft.com/office/drawing/2014/main" id="{83300C23-88AA-41AA-8A7F-B2455517B5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800" b="1"/>
              <a:t>Accessing Individual Characters </a:t>
            </a:r>
            <a:br>
              <a:rPr lang="en-US" sz="4800" b="1"/>
            </a:br>
            <a:r>
              <a:rPr lang="en-US" sz="4800" b="1"/>
              <a:t>In String</a:t>
            </a:r>
            <a:endParaRPr/>
          </a:p>
        </p:txBody>
      </p:sp>
      <p:sp>
        <p:nvSpPr>
          <p:cNvPr id="3" name="Google Shape;400;p45">
            <a:extLst>
              <a:ext uri="{FF2B5EF4-FFF2-40B4-BE49-F238E27FC236}">
                <a16:creationId xmlns:a16="http://schemas.microsoft.com/office/drawing/2014/main" id="{53A9C461-653C-419B-835C-3A58085C8E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However if we try to provide an index number beyond the given limit then </a:t>
            </a:r>
            <a:r>
              <a:rPr lang="en-US" b="1">
                <a:solidFill>
                  <a:srgbClr val="C00000"/>
                </a:solidFill>
              </a:rPr>
              <a:t>IndexError</a:t>
            </a:r>
            <a:r>
              <a:rPr lang="en-US"/>
              <a:t> exception will arise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" name="Google Shape;401;p45" descr="str17.png">
            <a:extLst>
              <a:ext uri="{FF2B5EF4-FFF2-40B4-BE49-F238E27FC236}">
                <a16:creationId xmlns:a16="http://schemas.microsoft.com/office/drawing/2014/main" id="{67A0C682-446A-4767-BF60-BB010FC67D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8021" y="2952795"/>
            <a:ext cx="5214974" cy="207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6;p46">
            <a:extLst>
              <a:ext uri="{FF2B5EF4-FFF2-40B4-BE49-F238E27FC236}">
                <a16:creationId xmlns:a16="http://schemas.microsoft.com/office/drawing/2014/main" id="{4BB4D47B-9414-4FC9-8185-7F56EEEF0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Accessing Individual Characters </a:t>
            </a:r>
            <a:br>
              <a:rPr lang="en-US" sz="4400" b="1"/>
            </a:br>
            <a:r>
              <a:rPr lang="en-US" sz="4400" b="1"/>
              <a:t>In String</a:t>
            </a:r>
            <a:endParaRPr sz="4400"/>
          </a:p>
        </p:txBody>
      </p:sp>
      <p:sp>
        <p:nvSpPr>
          <p:cNvPr id="3" name="Google Shape;407;p46">
            <a:extLst>
              <a:ext uri="{FF2B5EF4-FFF2-40B4-BE49-F238E27FC236}">
                <a16:creationId xmlns:a16="http://schemas.microsoft.com/office/drawing/2014/main" id="{D64EB7A0-A0A1-4112-A7D1-EC677C573D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Not only this , Python even allows negative indexing which begins from the end of the string.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b="1">
              <a:solidFill>
                <a:srgbClr val="C00000"/>
              </a:solidFill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So </a:t>
            </a:r>
            <a:r>
              <a:rPr lang="en-US" b="1">
                <a:solidFill>
                  <a:srgbClr val="C00000"/>
                </a:solidFill>
              </a:rPr>
              <a:t>-1</a:t>
            </a:r>
            <a:r>
              <a:rPr lang="en-US"/>
              <a:t> is the index of last character , </a:t>
            </a:r>
            <a:r>
              <a:rPr lang="en-US" b="1">
                <a:solidFill>
                  <a:srgbClr val="C00000"/>
                </a:solidFill>
              </a:rPr>
              <a:t>-2</a:t>
            </a:r>
            <a:r>
              <a:rPr lang="en-US"/>
              <a:t> is the index of second last character and so on.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" name="Google Shape;408;p46" descr="pythonstring1.png">
            <a:extLst>
              <a:ext uri="{FF2B5EF4-FFF2-40B4-BE49-F238E27FC236}">
                <a16:creationId xmlns:a16="http://schemas.microsoft.com/office/drawing/2014/main" id="{1F055587-B9DA-42A0-8E91-7662EEDB9F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566" y="4000504"/>
            <a:ext cx="6418515" cy="218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3;p47">
            <a:extLst>
              <a:ext uri="{FF2B5EF4-FFF2-40B4-BE49-F238E27FC236}">
                <a16:creationId xmlns:a16="http://schemas.microsoft.com/office/drawing/2014/main" id="{79F47752-CFEF-4ADC-ADAE-01D5FD6D9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800" b="1"/>
              <a:t>Accessing Individual Characters </a:t>
            </a:r>
            <a:br>
              <a:rPr lang="en-US" sz="4800" b="1"/>
            </a:br>
            <a:r>
              <a:rPr lang="en-US" sz="4800" b="1"/>
              <a:t>In String</a:t>
            </a:r>
            <a:endParaRPr/>
          </a:p>
        </p:txBody>
      </p:sp>
      <p:pic>
        <p:nvPicPr>
          <p:cNvPr id="3" name="Google Shape;414;p47" descr="str19.png">
            <a:extLst>
              <a:ext uri="{FF2B5EF4-FFF2-40B4-BE49-F238E27FC236}">
                <a16:creationId xmlns:a16="http://schemas.microsoft.com/office/drawing/2014/main" id="{BE51B54D-01C3-4B82-9A5B-40A0DF74388E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4478" y="2202390"/>
            <a:ext cx="3743847" cy="132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9;p48">
            <a:extLst>
              <a:ext uri="{FF2B5EF4-FFF2-40B4-BE49-F238E27FC236}">
                <a16:creationId xmlns:a16="http://schemas.microsoft.com/office/drawing/2014/main" id="{CBA1D95F-A4D2-4EFC-BD72-C96B4678086D}"/>
              </a:ext>
            </a:extLst>
          </p:cNvPr>
          <p:cNvSpPr txBox="1">
            <a:spLocks noGrp="1"/>
          </p:cNvSpPr>
          <p:nvPr/>
        </p:nvSpPr>
        <p:spPr>
          <a:xfrm>
            <a:off x="1066800" y="63775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Type Conversion</a:t>
            </a:r>
            <a:endParaRPr sz="4400"/>
          </a:p>
        </p:txBody>
      </p:sp>
      <p:sp>
        <p:nvSpPr>
          <p:cNvPr id="3" name="Google Shape;420;p48">
            <a:extLst>
              <a:ext uri="{FF2B5EF4-FFF2-40B4-BE49-F238E27FC236}">
                <a16:creationId xmlns:a16="http://schemas.microsoft.com/office/drawing/2014/main" id="{3DA9D16D-5EA2-45F6-9A27-27917BA141E6}"/>
              </a:ext>
            </a:extLst>
          </p:cNvPr>
          <p:cNvSpPr txBox="1">
            <a:spLocks noGrp="1"/>
          </p:cNvSpPr>
          <p:nvPr/>
        </p:nvSpPr>
        <p:spPr>
          <a:xfrm>
            <a:off x="1066800" y="2459353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The process of converting the value of one data type (integer, string, float, etc.) to another data type is called </a:t>
            </a:r>
            <a:r>
              <a:rPr lang="en-US" sz="2000" b="1">
                <a:solidFill>
                  <a:srgbClr val="C00000"/>
                </a:solidFill>
              </a:rPr>
              <a:t>Type Conversion</a:t>
            </a:r>
            <a:r>
              <a:rPr lang="en-US" sz="2000"/>
              <a:t>.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Python has </a:t>
            </a:r>
            <a:r>
              <a:rPr lang="en-US" sz="2000" b="1">
                <a:solidFill>
                  <a:srgbClr val="C00000"/>
                </a:solidFill>
              </a:rPr>
              <a:t>two</a:t>
            </a:r>
            <a:r>
              <a:rPr lang="en-US" sz="2000"/>
              <a:t> types of </a:t>
            </a:r>
            <a:r>
              <a:rPr lang="en-US" sz="2000" b="1">
                <a:solidFill>
                  <a:srgbClr val="C00000"/>
                </a:solidFill>
              </a:rPr>
              <a:t>type conversion</a:t>
            </a:r>
            <a:r>
              <a:rPr lang="en-US" sz="2000"/>
              <a:t>.</a:t>
            </a:r>
            <a:endParaRPr/>
          </a:p>
          <a:p>
            <a:pPr marL="384048" lvl="1" indent="-7492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None/>
            </a:pP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600"/>
              <a:buChar char="◦"/>
            </a:pPr>
            <a:r>
              <a:rPr lang="en-US" sz="1600" b="1">
                <a:solidFill>
                  <a:srgbClr val="0070C0"/>
                </a:solidFill>
              </a:rPr>
              <a:t>Implicit Type Conversion</a:t>
            </a:r>
            <a:endParaRPr/>
          </a:p>
          <a:p>
            <a:pPr marL="384048" lvl="1" indent="-812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sz="1600">
              <a:solidFill>
                <a:srgbClr val="0070C0"/>
              </a:solidFill>
            </a:endParaRPr>
          </a:p>
          <a:p>
            <a:pPr marL="384048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600"/>
              <a:buChar char="◦"/>
            </a:pPr>
            <a:r>
              <a:rPr lang="en-US" sz="1600" b="1">
                <a:solidFill>
                  <a:srgbClr val="0070C0"/>
                </a:solidFill>
              </a:rPr>
              <a:t>Explicit Type Conversion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5;p49">
            <a:extLst>
              <a:ext uri="{FF2B5EF4-FFF2-40B4-BE49-F238E27FC236}">
                <a16:creationId xmlns:a16="http://schemas.microsoft.com/office/drawing/2014/main" id="{CAF7804A-B015-43B5-9D96-540EB6745D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Implicit Conversion</a:t>
            </a:r>
            <a:endParaRPr sz="4400"/>
          </a:p>
        </p:txBody>
      </p:sp>
      <p:sp>
        <p:nvSpPr>
          <p:cNvPr id="3" name="Google Shape;426;p49">
            <a:extLst>
              <a:ext uri="{FF2B5EF4-FFF2-40B4-BE49-F238E27FC236}">
                <a16:creationId xmlns:a16="http://schemas.microsoft.com/office/drawing/2014/main" id="{F16A33EE-A867-41D7-A174-69A352DF17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107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000"/>
              <a:t>In </a:t>
            </a:r>
            <a:r>
              <a:rPr lang="en-US" sz="2000" b="1">
                <a:solidFill>
                  <a:srgbClr val="0070C0"/>
                </a:solidFill>
              </a:rPr>
              <a:t>Implicit Type Conversion</a:t>
            </a:r>
            <a:r>
              <a:rPr lang="en-US" sz="2000"/>
              <a:t>,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/>
              <a:t> automatically converts one data type to another data type.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-1079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/>
              <a:t>This process doesn't need any programmer involvement.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-1079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/>
              <a:t>Let's see an example where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/>
              <a:t> promotes conversion of </a:t>
            </a:r>
            <a:r>
              <a:rPr lang="en-US" sz="2000" b="1">
                <a:solidFill>
                  <a:srgbClr val="C00000"/>
                </a:solidFill>
              </a:rPr>
              <a:t>int</a:t>
            </a:r>
            <a:r>
              <a:rPr lang="en-US" sz="2000"/>
              <a:t> to </a:t>
            </a:r>
            <a:r>
              <a:rPr lang="en-US" sz="2000" b="1">
                <a:solidFill>
                  <a:srgbClr val="C00000"/>
                </a:solidFill>
              </a:rPr>
              <a:t>float</a:t>
            </a:r>
            <a:r>
              <a:rPr lang="en-US" sz="2000"/>
              <a:t> 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1;p50">
            <a:extLst>
              <a:ext uri="{FF2B5EF4-FFF2-40B4-BE49-F238E27FC236}">
                <a16:creationId xmlns:a16="http://schemas.microsoft.com/office/drawing/2014/main" id="{BEC42E50-52D3-4E61-95C4-6F8C0ECD3E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Example Of </a:t>
            </a:r>
            <a:br>
              <a:rPr lang="en-US" sz="4800" b="1"/>
            </a:br>
            <a:r>
              <a:rPr lang="en-US" sz="4800" b="1"/>
              <a:t>Implicit Conversion</a:t>
            </a:r>
            <a:endParaRPr/>
          </a:p>
        </p:txBody>
      </p:sp>
      <p:sp>
        <p:nvSpPr>
          <p:cNvPr id="3" name="Google Shape;432;p50">
            <a:extLst>
              <a:ext uri="{FF2B5EF4-FFF2-40B4-BE49-F238E27FC236}">
                <a16:creationId xmlns:a16="http://schemas.microsoft.com/office/drawing/2014/main" id="{1B7D1AC3-4DE3-4348-9D39-4E4466BFB9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" name="Google Shape;433;p50" descr="typec1.png">
            <a:extLst>
              <a:ext uri="{FF2B5EF4-FFF2-40B4-BE49-F238E27FC236}">
                <a16:creationId xmlns:a16="http://schemas.microsoft.com/office/drawing/2014/main" id="{19E78FAD-3673-41DC-896B-5B6F36AD10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910" y="2020291"/>
            <a:ext cx="5929354" cy="21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4;p50">
            <a:extLst>
              <a:ext uri="{FF2B5EF4-FFF2-40B4-BE49-F238E27FC236}">
                <a16:creationId xmlns:a16="http://schemas.microsoft.com/office/drawing/2014/main" id="{6608576E-428D-478E-A149-7328C2771848}"/>
              </a:ext>
            </a:extLst>
          </p:cNvPr>
          <p:cNvSpPr txBox="1"/>
          <p:nvPr/>
        </p:nvSpPr>
        <p:spPr>
          <a:xfrm>
            <a:off x="826101" y="4158867"/>
            <a:ext cx="609460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we observe the above operations , we will find that 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has automatically assigned the data type of 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be 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.</a:t>
            </a:r>
            <a:endParaRPr dirty="0"/>
          </a:p>
          <a:p>
            <a:pPr marL="788670" marR="0" lvl="1" indent="-37718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7718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is because 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always converts 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smaller data type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larger data type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avoid the loss of data.</a:t>
            </a:r>
            <a:endParaRPr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7718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p5">
            <a:extLst>
              <a:ext uri="{FF2B5EF4-FFF2-40B4-BE49-F238E27FC236}">
                <a16:creationId xmlns:a16="http://schemas.microsoft.com/office/drawing/2014/main" id="{2DC10F39-D228-4B2D-8586-A1A48481FF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Basic Data Types In Python</a:t>
            </a:r>
            <a:endParaRPr sz="4400"/>
          </a:p>
        </p:txBody>
      </p:sp>
      <p:sp>
        <p:nvSpPr>
          <p:cNvPr id="3" name="Google Shape;127;p5">
            <a:extLst>
              <a:ext uri="{FF2B5EF4-FFF2-40B4-BE49-F238E27FC236}">
                <a16:creationId xmlns:a16="http://schemas.microsoft.com/office/drawing/2014/main" id="{B292D420-C3D7-48F7-B396-9EC8DEBAE8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These categories are:</a:t>
            </a:r>
            <a:endParaRPr/>
          </a:p>
          <a:p>
            <a:pPr marL="1062990" lvl="2" indent="-42275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Numeric Types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Boolean Type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Sequence Types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Set Types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Mapping Type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None Type</a:t>
            </a:r>
            <a:endParaRPr/>
          </a:p>
          <a:p>
            <a:pPr marL="788670" lvl="1" indent="-3451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788670" lvl="1" indent="-3451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Given on the next slide are the names of actual data types belonging to the above mentioned categories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9;p51">
            <a:extLst>
              <a:ext uri="{FF2B5EF4-FFF2-40B4-BE49-F238E27FC236}">
                <a16:creationId xmlns:a16="http://schemas.microsoft.com/office/drawing/2014/main" id="{99EAAB41-D9B2-48E1-9C32-029F787C93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Another Example </a:t>
            </a:r>
            <a:endParaRPr sz="4400"/>
          </a:p>
        </p:txBody>
      </p:sp>
      <p:sp>
        <p:nvSpPr>
          <p:cNvPr id="3" name="Google Shape;440;p51">
            <a:extLst>
              <a:ext uri="{FF2B5EF4-FFF2-40B4-BE49-F238E27FC236}">
                <a16:creationId xmlns:a16="http://schemas.microsoft.com/office/drawing/2014/main" id="{D10375CC-C904-462A-8785-CAA29BE76E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" name="Google Shape;441;p51" descr="typec1.png">
            <a:extLst>
              <a:ext uri="{FF2B5EF4-FFF2-40B4-BE49-F238E27FC236}">
                <a16:creationId xmlns:a16="http://schemas.microsoft.com/office/drawing/2014/main" id="{4BB25C6D-BF13-452F-8734-321522BB92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108201"/>
            <a:ext cx="5643602" cy="21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42;p51">
            <a:extLst>
              <a:ext uri="{FF2B5EF4-FFF2-40B4-BE49-F238E27FC236}">
                <a16:creationId xmlns:a16="http://schemas.microsoft.com/office/drawing/2014/main" id="{8080FCE8-DDFC-40E1-A54B-FC4D3C317212}"/>
              </a:ext>
            </a:extLst>
          </p:cNvPr>
          <p:cNvSpPr txBox="1"/>
          <p:nvPr/>
        </p:nvSpPr>
        <p:spPr>
          <a:xfrm>
            <a:off x="740329" y="4529784"/>
            <a:ext cx="60946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Here also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automatically upgrading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type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so as to make the result sensible</a:t>
            </a:r>
            <a:endParaRPr/>
          </a:p>
          <a:p>
            <a:pPr marL="788670" marR="0" lvl="1" indent="-37718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7;p52">
            <a:extLst>
              <a:ext uri="{FF2B5EF4-FFF2-40B4-BE49-F238E27FC236}">
                <a16:creationId xmlns:a16="http://schemas.microsoft.com/office/drawing/2014/main" id="{F8DAAE8B-306B-4995-9788-A367E769A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Explicit Type Conversion</a:t>
            </a:r>
            <a:endParaRPr sz="4400"/>
          </a:p>
        </p:txBody>
      </p:sp>
      <p:sp>
        <p:nvSpPr>
          <p:cNvPr id="3" name="Google Shape;448;p52">
            <a:extLst>
              <a:ext uri="{FF2B5EF4-FFF2-40B4-BE49-F238E27FC236}">
                <a16:creationId xmlns:a16="http://schemas.microsoft.com/office/drawing/2014/main" id="{23DC4C0C-69AE-4454-8E02-AD08DAEB7C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There are some cases , where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will not perform type conversion automatically and we will have to explicitly convert one type to another.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Such </a:t>
            </a:r>
            <a:r>
              <a:rPr lang="en-US" sz="2000" b="1">
                <a:solidFill>
                  <a:srgbClr val="C00000"/>
                </a:solidFill>
              </a:rPr>
              <a:t>Type Conversions </a:t>
            </a:r>
            <a:r>
              <a:rPr lang="en-US" sz="2000">
                <a:solidFill>
                  <a:schemeClr val="dk1"/>
                </a:solidFill>
              </a:rPr>
              <a:t>are called </a:t>
            </a:r>
            <a:r>
              <a:rPr lang="en-US" sz="2000" b="1">
                <a:solidFill>
                  <a:srgbClr val="C00000"/>
                </a:solidFill>
              </a:rPr>
              <a:t>Explicit Type Conversion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Let's see an example of this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3;p53">
            <a:extLst>
              <a:ext uri="{FF2B5EF4-FFF2-40B4-BE49-F238E27FC236}">
                <a16:creationId xmlns:a16="http://schemas.microsoft.com/office/drawing/2014/main" id="{AA9AC3DF-6F2D-4E14-A66B-7C0BAAD00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Explicit Type Conversion</a:t>
            </a:r>
            <a:endParaRPr sz="4400"/>
          </a:p>
        </p:txBody>
      </p:sp>
      <p:sp>
        <p:nvSpPr>
          <p:cNvPr id="3" name="Google Shape;454;p53">
            <a:extLst>
              <a:ext uri="{FF2B5EF4-FFF2-40B4-BE49-F238E27FC236}">
                <a16:creationId xmlns:a16="http://schemas.microsoft.com/office/drawing/2014/main" id="{4CF7CE4F-327C-4A12-A35A-B662983BC4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6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chemeClr val="dk1"/>
                </a:solidFill>
              </a:rPr>
              <a:t>Guess the output ?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a=10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b=“6”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print(type(a))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print(type(b))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c=a+b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print( c 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print(type( c ))</a:t>
            </a:r>
            <a:endParaRPr/>
          </a:p>
          <a:p>
            <a:pPr marL="788670" lvl="1" indent="-4076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&lt;class ‘int’&gt;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&lt;class ‘str’&gt;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TypeError: unsupported operand type(s) for +: 'int' and 'str'</a:t>
            </a:r>
            <a:endParaRPr sz="20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 b="1">
              <a:solidFill>
                <a:srgbClr val="0070C0"/>
              </a:solidFill>
            </a:endParaRPr>
          </a:p>
          <a:p>
            <a:pPr marL="91440" lvl="0" indent="-7239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US" sz="2000" b="1">
                <a:solidFill>
                  <a:srgbClr val="C00000"/>
                </a:solidFill>
              </a:rPr>
              <a:t>     Why did the code fail?</a:t>
            </a:r>
            <a:endParaRPr sz="2000" b="1">
              <a:solidFill>
                <a:srgbClr val="C00000"/>
              </a:solidFill>
            </a:endParaRPr>
          </a:p>
          <a:p>
            <a:pPr marL="91440" lvl="0" indent="-6984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4" name="Google Shape;455;p53">
            <a:extLst>
              <a:ext uri="{FF2B5EF4-FFF2-40B4-BE49-F238E27FC236}">
                <a16:creationId xmlns:a16="http://schemas.microsoft.com/office/drawing/2014/main" id="{1BBE3DA8-FA9A-4E84-8245-6B92F3728920}"/>
              </a:ext>
            </a:extLst>
          </p:cNvPr>
          <p:cNvSpPr txBox="1"/>
          <p:nvPr/>
        </p:nvSpPr>
        <p:spPr>
          <a:xfrm>
            <a:off x="5513665" y="2108201"/>
            <a:ext cx="609460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code </a:t>
            </a: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failed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because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does not automatically convert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</a:t>
            </a: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handle such cases we need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perform </a:t>
            </a: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Explicit Type Conversion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0;p54">
            <a:extLst>
              <a:ext uri="{FF2B5EF4-FFF2-40B4-BE49-F238E27FC236}">
                <a16:creationId xmlns:a16="http://schemas.microsoft.com/office/drawing/2014/main" id="{99256C23-F5B9-48D8-861B-3BA54B1EE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Explicit Type Conversion </a:t>
            </a:r>
            <a:br>
              <a:rPr lang="en-US" sz="4800" b="1"/>
            </a:br>
            <a:r>
              <a:rPr lang="en-US" sz="4800" b="1"/>
              <a:t>Functions In Python</a:t>
            </a:r>
            <a:endParaRPr/>
          </a:p>
        </p:txBody>
      </p:sp>
      <p:sp>
        <p:nvSpPr>
          <p:cNvPr id="3" name="Google Shape;461;p54">
            <a:extLst>
              <a:ext uri="{FF2B5EF4-FFF2-40B4-BE49-F238E27FC236}">
                <a16:creationId xmlns:a16="http://schemas.microsoft.com/office/drawing/2014/main" id="{4B9D5A7F-8B38-4B92-9AF0-D61FF53077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Python provides us </a:t>
            </a:r>
            <a:r>
              <a:rPr lang="en-US" sz="2000" b="1">
                <a:solidFill>
                  <a:srgbClr val="C00000"/>
                </a:solidFill>
              </a:rPr>
              <a:t>5 predefined functions </a:t>
            </a:r>
            <a:r>
              <a:rPr lang="en-US" sz="2000">
                <a:solidFill>
                  <a:schemeClr val="dk1"/>
                </a:solidFill>
              </a:rPr>
              <a:t>for performing </a:t>
            </a:r>
            <a:r>
              <a:rPr lang="en-US" sz="2000" b="1">
                <a:solidFill>
                  <a:srgbClr val="C00000"/>
                </a:solidFill>
              </a:rPr>
              <a:t>Explicit Type Conversion </a:t>
            </a:r>
            <a:r>
              <a:rPr lang="en-US" sz="2000">
                <a:solidFill>
                  <a:schemeClr val="dk1"/>
                </a:solidFill>
              </a:rPr>
              <a:t>for fundamental data types.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These functions are 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int()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float()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complex()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bool()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str()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6;p55">
            <a:extLst>
              <a:ext uri="{FF2B5EF4-FFF2-40B4-BE49-F238E27FC236}">
                <a16:creationId xmlns:a16="http://schemas.microsoft.com/office/drawing/2014/main" id="{4DD211F0-0742-41F6-AC85-101D6F0123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int(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3" name="Google Shape;467;p55">
            <a:extLst>
              <a:ext uri="{FF2B5EF4-FFF2-40B4-BE49-F238E27FC236}">
                <a16:creationId xmlns:a16="http://schemas.microsoft.com/office/drawing/2014/main" id="{BB07AE30-3302-49B9-A3D9-D4F2505A56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int(value)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value of any data type to integer , </a:t>
            </a:r>
            <a:r>
              <a:rPr lang="en-US" sz="2000" i="1">
                <a:solidFill>
                  <a:srgbClr val="C00000"/>
                </a:solidFill>
              </a:rPr>
              <a:t>with some special cases 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an </a:t>
            </a:r>
            <a:r>
              <a:rPr lang="en-US" sz="2000" b="1">
                <a:solidFill>
                  <a:srgbClr val="C00000"/>
                </a:solidFill>
              </a:rPr>
              <a:t>integer</a:t>
            </a:r>
            <a:r>
              <a:rPr lang="en-US" sz="2000">
                <a:solidFill>
                  <a:schemeClr val="dk1"/>
                </a:solidFill>
              </a:rPr>
              <a:t> 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2;p56">
            <a:extLst>
              <a:ext uri="{FF2B5EF4-FFF2-40B4-BE49-F238E27FC236}">
                <a16:creationId xmlns:a16="http://schemas.microsoft.com/office/drawing/2014/main" id="{2F32BBC5-F8CB-44D4-BA83-3FD8EE9F2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int(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3" name="Google Shape;473;p56">
            <a:extLst>
              <a:ext uri="{FF2B5EF4-FFF2-40B4-BE49-F238E27FC236}">
                <a16:creationId xmlns:a16="http://schemas.microsoft.com/office/drawing/2014/main" id="{5AB3436F-5C35-4C3C-9286-252342D1D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int(2.3)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int(False)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1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int(3+4j)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TypeError: Can’t convert complex to int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4" name="Google Shape;474;p56">
            <a:extLst>
              <a:ext uri="{FF2B5EF4-FFF2-40B4-BE49-F238E27FC236}">
                <a16:creationId xmlns:a16="http://schemas.microsoft.com/office/drawing/2014/main" id="{BAF62D9A-68FC-4AE1-A358-981218384C65}"/>
              </a:ext>
            </a:extLst>
          </p:cNvPr>
          <p:cNvSpPr/>
          <p:nvPr/>
        </p:nvSpPr>
        <p:spPr>
          <a:xfrm>
            <a:off x="5831632" y="2635583"/>
            <a:ext cx="3857652" cy="2143140"/>
          </a:xfrm>
          <a:prstGeom prst="cloudCallout">
            <a:avLst>
              <a:gd name="adj1" fmla="val -131903"/>
              <a:gd name="adj2" fmla="val 57904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convert complex type to int type</a:t>
            </a:r>
            <a:endParaRPr sz="18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9;p57">
            <a:extLst>
              <a:ext uri="{FF2B5EF4-FFF2-40B4-BE49-F238E27FC236}">
                <a16:creationId xmlns:a16="http://schemas.microsoft.com/office/drawing/2014/main" id="{15315B8B-55C9-4EB4-AEDC-CD6803A5A3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int(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3" name="Google Shape;480;p57">
            <a:extLst>
              <a:ext uri="{FF2B5EF4-FFF2-40B4-BE49-F238E27FC236}">
                <a16:creationId xmlns:a16="http://schemas.microsoft.com/office/drawing/2014/main" id="{90C97C0D-AF0A-48F5-B34D-6AB574ED63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int(“25”)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25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int(“2.5”)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ValueError: Invalid literal for int()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int(“1010”)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1010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int(“0b1010”)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ValueError: Invalid literal for int()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4" name="Google Shape;481;p57">
            <a:extLst>
              <a:ext uri="{FF2B5EF4-FFF2-40B4-BE49-F238E27FC236}">
                <a16:creationId xmlns:a16="http://schemas.microsoft.com/office/drawing/2014/main" id="{7556DBA9-E090-4902-96B7-F5C89BC172F9}"/>
              </a:ext>
            </a:extLst>
          </p:cNvPr>
          <p:cNvSpPr/>
          <p:nvPr/>
        </p:nvSpPr>
        <p:spPr>
          <a:xfrm>
            <a:off x="5424141" y="1904301"/>
            <a:ext cx="3417855" cy="1738750"/>
          </a:xfrm>
          <a:prstGeom prst="cloudCallout">
            <a:avLst>
              <a:gd name="adj1" fmla="val -120863"/>
              <a:gd name="adj2" fmla="val 24589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accept anything other than digits in a string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" name="Google Shape;482;p57">
            <a:extLst>
              <a:ext uri="{FF2B5EF4-FFF2-40B4-BE49-F238E27FC236}">
                <a16:creationId xmlns:a16="http://schemas.microsoft.com/office/drawing/2014/main" id="{E10C06C0-DEE8-4968-9388-E3C9E91FF206}"/>
              </a:ext>
            </a:extLst>
          </p:cNvPr>
          <p:cNvSpPr/>
          <p:nvPr/>
        </p:nvSpPr>
        <p:spPr>
          <a:xfrm>
            <a:off x="5687735" y="3739919"/>
            <a:ext cx="3590489" cy="1989762"/>
          </a:xfrm>
          <a:prstGeom prst="cloudCallout">
            <a:avLst>
              <a:gd name="adj1" fmla="val -106576"/>
              <a:gd name="adj2" fmla="val 28096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accept binary values as string 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7;p58">
            <a:extLst>
              <a:ext uri="{FF2B5EF4-FFF2-40B4-BE49-F238E27FC236}">
                <a16:creationId xmlns:a16="http://schemas.microsoft.com/office/drawing/2014/main" id="{132101D8-365C-4FFA-938B-1DE592C6F9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Solution To The </a:t>
            </a:r>
            <a:br>
              <a:rPr lang="en-US" sz="4400" b="1"/>
            </a:br>
            <a:r>
              <a:rPr lang="en-US" sz="4400" b="1"/>
              <a:t>Previous Problem</a:t>
            </a:r>
            <a:endParaRPr sz="4400"/>
          </a:p>
        </p:txBody>
      </p:sp>
      <p:sp>
        <p:nvSpPr>
          <p:cNvPr id="3" name="Google Shape;488;p58">
            <a:extLst>
              <a:ext uri="{FF2B5EF4-FFF2-40B4-BE49-F238E27FC236}">
                <a16:creationId xmlns:a16="http://schemas.microsoft.com/office/drawing/2014/main" id="{5F81AB33-0983-4B7E-BCD2-59283100A8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/>
              <a:t>Can you solve this error now ?</a:t>
            </a:r>
            <a:endParaRPr sz="2000"/>
          </a:p>
          <a:p>
            <a:pPr marL="788670" lvl="1" indent="-514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7030A0"/>
                </a:solidFill>
              </a:rPr>
              <a:t>a=10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7030A0"/>
                </a:solidFill>
              </a:rPr>
              <a:t>b=“6”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7030A0"/>
                </a:solidFill>
              </a:rPr>
              <a:t>c=a+b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7030A0"/>
                </a:solidFill>
              </a:rPr>
              <a:t>print( c 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0070C0"/>
                </a:solidFill>
              </a:rPr>
              <a:t>TypeError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4" name="Google Shape;489;p58">
            <a:extLst>
              <a:ext uri="{FF2B5EF4-FFF2-40B4-BE49-F238E27FC236}">
                <a16:creationId xmlns:a16="http://schemas.microsoft.com/office/drawing/2014/main" id="{CF5CAE6C-87EF-472E-BB7B-6ECF68450638}"/>
              </a:ext>
            </a:extLst>
          </p:cNvPr>
          <p:cNvSpPr txBox="1"/>
          <p:nvPr/>
        </p:nvSpPr>
        <p:spPr>
          <a:xfrm>
            <a:off x="4845038" y="2707081"/>
            <a:ext cx="244499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a=10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b=“6”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c=a+int(b)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 c )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4;p59">
            <a:extLst>
              <a:ext uri="{FF2B5EF4-FFF2-40B4-BE49-F238E27FC236}">
                <a16:creationId xmlns:a16="http://schemas.microsoft.com/office/drawing/2014/main" id="{1F13811E-9A79-4522-B260-89FD4E9E3F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float(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3" name="Google Shape;495;p59">
            <a:extLst>
              <a:ext uri="{FF2B5EF4-FFF2-40B4-BE49-F238E27FC236}">
                <a16:creationId xmlns:a16="http://schemas.microsoft.com/office/drawing/2014/main" id="{5EAF6A6B-F98E-4DF0-8146-31750AC336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float(value)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value of any data type to float , </a:t>
            </a:r>
            <a:r>
              <a:rPr lang="en-US" sz="2000" i="1">
                <a:solidFill>
                  <a:srgbClr val="C00000"/>
                </a:solidFill>
              </a:rPr>
              <a:t>with some special cases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an </a:t>
            </a:r>
            <a:r>
              <a:rPr lang="en-US" sz="2000" b="1">
                <a:solidFill>
                  <a:srgbClr val="C00000"/>
                </a:solidFill>
              </a:rPr>
              <a:t>float</a:t>
            </a:r>
            <a:r>
              <a:rPr lang="en-US" sz="2000">
                <a:solidFill>
                  <a:schemeClr val="dk1"/>
                </a:solidFill>
              </a:rPr>
              <a:t> 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0;p60">
            <a:extLst>
              <a:ext uri="{FF2B5EF4-FFF2-40B4-BE49-F238E27FC236}">
                <a16:creationId xmlns:a16="http://schemas.microsoft.com/office/drawing/2014/main" id="{7ACB2A03-1138-4CCB-9935-65508E5A61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float(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3" name="Google Shape;501;p60">
            <a:extLst>
              <a:ext uri="{FF2B5EF4-FFF2-40B4-BE49-F238E27FC236}">
                <a16:creationId xmlns:a16="http://schemas.microsoft.com/office/drawing/2014/main" id="{E04F39FD-1124-456F-B3E2-B8D9CBB432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float(25)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25.0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float(False)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0.0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1.0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float(3+4j)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TypeError: Can’t convert complex to float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4" name="Google Shape;502;p60">
            <a:extLst>
              <a:ext uri="{FF2B5EF4-FFF2-40B4-BE49-F238E27FC236}">
                <a16:creationId xmlns:a16="http://schemas.microsoft.com/office/drawing/2014/main" id="{0B64FECA-D277-4768-B30C-D972A648BA6E}"/>
              </a:ext>
            </a:extLst>
          </p:cNvPr>
          <p:cNvSpPr/>
          <p:nvPr/>
        </p:nvSpPr>
        <p:spPr>
          <a:xfrm>
            <a:off x="4929190" y="3071810"/>
            <a:ext cx="3857652" cy="2143140"/>
          </a:xfrm>
          <a:prstGeom prst="cloudCallout">
            <a:avLst>
              <a:gd name="adj1" fmla="val -115344"/>
              <a:gd name="adj2" fmla="val 59073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convert complex type to float type</a:t>
            </a:r>
            <a:endParaRPr sz="18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2;p6">
            <a:extLst>
              <a:ext uri="{FF2B5EF4-FFF2-40B4-BE49-F238E27FC236}">
                <a16:creationId xmlns:a16="http://schemas.microsoft.com/office/drawing/2014/main" id="{B764C2C0-F0A4-4212-9257-A0C5AB6158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Basic Data Types In Python</a:t>
            </a:r>
            <a:endParaRPr sz="4400"/>
          </a:p>
        </p:txBody>
      </p:sp>
      <p:sp>
        <p:nvSpPr>
          <p:cNvPr id="3" name="Google Shape;133;p6">
            <a:extLst>
              <a:ext uri="{FF2B5EF4-FFF2-40B4-BE49-F238E27FC236}">
                <a16:creationId xmlns:a16="http://schemas.microsoft.com/office/drawing/2014/main" id="{4293A338-3ECC-4022-8B2B-E7B2F96CB2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Numeric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Boolean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Sequence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Set 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Mapping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None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" name="Google Shape;134;p6">
            <a:extLst>
              <a:ext uri="{FF2B5EF4-FFF2-40B4-BE49-F238E27FC236}">
                <a16:creationId xmlns:a16="http://schemas.microsoft.com/office/drawing/2014/main" id="{EA91DE1C-4394-4A7A-82D9-62784BB012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0913" y="2108201"/>
            <a:ext cx="6451134" cy="3979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7;p61">
            <a:extLst>
              <a:ext uri="{FF2B5EF4-FFF2-40B4-BE49-F238E27FC236}">
                <a16:creationId xmlns:a16="http://schemas.microsoft.com/office/drawing/2014/main" id="{FE708F21-C950-44FA-940B-5549D4124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float(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3" name="Google Shape;508;p61">
            <a:extLst>
              <a:ext uri="{FF2B5EF4-FFF2-40B4-BE49-F238E27FC236}">
                <a16:creationId xmlns:a16="http://schemas.microsoft.com/office/drawing/2014/main" id="{FE3E3C89-398E-4686-BD0B-38AB4A1F21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float(“25”)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25.0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float(“2.5”)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2.5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float(“1010”)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1010.0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 (“0b1010”)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ValueError:Could not convert string to float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4" name="Google Shape;509;p61">
            <a:extLst>
              <a:ext uri="{FF2B5EF4-FFF2-40B4-BE49-F238E27FC236}">
                <a16:creationId xmlns:a16="http://schemas.microsoft.com/office/drawing/2014/main" id="{5904ED1B-A6EF-4FD4-B80C-031EA624419A}"/>
              </a:ext>
            </a:extLst>
          </p:cNvPr>
          <p:cNvSpPr txBox="1"/>
          <p:nvPr/>
        </p:nvSpPr>
        <p:spPr>
          <a:xfrm>
            <a:off x="6609209" y="2108201"/>
            <a:ext cx="492922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float(“twenty”)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ValueError:Could not convert string to float</a:t>
            </a:r>
            <a:endParaRPr/>
          </a:p>
        </p:txBody>
      </p:sp>
      <p:sp>
        <p:nvSpPr>
          <p:cNvPr id="5" name="Google Shape;510;p61">
            <a:extLst>
              <a:ext uri="{FF2B5EF4-FFF2-40B4-BE49-F238E27FC236}">
                <a16:creationId xmlns:a16="http://schemas.microsoft.com/office/drawing/2014/main" id="{D362E843-C5CA-4CBB-99D7-7C0E0573AA6E}"/>
              </a:ext>
            </a:extLst>
          </p:cNvPr>
          <p:cNvSpPr/>
          <p:nvPr/>
        </p:nvSpPr>
        <p:spPr>
          <a:xfrm>
            <a:off x="6779094" y="3749879"/>
            <a:ext cx="3556143" cy="1879134"/>
          </a:xfrm>
          <a:prstGeom prst="cloudCallout">
            <a:avLst>
              <a:gd name="adj1" fmla="val -106576"/>
              <a:gd name="adj2" fmla="val 28096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accept any int value other than base 10 as string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5;p62">
            <a:extLst>
              <a:ext uri="{FF2B5EF4-FFF2-40B4-BE49-F238E27FC236}">
                <a16:creationId xmlns:a16="http://schemas.microsoft.com/office/drawing/2014/main" id="{7A76606D-70B3-4698-9799-A3EA38139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complex(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3" name="Google Shape;516;p62">
            <a:extLst>
              <a:ext uri="{FF2B5EF4-FFF2-40B4-BE49-F238E27FC236}">
                <a16:creationId xmlns:a16="http://schemas.microsoft.com/office/drawing/2014/main" id="{B3827B1E-90A9-49F7-B087-128FA55FAF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complex(value)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value of any data type to complex , </a:t>
            </a:r>
            <a:r>
              <a:rPr lang="en-US" sz="2000" i="1">
                <a:solidFill>
                  <a:srgbClr val="C00000"/>
                </a:solidFill>
              </a:rPr>
              <a:t>with some special cases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an </a:t>
            </a:r>
            <a:r>
              <a:rPr lang="en-US" sz="2000" b="1">
                <a:solidFill>
                  <a:srgbClr val="C00000"/>
                </a:solidFill>
              </a:rPr>
              <a:t>complex </a:t>
            </a:r>
            <a:r>
              <a:rPr lang="en-US" sz="2000">
                <a:solidFill>
                  <a:schemeClr val="dk1"/>
                </a:solidFill>
              </a:rPr>
              <a:t>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1;p63">
            <a:extLst>
              <a:ext uri="{FF2B5EF4-FFF2-40B4-BE49-F238E27FC236}">
                <a16:creationId xmlns:a16="http://schemas.microsoft.com/office/drawing/2014/main" id="{EEB24382-1C17-4949-B99C-FC25EEF926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complex 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3" name="Google Shape;522;p63">
            <a:extLst>
              <a:ext uri="{FF2B5EF4-FFF2-40B4-BE49-F238E27FC236}">
                <a16:creationId xmlns:a16="http://schemas.microsoft.com/office/drawing/2014/main" id="{80B0390A-3C7A-4E9C-AC98-63C3BD57D9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complex(25)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(25+0j)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complex(2.5)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(2.5+0j)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(1+0j)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complex(False)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0j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7;p64">
            <a:extLst>
              <a:ext uri="{FF2B5EF4-FFF2-40B4-BE49-F238E27FC236}">
                <a16:creationId xmlns:a16="http://schemas.microsoft.com/office/drawing/2014/main" id="{2FEE2922-961B-4ED7-9129-3C0754CB85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complex(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3" name="Google Shape;528;p64">
            <a:extLst>
              <a:ext uri="{FF2B5EF4-FFF2-40B4-BE49-F238E27FC236}">
                <a16:creationId xmlns:a16="http://schemas.microsoft.com/office/drawing/2014/main" id="{05FD41EB-DBB2-4D96-A2B9-11FFE2A1E4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complex(“25”)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(25+0j)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complex(“2.5”)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(2.5+0j)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complex(“1010”)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(1010+0j)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 (“0b1010”)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ValueError: complex() arg is a malformed string</a:t>
            </a:r>
            <a:endParaRPr/>
          </a:p>
        </p:txBody>
      </p:sp>
      <p:sp>
        <p:nvSpPr>
          <p:cNvPr id="4" name="Google Shape;529;p64">
            <a:extLst>
              <a:ext uri="{FF2B5EF4-FFF2-40B4-BE49-F238E27FC236}">
                <a16:creationId xmlns:a16="http://schemas.microsoft.com/office/drawing/2014/main" id="{28F1BBDC-22D5-4066-87F0-B6F85377C22E}"/>
              </a:ext>
            </a:extLst>
          </p:cNvPr>
          <p:cNvSpPr txBox="1"/>
          <p:nvPr/>
        </p:nvSpPr>
        <p:spPr>
          <a:xfrm>
            <a:off x="6165498" y="1961832"/>
            <a:ext cx="492922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complex(“twenty”)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ValueError: complex() arg is a malformed string</a:t>
            </a:r>
            <a:endParaRPr/>
          </a:p>
        </p:txBody>
      </p:sp>
      <p:sp>
        <p:nvSpPr>
          <p:cNvPr id="5" name="Google Shape;530;p64">
            <a:extLst>
              <a:ext uri="{FF2B5EF4-FFF2-40B4-BE49-F238E27FC236}">
                <a16:creationId xmlns:a16="http://schemas.microsoft.com/office/drawing/2014/main" id="{D7930D6B-2211-4A3B-A78D-AB3237E88E60}"/>
              </a:ext>
            </a:extLst>
          </p:cNvPr>
          <p:cNvSpPr/>
          <p:nvPr/>
        </p:nvSpPr>
        <p:spPr>
          <a:xfrm>
            <a:off x="6594536" y="3677860"/>
            <a:ext cx="3472253" cy="1958309"/>
          </a:xfrm>
          <a:prstGeom prst="cloudCallout">
            <a:avLst>
              <a:gd name="adj1" fmla="val -106576"/>
              <a:gd name="adj2" fmla="val 28096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complex()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accept any int value other than base 10 as string 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5;p65">
            <a:extLst>
              <a:ext uri="{FF2B5EF4-FFF2-40B4-BE49-F238E27FC236}">
                <a16:creationId xmlns:a16="http://schemas.microsoft.com/office/drawing/2014/main" id="{CF4EBF5B-EE8A-4C66-BFC2-9DB1BEC29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bool 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3" name="Google Shape;536;p65">
            <a:extLst>
              <a:ext uri="{FF2B5EF4-FFF2-40B4-BE49-F238E27FC236}">
                <a16:creationId xmlns:a16="http://schemas.microsoft.com/office/drawing/2014/main" id="{131D5490-6EE4-4106-A586-9FCCBF6BFA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bool(value)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value of any data type to bool , </a:t>
            </a:r>
            <a:r>
              <a:rPr lang="en-US" sz="2000" i="1">
                <a:solidFill>
                  <a:srgbClr val="C00000"/>
                </a:solidFill>
              </a:rPr>
              <a:t>using the standard truth testing procedure.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an </a:t>
            </a:r>
            <a:r>
              <a:rPr lang="en-US" sz="2000" b="1">
                <a:solidFill>
                  <a:srgbClr val="C00000"/>
                </a:solidFill>
              </a:rPr>
              <a:t>bool </a:t>
            </a:r>
            <a:r>
              <a:rPr lang="en-US" sz="2000">
                <a:solidFill>
                  <a:schemeClr val="dk1"/>
                </a:solidFill>
              </a:rPr>
              <a:t>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1;p66">
            <a:extLst>
              <a:ext uri="{FF2B5EF4-FFF2-40B4-BE49-F238E27FC236}">
                <a16:creationId xmlns:a16="http://schemas.microsoft.com/office/drawing/2014/main" id="{A4263F58-1B7D-41E0-B2F0-C000966021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bool 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3" name="Google Shape;542;p66">
            <a:extLst>
              <a:ext uri="{FF2B5EF4-FFF2-40B4-BE49-F238E27FC236}">
                <a16:creationId xmlns:a16="http://schemas.microsoft.com/office/drawing/2014/main" id="{4089F68B-65BE-4114-BCA2-2DB8B93A2B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75" y="2108200"/>
            <a:ext cx="103113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</a:rPr>
              <a:t>What values are considered to be </a:t>
            </a:r>
            <a:r>
              <a:rPr lang="en-US" sz="2400" b="1">
                <a:solidFill>
                  <a:srgbClr val="0070C0"/>
                </a:solidFill>
              </a:rPr>
              <a:t>false</a:t>
            </a:r>
            <a:r>
              <a:rPr lang="en-US" sz="2400" b="1">
                <a:solidFill>
                  <a:schemeClr val="dk1"/>
                </a:solidFill>
              </a:rPr>
              <a:t> and what values are </a:t>
            </a:r>
            <a:r>
              <a:rPr lang="en-US" sz="2400" b="1">
                <a:solidFill>
                  <a:srgbClr val="0070C0"/>
                </a:solidFill>
              </a:rPr>
              <a:t>true</a:t>
            </a:r>
            <a:r>
              <a:rPr lang="en-US" sz="2400" b="1">
                <a:solidFill>
                  <a:schemeClr val="dk1"/>
                </a:solidFill>
              </a:rPr>
              <a:t> ?</a:t>
            </a:r>
            <a:endParaRPr/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T</a:t>
            </a:r>
            <a:r>
              <a:rPr lang="en-US">
                <a:solidFill>
                  <a:schemeClr val="dk1"/>
                </a:solidFill>
              </a:rPr>
              <a:t>he following values are considered </a:t>
            </a:r>
            <a:r>
              <a:rPr lang="en-US" b="1">
                <a:solidFill>
                  <a:srgbClr val="0070C0"/>
                </a:solidFill>
              </a:rPr>
              <a:t>false</a:t>
            </a:r>
            <a:r>
              <a:rPr lang="en-US"/>
              <a:t> in </a:t>
            </a:r>
            <a:r>
              <a:rPr lang="en-US" b="1">
                <a:solidFill>
                  <a:srgbClr val="C00000"/>
                </a:solidFill>
              </a:rPr>
              <a:t>Python</a:t>
            </a:r>
            <a:r>
              <a:rPr lang="en-US"/>
              <a:t>: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None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False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Zero of any numeric type. For example, </a:t>
            </a:r>
            <a:r>
              <a:rPr lang="en-US" b="1">
                <a:solidFill>
                  <a:srgbClr val="0070C0"/>
                </a:solidFill>
              </a:rPr>
              <a:t>0</a:t>
            </a:r>
            <a:r>
              <a:rPr lang="en-US" b="1">
                <a:solidFill>
                  <a:srgbClr val="C00000"/>
                </a:solidFill>
              </a:rPr>
              <a:t>, </a:t>
            </a:r>
            <a:r>
              <a:rPr lang="en-US" b="1">
                <a:solidFill>
                  <a:srgbClr val="0070C0"/>
                </a:solidFill>
              </a:rPr>
              <a:t>0.0</a:t>
            </a:r>
            <a:r>
              <a:rPr lang="en-US" b="1">
                <a:solidFill>
                  <a:srgbClr val="C00000"/>
                </a:solidFill>
              </a:rPr>
              <a:t>, </a:t>
            </a:r>
            <a:r>
              <a:rPr lang="en-US" b="1">
                <a:solidFill>
                  <a:srgbClr val="0070C0"/>
                </a:solidFill>
              </a:rPr>
              <a:t>0+0j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Empty sequence. For example: </a:t>
            </a:r>
            <a:r>
              <a:rPr lang="en-US" b="1">
                <a:solidFill>
                  <a:srgbClr val="0070C0"/>
                </a:solidFill>
              </a:rPr>
              <a:t>()</a:t>
            </a:r>
            <a:r>
              <a:rPr lang="en-US" b="1">
                <a:solidFill>
                  <a:srgbClr val="C00000"/>
                </a:solidFill>
              </a:rPr>
              <a:t>, </a:t>
            </a:r>
            <a:r>
              <a:rPr lang="en-US" b="1">
                <a:solidFill>
                  <a:srgbClr val="0070C0"/>
                </a:solidFill>
              </a:rPr>
              <a:t>[]</a:t>
            </a:r>
            <a:r>
              <a:rPr lang="en-US" b="1">
                <a:solidFill>
                  <a:srgbClr val="C00000"/>
                </a:solidFill>
              </a:rPr>
              <a:t>, </a:t>
            </a:r>
            <a:r>
              <a:rPr lang="en-US" b="1">
                <a:solidFill>
                  <a:srgbClr val="0070C0"/>
                </a:solidFill>
              </a:rPr>
              <a:t>''</a:t>
            </a:r>
            <a:r>
              <a:rPr lang="en-US" b="1">
                <a:solidFill>
                  <a:srgbClr val="C00000"/>
                </a:solidFill>
              </a:rPr>
              <a:t>.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Empty mapping. For example: </a:t>
            </a:r>
            <a:r>
              <a:rPr lang="en-US" b="1">
                <a:solidFill>
                  <a:srgbClr val="0070C0"/>
                </a:solidFill>
              </a:rPr>
              <a:t>{}</a:t>
            </a:r>
            <a:endParaRPr b="1">
              <a:solidFill>
                <a:srgbClr val="0070C0"/>
              </a:solidFill>
            </a:endParaRPr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 b="1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</a:rPr>
              <a:t>All other values are </a:t>
            </a:r>
            <a:r>
              <a:rPr lang="en-US" sz="2400" b="1">
                <a:solidFill>
                  <a:srgbClr val="0070C0"/>
                </a:solidFill>
              </a:rPr>
              <a:t>true</a:t>
            </a:r>
            <a:endParaRPr sz="2400" b="1">
              <a:solidFill>
                <a:srgbClr val="0070C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7;p67">
            <a:extLst>
              <a:ext uri="{FF2B5EF4-FFF2-40B4-BE49-F238E27FC236}">
                <a16:creationId xmlns:a16="http://schemas.microsoft.com/office/drawing/2014/main" id="{32D22794-8272-40BD-AA5A-1ADF6E8B79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bool(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3" name="Google Shape;548;p67">
            <a:extLst>
              <a:ext uri="{FF2B5EF4-FFF2-40B4-BE49-F238E27FC236}">
                <a16:creationId xmlns:a16="http://schemas.microsoft.com/office/drawing/2014/main" id="{C93AAE84-08DE-4019-8CAB-C626DE5F82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bool(1)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bool(0.0)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3;p68">
            <a:extLst>
              <a:ext uri="{FF2B5EF4-FFF2-40B4-BE49-F238E27FC236}">
                <a16:creationId xmlns:a16="http://schemas.microsoft.com/office/drawing/2014/main" id="{C6002211-9288-40D4-A9BF-39229925B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bool(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3" name="Google Shape;554;p68">
            <a:extLst>
              <a:ext uri="{FF2B5EF4-FFF2-40B4-BE49-F238E27FC236}">
                <a16:creationId xmlns:a16="http://schemas.microsoft.com/office/drawing/2014/main" id="{A4CA4A31-961F-42E7-801D-E8593184F2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bool(0.1)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bool(0b101)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bool(0b0000)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bool(2+3j)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</p:txBody>
      </p:sp>
      <p:sp>
        <p:nvSpPr>
          <p:cNvPr id="4" name="Google Shape;555;p68">
            <a:extLst>
              <a:ext uri="{FF2B5EF4-FFF2-40B4-BE49-F238E27FC236}">
                <a16:creationId xmlns:a16="http://schemas.microsoft.com/office/drawing/2014/main" id="{A8B4C332-10EA-4DA6-9CD3-686BA1980637}"/>
              </a:ext>
            </a:extLst>
          </p:cNvPr>
          <p:cNvSpPr/>
          <p:nvPr/>
        </p:nvSpPr>
        <p:spPr>
          <a:xfrm>
            <a:off x="6020022" y="3597569"/>
            <a:ext cx="3857652" cy="2143140"/>
          </a:xfrm>
          <a:prstGeom prst="cloudCallout">
            <a:avLst>
              <a:gd name="adj1" fmla="val -117616"/>
              <a:gd name="adj2" fmla="val 24005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returns True if any of the real or imaginary part is non zero . </a:t>
            </a: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both are zero it returns False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0;p69">
            <a:extLst>
              <a:ext uri="{FF2B5EF4-FFF2-40B4-BE49-F238E27FC236}">
                <a16:creationId xmlns:a16="http://schemas.microsoft.com/office/drawing/2014/main" id="{CE91CE08-8B32-4F50-A4D0-213FF8AA43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bool(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3" name="Google Shape;561;p69">
            <a:extLst>
              <a:ext uri="{FF2B5EF4-FFF2-40B4-BE49-F238E27FC236}">
                <a16:creationId xmlns:a16="http://schemas.microsoft.com/office/drawing/2014/main" id="{D0A7AFDF-C6C7-4D50-9EC6-9593A7490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6378" y="214965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bool(0+1j)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bool('')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bool('A')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</p:txBody>
      </p:sp>
      <p:sp>
        <p:nvSpPr>
          <p:cNvPr id="4" name="Google Shape;562;p69">
            <a:extLst>
              <a:ext uri="{FF2B5EF4-FFF2-40B4-BE49-F238E27FC236}">
                <a16:creationId xmlns:a16="http://schemas.microsoft.com/office/drawing/2014/main" id="{5E66875F-AE9B-44A7-8607-91A39C3B58D9}"/>
              </a:ext>
            </a:extLst>
          </p:cNvPr>
          <p:cNvSpPr txBox="1"/>
          <p:nvPr/>
        </p:nvSpPr>
        <p:spPr>
          <a:xfrm>
            <a:off x="5711587" y="2011903"/>
            <a:ext cx="492922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bool(“twenty”)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bool(</a:t>
            </a: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'</a:t>
            </a: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'</a:t>
            </a: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endParaRPr/>
          </a:p>
        </p:txBody>
      </p:sp>
      <p:sp>
        <p:nvSpPr>
          <p:cNvPr id="5" name="Google Shape;563;p69">
            <a:extLst>
              <a:ext uri="{FF2B5EF4-FFF2-40B4-BE49-F238E27FC236}">
                <a16:creationId xmlns:a16="http://schemas.microsoft.com/office/drawing/2014/main" id="{6E299652-4F57-4D99-84EF-E63F08367804}"/>
              </a:ext>
            </a:extLst>
          </p:cNvPr>
          <p:cNvSpPr/>
          <p:nvPr/>
        </p:nvSpPr>
        <p:spPr>
          <a:xfrm>
            <a:off x="6007307" y="4043494"/>
            <a:ext cx="3287695" cy="1921896"/>
          </a:xfrm>
          <a:prstGeom prst="cloudCallout">
            <a:avLst>
              <a:gd name="adj1" fmla="val -132228"/>
              <a:gd name="adj2" fmla="val -32104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returns False for empty Strings otherwise it returns True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8;p70">
            <a:extLst>
              <a:ext uri="{FF2B5EF4-FFF2-40B4-BE49-F238E27FC236}">
                <a16:creationId xmlns:a16="http://schemas.microsoft.com/office/drawing/2014/main" id="{DA2FFAB2-5451-4A63-8BF5-6ED5E464A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The </a:t>
            </a:r>
            <a:r>
              <a:rPr lang="en-US" sz="4800" b="1">
                <a:solidFill>
                  <a:srgbClr val="C00000"/>
                </a:solidFill>
              </a:rPr>
              <a:t>str( ) </a:t>
            </a:r>
            <a:r>
              <a:rPr lang="en-US" sz="4800" b="1"/>
              <a:t>Function</a:t>
            </a:r>
            <a:endParaRPr/>
          </a:p>
        </p:txBody>
      </p:sp>
      <p:sp>
        <p:nvSpPr>
          <p:cNvPr id="3" name="Google Shape;569;p70">
            <a:extLst>
              <a:ext uri="{FF2B5EF4-FFF2-40B4-BE49-F238E27FC236}">
                <a16:creationId xmlns:a16="http://schemas.microsoft.com/office/drawing/2014/main" id="{777DCB23-3F0F-4861-BB41-9D437F8F4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str(value)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any data type to string , </a:t>
            </a:r>
            <a:r>
              <a:rPr lang="en-US" sz="2000" i="1">
                <a:solidFill>
                  <a:srgbClr val="C00000"/>
                </a:solidFill>
              </a:rPr>
              <a:t>without any special cases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 </a:t>
            </a:r>
            <a:r>
              <a:rPr lang="en-US" sz="2000" b="1">
                <a:solidFill>
                  <a:srgbClr val="C00000"/>
                </a:solidFill>
              </a:rPr>
              <a:t>String</a:t>
            </a:r>
            <a:r>
              <a:rPr lang="en-US" sz="2000">
                <a:solidFill>
                  <a:schemeClr val="dk1"/>
                </a:solidFill>
              </a:rPr>
              <a:t> 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7">
            <a:extLst>
              <a:ext uri="{FF2B5EF4-FFF2-40B4-BE49-F238E27FC236}">
                <a16:creationId xmlns:a16="http://schemas.microsoft.com/office/drawing/2014/main" id="{040F2622-2E27-44BD-8CA8-32B5E57EA1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3" name="Google Shape;140;p7">
            <a:extLst>
              <a:ext uri="{FF2B5EF4-FFF2-40B4-BE49-F238E27FC236}">
                <a16:creationId xmlns:a16="http://schemas.microsoft.com/office/drawing/2014/main" id="{2AFB3296-AB88-4628-923D-8E58F60166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Before we explore more about these data types , let us understand following important points regarding Python’s data types: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AutoNum type="arabicPeriod"/>
            </a:pPr>
            <a:r>
              <a:rPr lang="en-US" sz="1600" b="1">
                <a:solidFill>
                  <a:srgbClr val="0070C0"/>
                </a:solidFill>
              </a:rPr>
              <a:t>DATA TYPES IN PYTHON ARE DYNAMIC</a:t>
            </a:r>
            <a:endParaRPr/>
          </a:p>
          <a:p>
            <a:pPr marL="788670" lvl="1" indent="-3924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None/>
            </a:pPr>
            <a:endParaRPr sz="16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AutoNum type="arabicPeriod"/>
            </a:pPr>
            <a:r>
              <a:rPr lang="en-US" sz="1600" b="1">
                <a:solidFill>
                  <a:srgbClr val="0070C0"/>
                </a:solidFill>
              </a:rPr>
              <a:t>SIZE OF THE DATA TYPE IS ALSO </a:t>
            </a:r>
            <a:r>
              <a:rPr lang="en-US" sz="1600" b="1">
                <a:solidFill>
                  <a:srgbClr val="0070C0"/>
                </a:solidFill>
                <a:highlight>
                  <a:srgbClr val="FFFF00"/>
                </a:highlight>
              </a:rPr>
              <a:t>DYNAMICALLY MANAGED</a:t>
            </a:r>
            <a:endParaRPr/>
          </a:p>
          <a:p>
            <a:pPr marL="788670" lvl="1" indent="-3924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None/>
            </a:pPr>
            <a:endParaRPr sz="16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AutoNum type="arabicPeriod"/>
            </a:pPr>
            <a:r>
              <a:rPr lang="en-US" sz="1600" b="1">
                <a:solidFill>
                  <a:srgbClr val="0070C0"/>
                </a:solidFill>
              </a:rPr>
              <a:t>DATA TYPES ARE UNBOUNDED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4;p71">
            <a:extLst>
              <a:ext uri="{FF2B5EF4-FFF2-40B4-BE49-F238E27FC236}">
                <a16:creationId xmlns:a16="http://schemas.microsoft.com/office/drawing/2014/main" id="{9B81D48D-2574-43B7-A5DE-DC89DAB1B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Bookman Old Style"/>
              <a:buNone/>
            </a:pPr>
            <a:r>
              <a:rPr lang="en-US" sz="4800" b="1">
                <a:solidFill>
                  <a:srgbClr val="C00000"/>
                </a:solidFill>
              </a:rPr>
              <a:t>str( ) </a:t>
            </a:r>
            <a:r>
              <a:rPr lang="en-US" sz="4800" b="1"/>
              <a:t>Examples</a:t>
            </a:r>
            <a:endParaRPr/>
          </a:p>
        </p:txBody>
      </p:sp>
      <p:sp>
        <p:nvSpPr>
          <p:cNvPr id="3" name="Google Shape;575;p71">
            <a:extLst>
              <a:ext uri="{FF2B5EF4-FFF2-40B4-BE49-F238E27FC236}">
                <a16:creationId xmlns:a16="http://schemas.microsoft.com/office/drawing/2014/main" id="{C360F8C6-57AF-4F66-B273-82B233A1AC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str(15)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‘15’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str(2.5)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‘2.5’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str(2+3j)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‘(2+3j)’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‘True’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0;p72">
            <a:extLst>
              <a:ext uri="{FF2B5EF4-FFF2-40B4-BE49-F238E27FC236}">
                <a16:creationId xmlns:a16="http://schemas.microsoft.com/office/drawing/2014/main" id="{4A617F1B-9484-4C42-A0C5-FF482B24B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Bookman Old Style"/>
              <a:buNone/>
            </a:pPr>
            <a:r>
              <a:rPr lang="en-US" sz="4800" b="1">
                <a:solidFill>
                  <a:srgbClr val="C00000"/>
                </a:solidFill>
              </a:rPr>
              <a:t>str( ) </a:t>
            </a:r>
            <a:r>
              <a:rPr lang="en-US" sz="4800" b="1"/>
              <a:t>Examples</a:t>
            </a:r>
            <a:endParaRPr/>
          </a:p>
        </p:txBody>
      </p:sp>
      <p:sp>
        <p:nvSpPr>
          <p:cNvPr id="3" name="Google Shape;581;p72">
            <a:extLst>
              <a:ext uri="{FF2B5EF4-FFF2-40B4-BE49-F238E27FC236}">
                <a16:creationId xmlns:a16="http://schemas.microsoft.com/office/drawing/2014/main" id="{8A9A2DD2-2F11-4661-97A5-43B9C8879E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str(1)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‘1’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‘5’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str(2.5)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‘2.5’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‘True’</a:t>
            </a:r>
            <a:endParaRPr sz="2000">
              <a:solidFill>
                <a:srgbClr val="0070C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6;p73">
            <a:extLst>
              <a:ext uri="{FF2B5EF4-FFF2-40B4-BE49-F238E27FC236}">
                <a16:creationId xmlns:a16="http://schemas.microsoft.com/office/drawing/2014/main" id="{783A6406-FE75-4938-AA28-F162BF22A3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0"/>
              <a:buFont typeface="Arial"/>
              <a:buNone/>
            </a:pPr>
            <a:r>
              <a:rPr lang="en-US" sz="8000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;p8">
            <a:extLst>
              <a:ext uri="{FF2B5EF4-FFF2-40B4-BE49-F238E27FC236}">
                <a16:creationId xmlns:a16="http://schemas.microsoft.com/office/drawing/2014/main" id="{8394AA89-39E5-46C2-A839-695DF066FE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3" name="Google Shape;146;p8">
            <a:extLst>
              <a:ext uri="{FF2B5EF4-FFF2-40B4-BE49-F238E27FC236}">
                <a16:creationId xmlns:a16="http://schemas.microsoft.com/office/drawing/2014/main" id="{5ECAA383-F773-40AB-A2BA-4CFD337BD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/>
            </a:pPr>
            <a:r>
              <a:rPr lang="en-US" sz="2000" b="1" u="sng">
                <a:solidFill>
                  <a:srgbClr val="0070C0"/>
                </a:solidFill>
              </a:rPr>
              <a:t>DATA TYPES IN PYTHON ARE DYNAMIC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 term </a:t>
            </a:r>
            <a:r>
              <a:rPr lang="en-US" sz="2000" b="1" u="sng">
                <a:solidFill>
                  <a:srgbClr val="C00000"/>
                </a:solidFill>
              </a:rPr>
              <a:t>dynamic</a:t>
            </a:r>
            <a:r>
              <a:rPr lang="en-US" sz="2000">
                <a:solidFill>
                  <a:schemeClr val="dk1"/>
                </a:solidFill>
              </a:rPr>
              <a:t> means that we can assign different values to the same variable at different points of time.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Python will dynamically change the type of variable as per the value given.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1;p9">
            <a:extLst>
              <a:ext uri="{FF2B5EF4-FFF2-40B4-BE49-F238E27FC236}">
                <a16:creationId xmlns:a16="http://schemas.microsoft.com/office/drawing/2014/main" id="{8378E665-38DD-4877-8271-22C53A4E80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3" name="Google Shape;152;p9">
            <a:extLst>
              <a:ext uri="{FF2B5EF4-FFF2-40B4-BE49-F238E27FC236}">
                <a16:creationId xmlns:a16="http://schemas.microsoft.com/office/drawing/2014/main" id="{3C13B850-FE58-48F8-AC53-93B6FB8D4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" name="Google Shape;153;p9" descr="datatype1.png">
            <a:extLst>
              <a:ext uri="{FF2B5EF4-FFF2-40B4-BE49-F238E27FC236}">
                <a16:creationId xmlns:a16="http://schemas.microsoft.com/office/drawing/2014/main" id="{18248561-A13A-4D20-85A3-B345B66FDD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9250" y="2122200"/>
            <a:ext cx="9886426" cy="41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54;p9">
            <a:extLst>
              <a:ext uri="{FF2B5EF4-FFF2-40B4-BE49-F238E27FC236}">
                <a16:creationId xmlns:a16="http://schemas.microsoft.com/office/drawing/2014/main" id="{D7545F40-FF82-477B-B258-E55321F3EF33}"/>
              </a:ext>
            </a:extLst>
          </p:cNvPr>
          <p:cNvSpPr/>
          <p:nvPr/>
        </p:nvSpPr>
        <p:spPr>
          <a:xfrm>
            <a:off x="7441035" y="2122190"/>
            <a:ext cx="3280095" cy="1742346"/>
          </a:xfrm>
          <a:prstGeom prst="cloudCallout">
            <a:avLst>
              <a:gd name="adj1" fmla="val -103004"/>
              <a:gd name="adj2" fmla="val -4050"/>
            </a:avLst>
          </a:prstGeom>
          <a:solidFill>
            <a:srgbClr val="D16349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Georgia"/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type()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is a built –in function and it returns the </a:t>
            </a:r>
            <a:r>
              <a:rPr lang="en-US" sz="18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data type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of the  variable</a:t>
            </a:r>
            <a:endParaRPr sz="18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" name="Google Shape;155;p9">
            <a:extLst>
              <a:ext uri="{FF2B5EF4-FFF2-40B4-BE49-F238E27FC236}">
                <a16:creationId xmlns:a16="http://schemas.microsoft.com/office/drawing/2014/main" id="{63404D02-DAF3-4C01-BFF5-C611082FF44D}"/>
              </a:ext>
            </a:extLst>
          </p:cNvPr>
          <p:cNvSpPr/>
          <p:nvPr/>
        </p:nvSpPr>
        <p:spPr>
          <a:xfrm>
            <a:off x="6954474" y="3988645"/>
            <a:ext cx="3968272" cy="2118539"/>
          </a:xfrm>
          <a:prstGeom prst="cloudCallout">
            <a:avLst>
              <a:gd name="adj1" fmla="val -4618"/>
              <a:gd name="adj2" fmla="val 45630"/>
            </a:avLst>
          </a:prstGeom>
          <a:solidFill>
            <a:srgbClr val="D16349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Another important observation we can make is that in Python </a:t>
            </a:r>
            <a:r>
              <a:rPr lang="en-US" sz="16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all the data types are implementted as </a:t>
            </a:r>
            <a:r>
              <a:rPr lang="en-US" sz="1600" b="1" i="0" u="none" strike="noStrike" cap="none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classes </a:t>
            </a:r>
            <a:r>
              <a:rPr lang="en-US" sz="16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and all variables are </a:t>
            </a:r>
            <a:r>
              <a:rPr lang="en-US" sz="1600" b="1" i="0" u="none" strike="noStrike" cap="none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600" b="1" i="0" u="none" strike="noStrike" cap="none">
              <a:solidFill>
                <a:srgbClr val="00B0F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2856</Words>
  <Application>Microsoft Office PowerPoint</Application>
  <PresentationFormat>Widescreen</PresentationFormat>
  <Paragraphs>549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Bookman Old Style</vt:lpstr>
      <vt:lpstr>Courier New</vt:lpstr>
      <vt:lpstr>Libre Franklin</vt:lpstr>
      <vt:lpstr>Calibri</vt:lpstr>
      <vt:lpstr>Arial</vt:lpstr>
      <vt:lpstr>Georgia</vt:lpstr>
      <vt:lpstr>1_RetrospectVTI</vt:lpstr>
      <vt:lpstr>Python Datatypes</vt:lpstr>
      <vt:lpstr>“An investment in knowledge pays   the best interest“</vt:lpstr>
      <vt:lpstr>Today’s Agenda</vt:lpstr>
      <vt:lpstr>Basic Data Types In Python</vt:lpstr>
      <vt:lpstr>Basic Data Types In Python</vt:lpstr>
      <vt:lpstr>Basic Data Types In Python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Numeric Types In Python</vt:lpstr>
      <vt:lpstr>Numeric Types In Python</vt:lpstr>
      <vt:lpstr>The float Data Type</vt:lpstr>
      <vt:lpstr>Some Important Points  About float</vt:lpstr>
      <vt:lpstr>The complex Data Type</vt:lpstr>
      <vt:lpstr>An Example</vt:lpstr>
      <vt:lpstr>Some Important Points  About complex Data Type</vt:lpstr>
      <vt:lpstr>Some Important Points  About complex Data Type</vt:lpstr>
      <vt:lpstr>Some Important Points  About complex Data Type</vt:lpstr>
      <vt:lpstr>Some Important Points  About complex Data Type</vt:lpstr>
      <vt:lpstr>The bool Data Type</vt:lpstr>
      <vt:lpstr>Some Examples</vt:lpstr>
      <vt:lpstr>Some Important Points  About bool</vt:lpstr>
      <vt:lpstr>Some Important Points  About bool</vt:lpstr>
      <vt:lpstr>Some Important Points  About bool</vt:lpstr>
      <vt:lpstr>The str Data Type</vt:lpstr>
      <vt:lpstr>Some Examples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  <vt:lpstr>PowerPoint Presentation</vt:lpstr>
      <vt:lpstr>Implicit Conversion</vt:lpstr>
      <vt:lpstr>Example Of  Implicit Conversion</vt:lpstr>
      <vt:lpstr>Another Example </vt:lpstr>
      <vt:lpstr>Explicit Type Conversion</vt:lpstr>
      <vt:lpstr>Explicit Type Conversion</vt:lpstr>
      <vt:lpstr>Explicit Type Conversion  Functions In Python</vt:lpstr>
      <vt:lpstr>The int( ) Function</vt:lpstr>
      <vt:lpstr>int( ) Examples</vt:lpstr>
      <vt:lpstr>int( ) Examples</vt:lpstr>
      <vt:lpstr>Solution To The  Previous Problem</vt:lpstr>
      <vt:lpstr>The float( ) Function</vt:lpstr>
      <vt:lpstr>float( ) Examples</vt:lpstr>
      <vt:lpstr>float( ) Examples</vt:lpstr>
      <vt:lpstr>The complex( ) Function</vt:lpstr>
      <vt:lpstr>complex ( ) Examples</vt:lpstr>
      <vt:lpstr>complex( ) Examples</vt:lpstr>
      <vt:lpstr>The bool ( ) Function</vt:lpstr>
      <vt:lpstr>The bool ( ) Function</vt:lpstr>
      <vt:lpstr>bool( ) Examples</vt:lpstr>
      <vt:lpstr>bool( ) Examples</vt:lpstr>
      <vt:lpstr>bool( ) Examples</vt:lpstr>
      <vt:lpstr>The str( ) Function</vt:lpstr>
      <vt:lpstr>str( ) Examples</vt:lpstr>
      <vt:lpstr>str( ) Examples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Datatypes</dc:title>
  <dc:creator>sunny savita</dc:creator>
  <cp:lastModifiedBy>Gobinda</cp:lastModifiedBy>
  <cp:revision>1</cp:revision>
  <dcterms:created xsi:type="dcterms:W3CDTF">2022-12-01T03:32:31Z</dcterms:created>
  <dcterms:modified xsi:type="dcterms:W3CDTF">2024-03-20T13:08:54Z</dcterms:modified>
</cp:coreProperties>
</file>