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embeddedFontLst>
    <p:embeddedFont>
      <p:font typeface="Bookman Old Style" panose="02050604050505020204" pitchFamily="18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scadia Code" panose="020B0609020000020004" pitchFamily="49" charset="0"/>
      <p:regular r:id="rId28"/>
      <p:bold r:id="rId29"/>
      <p:italic r:id="rId30"/>
      <p:boldItalic r:id="rId31"/>
    </p:embeddedFont>
    <p:embeddedFont>
      <p:font typeface="Cascadia Mono" panose="020B0609020000020004" pitchFamily="49" charset="0"/>
      <p:regular r:id="rId32"/>
      <p:bold r:id="rId33"/>
      <p:italic r:id="rId34"/>
      <p:boldItalic r:id="rId35"/>
    </p:embeddedFont>
    <p:embeddedFont>
      <p:font typeface="Libre Franklin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26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2" roundtripDataSignature="AMtx7mjZiTToNTUd2USj697e3TGb4/4G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>
        <p:guide orient="horz" pos="2160"/>
        <p:guide orient="horz" pos="2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10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10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c150f238a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g26c150f238a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c150f238a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g26c150f238a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c150f238a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6c150f238a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c150f238a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g26c150f238a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c150f238a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g26c150f238a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c150f238a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g26c150f238a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c150f238a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3" name="Google Shape;163;g26c150f238a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c150f238a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g26c150f238a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30f3d11a0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g2a30f3d11a0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30f3d11a0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g2a30f3d11a0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30f3d11a0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g2a30f3d11a0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30f3d11a0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g2a30f3d11a0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54828278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g2a54828278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c150f23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g26c150f23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c150f238a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g26c150f238a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2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8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>
                <a:solidFill>
                  <a:srgbClr val="262626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2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17" name="Google Shape;17;p82"/>
          <p:cNvCxnSpPr/>
          <p:nvPr/>
        </p:nvCxnSpPr>
        <p:spPr>
          <a:xfrm>
            <a:off x="1207658" y="4474741"/>
            <a:ext cx="987540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8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1"/>
          <p:cNvSpPr txBox="1">
            <a:spLocks noGrp="1"/>
          </p:cNvSpPr>
          <p:nvPr>
            <p:ph type="title"/>
          </p:nvPr>
        </p:nvSpPr>
        <p:spPr>
          <a:xfrm>
            <a:off x="1143030" y="422478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1"/>
          <p:cNvSpPr txBox="1">
            <a:spLocks noGrp="1"/>
          </p:cNvSpPr>
          <p:nvPr>
            <p:ph type="body" idx="1"/>
          </p:nvPr>
        </p:nvSpPr>
        <p:spPr>
          <a:xfrm rot="5400000">
            <a:off x="4246080" y="-1040599"/>
            <a:ext cx="376080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9" name="Google Shape;79;p9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2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92"/>
          <p:cNvSpPr txBox="1">
            <a:spLocks noGrp="1"/>
          </p:cNvSpPr>
          <p:nvPr>
            <p:ph type="title"/>
          </p:nvPr>
        </p:nvSpPr>
        <p:spPr>
          <a:xfrm rot="5400000">
            <a:off x="7159350" y="1977852"/>
            <a:ext cx="57600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2"/>
          <p:cNvSpPr txBox="1">
            <a:spLocks noGrp="1"/>
          </p:cNvSpPr>
          <p:nvPr>
            <p:ph type="body" idx="1"/>
          </p:nvPr>
        </p:nvSpPr>
        <p:spPr>
          <a:xfrm rot="5400000">
            <a:off x="1825350" y="-574848"/>
            <a:ext cx="57600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9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9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9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3"/>
          <p:cNvSpPr txBox="1">
            <a:spLocks noGrp="1"/>
          </p:cNvSpPr>
          <p:nvPr>
            <p:ph type="title"/>
          </p:nvPr>
        </p:nvSpPr>
        <p:spPr>
          <a:xfrm>
            <a:off x="1143030" y="422478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4" name="Google Shape;24;p8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4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4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 b="0">
                <a:solidFill>
                  <a:srgbClr val="262626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4"/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31" name="Google Shape;31;p84"/>
          <p:cNvCxnSpPr/>
          <p:nvPr/>
        </p:nvCxnSpPr>
        <p:spPr>
          <a:xfrm>
            <a:off x="1207658" y="4485132"/>
            <a:ext cx="987540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8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5"/>
          <p:cNvSpPr txBox="1">
            <a:spLocks noGrp="1"/>
          </p:cNvSpPr>
          <p:nvPr>
            <p:ph type="title"/>
          </p:nvPr>
        </p:nvSpPr>
        <p:spPr>
          <a:xfrm>
            <a:off x="1143030" y="422478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5"/>
          <p:cNvSpPr txBox="1">
            <a:spLocks noGrp="1"/>
          </p:cNvSpPr>
          <p:nvPr>
            <p:ph type="body" idx="1"/>
          </p:nvPr>
        </p:nvSpPr>
        <p:spPr>
          <a:xfrm>
            <a:off x="1097280" y="2120900"/>
            <a:ext cx="4639800" cy="3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8" name="Google Shape;38;p85"/>
          <p:cNvSpPr txBox="1">
            <a:spLocks noGrp="1"/>
          </p:cNvSpPr>
          <p:nvPr>
            <p:ph type="body" idx="2"/>
          </p:nvPr>
        </p:nvSpPr>
        <p:spPr>
          <a:xfrm>
            <a:off x="6515944" y="2120900"/>
            <a:ext cx="4639800" cy="3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9" name="Google Shape;39;p8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6"/>
          <p:cNvSpPr txBox="1">
            <a:spLocks noGrp="1"/>
          </p:cNvSpPr>
          <p:nvPr>
            <p:ph type="title"/>
          </p:nvPr>
        </p:nvSpPr>
        <p:spPr>
          <a:xfrm>
            <a:off x="1143030" y="422478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6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8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6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800" cy="29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6" name="Google Shape;46;p86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8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86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800" cy="29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8" name="Google Shape;48;p86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6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h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7"/>
          <p:cNvSpPr txBox="1">
            <a:spLocks noGrp="1"/>
          </p:cNvSpPr>
          <p:nvPr>
            <p:ph type="title"/>
          </p:nvPr>
        </p:nvSpPr>
        <p:spPr>
          <a:xfrm>
            <a:off x="1143030" y="422478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8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8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" name="Google Shape;59;p8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10851" y="46037"/>
            <a:ext cx="2657723" cy="725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9"/>
          <p:cNvSpPr/>
          <p:nvPr/>
        </p:nvSpPr>
        <p:spPr>
          <a:xfrm>
            <a:off x="16" y="0"/>
            <a:ext cx="46542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89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00" cy="20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9"/>
          <p:cNvSpPr txBox="1">
            <a:spLocks noGrp="1"/>
          </p:cNvSpPr>
          <p:nvPr>
            <p:ph type="body" idx="1"/>
          </p:nvPr>
        </p:nvSpPr>
        <p:spPr>
          <a:xfrm>
            <a:off x="5458984" y="812799"/>
            <a:ext cx="5928300" cy="52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4" name="Google Shape;64;p89"/>
          <p:cNvSpPr txBox="1">
            <a:spLocks noGrp="1"/>
          </p:cNvSpPr>
          <p:nvPr>
            <p:ph type="body" idx="2"/>
          </p:nvPr>
        </p:nvSpPr>
        <p:spPr>
          <a:xfrm>
            <a:off x="643465" y="3043050"/>
            <a:ext cx="3517500" cy="30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89"/>
          <p:cNvSpPr txBox="1">
            <a:spLocks noGrp="1"/>
          </p:cNvSpPr>
          <p:nvPr>
            <p:ph type="dt" idx="10"/>
          </p:nvPr>
        </p:nvSpPr>
        <p:spPr>
          <a:xfrm>
            <a:off x="643464" y="6446520"/>
            <a:ext cx="3517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9"/>
          <p:cNvSpPr txBox="1">
            <a:spLocks noGrp="1"/>
          </p:cNvSpPr>
          <p:nvPr>
            <p:ph type="ftr" idx="11"/>
          </p:nvPr>
        </p:nvSpPr>
        <p:spPr>
          <a:xfrm>
            <a:off x="5458983" y="6446520"/>
            <a:ext cx="533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0"/>
          <p:cNvSpPr/>
          <p:nvPr/>
        </p:nvSpPr>
        <p:spPr>
          <a:xfrm>
            <a:off x="0" y="4578350"/>
            <a:ext cx="12188700" cy="2279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90"/>
          <p:cNvSpPr>
            <a:spLocks noGrp="1"/>
          </p:cNvSpPr>
          <p:nvPr>
            <p:ph type="pic" idx="2"/>
          </p:nvPr>
        </p:nvSpPr>
        <p:spPr>
          <a:xfrm>
            <a:off x="15" y="0"/>
            <a:ext cx="12192000" cy="45783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1" name="Google Shape;71;p90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00" cy="7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0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3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9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1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81"/>
          <p:cNvSpPr txBox="1">
            <a:spLocks noGrp="1"/>
          </p:cNvSpPr>
          <p:nvPr>
            <p:ph type="title"/>
          </p:nvPr>
        </p:nvSpPr>
        <p:spPr>
          <a:xfrm>
            <a:off x="1143030" y="422478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92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8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8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8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" name="Google Shape;12;p81"/>
          <p:cNvCxnSpPr/>
          <p:nvPr/>
        </p:nvCxnSpPr>
        <p:spPr>
          <a:xfrm>
            <a:off x="1188782" y="1873280"/>
            <a:ext cx="996690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4141452" y="740697"/>
            <a:ext cx="6825900" cy="3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Arial"/>
              <a:buNone/>
            </a:pPr>
            <a:r>
              <a:rPr lang="en-US" sz="7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Conditional statement and loops</a:t>
            </a:r>
            <a:endParaRPr dirty="0"/>
          </a:p>
        </p:txBody>
      </p:sp>
      <p:cxnSp>
        <p:nvCxnSpPr>
          <p:cNvPr id="95" name="Google Shape;95;p1"/>
          <p:cNvCxnSpPr/>
          <p:nvPr/>
        </p:nvCxnSpPr>
        <p:spPr>
          <a:xfrm>
            <a:off x="5427754" y="4498925"/>
            <a:ext cx="563610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 l="33842" r="33954"/>
          <a:stretch/>
        </p:blipFill>
        <p:spPr>
          <a:xfrm>
            <a:off x="-1" y="0"/>
            <a:ext cx="3699931" cy="685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8CDE-41BC-47A3-B879-F6499624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QUIZ- Test Your Skills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F01DB-6B5B-4AD5-BADF-99D7E4CEA9FC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274320" lvl="1" indent="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b="1">
                <a:solidFill>
                  <a:schemeClr val="tx1"/>
                </a:solidFill>
              </a:rPr>
              <a:t>What is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b="1">
                <a:solidFill>
                  <a:srgbClr val="0070C0"/>
                </a:solidFill>
              </a:rPr>
              <a:t>x = "abcdef"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b="1">
                <a:solidFill>
                  <a:srgbClr val="0070C0"/>
                </a:solidFill>
              </a:rPr>
              <a:t>i = "a"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b="1">
                <a:solidFill>
                  <a:srgbClr val="0070C0"/>
                </a:solidFill>
              </a:rPr>
              <a:t>while i in x: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b="1">
                <a:solidFill>
                  <a:srgbClr val="0070C0"/>
                </a:solidFill>
              </a:rPr>
              <a:t>    x = x[1:]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b="1">
                <a:solidFill>
                  <a:srgbClr val="0070C0"/>
                </a:solidFill>
              </a:rPr>
              <a:t>    print(i, end = " ")</a:t>
            </a:r>
            <a:endParaRPr lang="en-US" b="1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endParaRPr lang="en-US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2000">
                <a:solidFill>
                  <a:schemeClr val="tx1"/>
                </a:solidFill>
              </a:rPr>
              <a:t>a a a a a 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2000">
                <a:solidFill>
                  <a:schemeClr val="tx1"/>
                </a:solidFill>
              </a:rPr>
              <a:t>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2000">
                <a:solidFill>
                  <a:schemeClr val="tx1"/>
                </a:solidFill>
              </a:rPr>
              <a:t>Error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2000">
                <a:solidFill>
                  <a:schemeClr val="tx1"/>
                </a:solidFill>
              </a:rPr>
              <a:t>No output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B06D-BAAA-44D9-AC6C-B17A07895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/>
              <a:t>QUIZ- Test Your Skills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8D8B9-F192-4464-9D40-468558D76D18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274320" lvl="1" indent="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b="1">
                <a:solidFill>
                  <a:schemeClr val="tx1"/>
                </a:solidFill>
              </a:rPr>
              <a:t>What is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b="1">
                <a:solidFill>
                  <a:srgbClr val="0070C0"/>
                </a:solidFill>
              </a:rPr>
              <a:t>x = 'abcd'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b="1">
                <a:solidFill>
                  <a:srgbClr val="0070C0"/>
                </a:solidFill>
              </a:rPr>
              <a:t>for i in x: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b="1">
                <a:solidFill>
                  <a:srgbClr val="0070C0"/>
                </a:solidFill>
              </a:rPr>
              <a:t>	print(i,end=“ “)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b="1">
                <a:solidFill>
                  <a:srgbClr val="0070C0"/>
                </a:solidFill>
              </a:rPr>
              <a:t>	x.upper()</a:t>
            </a:r>
            <a:endParaRPr lang="en-US" b="1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endParaRPr lang="en-US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2000">
                <a:solidFill>
                  <a:schemeClr val="tx1"/>
                </a:solidFill>
              </a:rPr>
              <a:t>a B C 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2000">
                <a:solidFill>
                  <a:schemeClr val="tx1"/>
                </a:solidFill>
              </a:rPr>
              <a:t>A B C 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2000">
                <a:solidFill>
                  <a:schemeClr val="tx1"/>
                </a:solidFill>
              </a:rPr>
              <a:t>a b c 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2000">
                <a:solidFill>
                  <a:schemeClr val="tx1"/>
                </a:solidFill>
              </a:rPr>
              <a:t>Syntax Error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02E0-F2DB-4F86-B218-53A4575EC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/>
              <a:t>QUIZ- Test Your Skills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6780-CD43-4A72-B6E9-F6DBC3ED1898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274320" lvl="1" indent="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b="1">
                <a:solidFill>
                  <a:schemeClr val="tx1"/>
                </a:solidFill>
              </a:rPr>
              <a:t>What is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b="1">
                <a:solidFill>
                  <a:srgbClr val="0070C0"/>
                </a:solidFill>
              </a:rPr>
              <a:t>x = 'abcd'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b="1">
                <a:solidFill>
                  <a:srgbClr val="0070C0"/>
                </a:solidFill>
              </a:rPr>
              <a:t>for i in x: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b="1">
                <a:solidFill>
                  <a:srgbClr val="0070C0"/>
                </a:solidFill>
              </a:rPr>
              <a:t>	print(i.upper())</a:t>
            </a:r>
            <a:endParaRPr lang="en-US" b="1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endParaRPr lang="en-US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2000">
                <a:solidFill>
                  <a:schemeClr val="tx1"/>
                </a:solidFill>
              </a:rPr>
              <a:t>a B C 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2000">
                <a:solidFill>
                  <a:schemeClr val="tx1"/>
                </a:solidFill>
              </a:rPr>
              <a:t>A B C 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2000">
                <a:solidFill>
                  <a:schemeClr val="tx1"/>
                </a:solidFill>
              </a:rPr>
              <a:t>a b c 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2000">
                <a:solidFill>
                  <a:schemeClr val="tx1"/>
                </a:solidFill>
              </a:rPr>
              <a:t>Syntax Error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4EFD-8F29-4E8D-89CF-AB8D1D29A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/>
              <a:t>QUIZ- Test Your Skills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758E9-493B-4172-85DF-6D97D0ACAC15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274320" lvl="1" indent="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b="1">
                <a:solidFill>
                  <a:schemeClr val="tx1"/>
                </a:solidFill>
              </a:rPr>
              <a:t>What is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b="1">
                <a:solidFill>
                  <a:srgbClr val="0070C0"/>
                </a:solidFill>
              </a:rPr>
              <a:t>text = "my name is sunny"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b="1">
                <a:solidFill>
                  <a:srgbClr val="0070C0"/>
                </a:solidFill>
              </a:rPr>
              <a:t>for i in text: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b="1">
                <a:solidFill>
                  <a:srgbClr val="0070C0"/>
                </a:solidFill>
              </a:rPr>
              <a:t>    print (i, end=", ")</a:t>
            </a:r>
            <a:endParaRPr lang="en-US" b="1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endParaRPr lang="en-US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2000">
                <a:solidFill>
                  <a:schemeClr val="tx1"/>
                </a:solidFill>
              </a:rPr>
              <a:t>my,name,is,sunny,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2000">
                <a:solidFill>
                  <a:schemeClr val="tx1"/>
                </a:solidFill>
              </a:rPr>
              <a:t>m,y, ,n,a,m,e, ,i,s, ,s,u,n,n,y,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2000">
                <a:solidFill>
                  <a:schemeClr val="tx1"/>
                </a:solidFill>
              </a:rPr>
              <a:t>Syntax Error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2000">
                <a:solidFill>
                  <a:schemeClr val="tx1"/>
                </a:solidFill>
              </a:rPr>
              <a:t>No output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EA3E-839E-4730-B1AB-31980496B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QUIZ- Test Your Skills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87895-6721-4624-B707-D6137425C679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	</a:t>
            </a:r>
            <a:r>
              <a:rPr lang="en-US" b="1">
                <a:solidFill>
                  <a:schemeClr val="tx1"/>
                </a:solidFill>
              </a:rPr>
              <a:t>What is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b="1">
                <a:solidFill>
                  <a:srgbClr val="0070C0"/>
                </a:solidFill>
              </a:rPr>
              <a:t>text = "my name is sunny"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b="1">
                <a:solidFill>
                  <a:srgbClr val="0070C0"/>
                </a:solidFill>
              </a:rPr>
              <a:t>for i in text.split():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b="1">
                <a:solidFill>
                  <a:srgbClr val="0070C0"/>
                </a:solidFill>
              </a:rPr>
              <a:t>    print (i, end=", ")</a:t>
            </a:r>
            <a:endParaRPr lang="en-US" b="1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endParaRPr lang="en-US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2000">
                <a:solidFill>
                  <a:schemeClr val="tx1"/>
                </a:solidFill>
              </a:rPr>
              <a:t>my,name,is,sunny,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2000">
                <a:solidFill>
                  <a:schemeClr val="tx1"/>
                </a:solidFill>
              </a:rPr>
              <a:t>m,y,n,a,m,e,i,s,s,u,n,n,y,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2000">
                <a:solidFill>
                  <a:schemeClr val="tx1"/>
                </a:solidFill>
              </a:rPr>
              <a:t>Syntax Error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2000">
                <a:solidFill>
                  <a:schemeClr val="tx1"/>
                </a:solidFill>
              </a:rPr>
              <a:t>No output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8C63-A5E5-4B9F-A46E-0BDCEAD6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QUIZ- Test Your Skills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5C6CA-32B4-4EB3-AD8A-21EC60028743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274320" lvl="1" indent="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b="1">
                <a:solidFill>
                  <a:schemeClr val="tx1"/>
                </a:solidFill>
              </a:rPr>
              <a:t>What is the output?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b="1">
                <a:solidFill>
                  <a:srgbClr val="0070C0"/>
                </a:solidFill>
              </a:rPr>
              <a:t>True = False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b="1">
                <a:solidFill>
                  <a:srgbClr val="0070C0"/>
                </a:solidFill>
              </a:rPr>
              <a:t>while True: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b="1">
                <a:solidFill>
                  <a:srgbClr val="0070C0"/>
                </a:solidFill>
              </a:rPr>
              <a:t>	print(True)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b="1">
                <a:solidFill>
                  <a:srgbClr val="0070C0"/>
                </a:solidFill>
              </a:rPr>
              <a:t>	break</a:t>
            </a:r>
            <a:endParaRPr lang="en-US" b="1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endParaRPr lang="en-US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2000">
                <a:solidFill>
                  <a:schemeClr val="tx1"/>
                </a:solidFill>
              </a:rPr>
              <a:t>True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2000">
                <a:solidFill>
                  <a:schemeClr val="tx1"/>
                </a:solidFill>
              </a:rPr>
              <a:t>False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2000">
                <a:solidFill>
                  <a:schemeClr val="tx1"/>
                </a:solidFill>
              </a:rPr>
              <a:t>No output(Blank Screen)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2000">
                <a:solidFill>
                  <a:schemeClr val="tx1"/>
                </a:solidFill>
              </a:rPr>
              <a:t>None of the above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1FEF-7966-4B1F-AA7E-259B755E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/>
              <a:t>QUIZ- Test Your Skills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45E93-3026-4AF1-A739-F18E34C74509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274320" lvl="1" indent="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b="1">
                <a:solidFill>
                  <a:schemeClr val="tx1"/>
                </a:solidFill>
              </a:rPr>
              <a:t>What is the output?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b="1">
                <a:solidFill>
                  <a:srgbClr val="0070C0"/>
                </a:solidFill>
              </a:rPr>
              <a:t>i = 2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b="1">
                <a:solidFill>
                  <a:srgbClr val="0070C0"/>
                </a:solidFill>
              </a:rPr>
              <a:t>while True: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b="1">
                <a:solidFill>
                  <a:srgbClr val="0070C0"/>
                </a:solidFill>
              </a:rPr>
              <a:t>	if i%3 == 0: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b="1">
                <a:solidFill>
                  <a:srgbClr val="0070C0"/>
                </a:solidFill>
              </a:rPr>
              <a:t>	break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b="1">
                <a:solidFill>
                  <a:srgbClr val="0070C0"/>
                </a:solidFill>
              </a:rPr>
              <a:t>print(i,end=“ “)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b="1">
                <a:solidFill>
                  <a:srgbClr val="0070C0"/>
                </a:solidFill>
              </a:rPr>
              <a:t>i += 2</a:t>
            </a:r>
            <a:endParaRPr lang="en-US" b="1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endParaRPr lang="en-US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2000">
                <a:solidFill>
                  <a:schemeClr val="tx1"/>
                </a:solidFill>
              </a:rPr>
              <a:t>Infinite loop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2000">
                <a:solidFill>
                  <a:schemeClr val="tx1"/>
                </a:solidFill>
              </a:rPr>
              <a:t>2 4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2000">
                <a:solidFill>
                  <a:schemeClr val="tx1"/>
                </a:solidFill>
              </a:rPr>
              <a:t>2 3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2000">
                <a:solidFill>
                  <a:schemeClr val="tx1"/>
                </a:solidFill>
              </a:rPr>
              <a:t>None of the above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E3F6-415C-4F4A-9C3B-B50F20610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666" y="2310136"/>
            <a:ext cx="5711806" cy="1450757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AB61-192A-40B3-AB0A-E2E9FE5B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QUIZ- Test Your Skills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5115A-198E-48AF-9B96-1BBD41564B99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274320" lvl="1" indent="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sz="2300" b="1">
                <a:solidFill>
                  <a:schemeClr val="tx1"/>
                </a:solidFill>
              </a:rPr>
              <a:t>What is the output?</a:t>
            </a:r>
            <a:endParaRPr lang="en-US" b="1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b="1">
                <a:solidFill>
                  <a:srgbClr val="0070C0"/>
                </a:solidFill>
              </a:rPr>
              <a:t>i=0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b="1">
                <a:solidFill>
                  <a:srgbClr val="0070C0"/>
                </a:solidFill>
              </a:rPr>
              <a:t>while i&lt;4: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b="1">
                <a:solidFill>
                  <a:srgbClr val="0070C0"/>
                </a:solidFill>
              </a:rPr>
              <a:t>	i=i+1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b="1">
                <a:solidFill>
                  <a:srgbClr val="0070C0"/>
                </a:solidFill>
              </a:rPr>
              <a:t>	if(i%2!=0):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b="1">
                <a:solidFill>
                  <a:srgbClr val="0070C0"/>
                </a:solidFill>
              </a:rPr>
              <a:t>		pass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b="1">
                <a:solidFill>
                  <a:srgbClr val="0070C0"/>
                </a:solidFill>
              </a:rPr>
              <a:t>		print("hi</a:t>
            </a:r>
            <a:r>
              <a:rPr lang="en-IN" sz="1600" b="1">
                <a:solidFill>
                  <a:srgbClr val="0070C0"/>
                </a:solidFill>
              </a:rPr>
              <a:t>"</a:t>
            </a:r>
            <a:r>
              <a:rPr lang="en-US" b="1">
                <a:solidFill>
                  <a:srgbClr val="0070C0"/>
                </a:solidFill>
              </a:rPr>
              <a:t>,end=</a:t>
            </a:r>
            <a:r>
              <a:rPr lang="en-IN" sz="1600" b="1">
                <a:solidFill>
                  <a:srgbClr val="0070C0"/>
                </a:solidFill>
              </a:rPr>
              <a:t>"</a:t>
            </a:r>
            <a:r>
              <a:rPr lang="en-US" b="1">
                <a:solidFill>
                  <a:srgbClr val="0070C0"/>
                </a:solidFill>
              </a:rPr>
              <a:t> </a:t>
            </a:r>
            <a:r>
              <a:rPr lang="en-IN" sz="1600" b="1">
                <a:solidFill>
                  <a:srgbClr val="0070C0"/>
                </a:solidFill>
              </a:rPr>
              <a:t>"</a:t>
            </a:r>
            <a:r>
              <a:rPr lang="en-US" b="1">
                <a:solidFill>
                  <a:srgbClr val="0070C0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b="1">
                <a:solidFill>
                  <a:srgbClr val="0070C0"/>
                </a:solidFill>
              </a:rPr>
              <a:t>	else: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b="1">
                <a:solidFill>
                  <a:srgbClr val="0070C0"/>
                </a:solidFill>
              </a:rPr>
              <a:t>		print(i,end=</a:t>
            </a:r>
            <a:r>
              <a:rPr lang="en-IN" sz="1600" b="1">
                <a:solidFill>
                  <a:srgbClr val="0070C0"/>
                </a:solidFill>
              </a:rPr>
              <a:t>"</a:t>
            </a:r>
            <a:r>
              <a:rPr lang="en-US" b="1">
                <a:solidFill>
                  <a:srgbClr val="0070C0"/>
                </a:solidFill>
              </a:rPr>
              <a:t> </a:t>
            </a:r>
            <a:r>
              <a:rPr lang="en-IN" sz="1600" b="1">
                <a:solidFill>
                  <a:srgbClr val="0070C0"/>
                </a:solidFill>
              </a:rPr>
              <a:t>"</a:t>
            </a:r>
            <a:r>
              <a:rPr lang="en-US" b="1">
                <a:solidFill>
                  <a:srgbClr val="0070C0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endParaRPr lang="en-US" sz="1800"/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1800">
                <a:solidFill>
                  <a:schemeClr val="tx1"/>
                </a:solidFill>
              </a:rPr>
              <a:t>hi 2 hi 4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1800">
                <a:solidFill>
                  <a:schemeClr val="tx1"/>
                </a:solidFill>
              </a:rPr>
              <a:t>Syntax Error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1800">
                <a:solidFill>
                  <a:schemeClr val="tx1"/>
                </a:solidFill>
              </a:rPr>
              <a:t>2 4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1800">
                <a:solidFill>
                  <a:schemeClr val="tx1"/>
                </a:solidFill>
              </a:rPr>
              <a:t>Infinite loop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0C727-7111-4502-AE75-626B6FC3E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QUIZ- Test Your Skills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97BAF-B250-472C-A8FE-0F20E8057792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274320" lvl="1" indent="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sz="2900" b="1">
                <a:solidFill>
                  <a:schemeClr val="tx1"/>
                </a:solidFill>
              </a:rPr>
              <a:t>What is the output?</a:t>
            </a:r>
            <a:endParaRPr lang="en-US" sz="2600" b="1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sz="2000" b="1">
                <a:solidFill>
                  <a:srgbClr val="0070C0"/>
                </a:solidFill>
              </a:rPr>
              <a:t>i=0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sz="2000" b="1">
                <a:solidFill>
                  <a:srgbClr val="0070C0"/>
                </a:solidFill>
              </a:rPr>
              <a:t>while i&lt;4: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sz="2000" b="1">
                <a:solidFill>
                  <a:srgbClr val="0070C0"/>
                </a:solidFill>
              </a:rPr>
              <a:t>	i=i+1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sz="2000" b="1">
                <a:solidFill>
                  <a:srgbClr val="0070C0"/>
                </a:solidFill>
              </a:rPr>
              <a:t>	if(i%2!=0):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sz="2000" b="1">
                <a:solidFill>
                  <a:srgbClr val="0070C0"/>
                </a:solidFill>
              </a:rPr>
              <a:t>		continue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sz="2000" b="1">
                <a:solidFill>
                  <a:srgbClr val="0070C0"/>
                </a:solidFill>
              </a:rPr>
              <a:t>		print("hi</a:t>
            </a:r>
            <a:r>
              <a:rPr lang="en-IN" sz="2000" b="1">
                <a:solidFill>
                  <a:srgbClr val="0070C0"/>
                </a:solidFill>
              </a:rPr>
              <a:t>"</a:t>
            </a:r>
            <a:r>
              <a:rPr lang="en-US" sz="2000" b="1">
                <a:solidFill>
                  <a:srgbClr val="0070C0"/>
                </a:solidFill>
              </a:rPr>
              <a:t>,end=</a:t>
            </a:r>
            <a:r>
              <a:rPr lang="en-IN" sz="2000" b="1">
                <a:solidFill>
                  <a:srgbClr val="0070C0"/>
                </a:solidFill>
              </a:rPr>
              <a:t>"</a:t>
            </a:r>
            <a:r>
              <a:rPr lang="en-US" sz="2000" b="1">
                <a:solidFill>
                  <a:srgbClr val="0070C0"/>
                </a:solidFill>
              </a:rPr>
              <a:t> </a:t>
            </a:r>
            <a:r>
              <a:rPr lang="en-IN" sz="2000" b="1">
                <a:solidFill>
                  <a:srgbClr val="0070C0"/>
                </a:solidFill>
              </a:rPr>
              <a:t>"</a:t>
            </a:r>
            <a:r>
              <a:rPr lang="en-US" sz="2000" b="1">
                <a:solidFill>
                  <a:srgbClr val="0070C0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sz="2000" b="1">
                <a:solidFill>
                  <a:srgbClr val="0070C0"/>
                </a:solidFill>
              </a:rPr>
              <a:t>	else: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sz="2000" b="1">
                <a:solidFill>
                  <a:srgbClr val="0070C0"/>
                </a:solidFill>
              </a:rPr>
              <a:t>		print(i,end=</a:t>
            </a:r>
            <a:r>
              <a:rPr lang="en-IN" sz="2000" b="1">
                <a:solidFill>
                  <a:srgbClr val="0070C0"/>
                </a:solidFill>
              </a:rPr>
              <a:t>"</a:t>
            </a:r>
            <a:r>
              <a:rPr lang="en-US" sz="2000" b="1">
                <a:solidFill>
                  <a:srgbClr val="0070C0"/>
                </a:solidFill>
              </a:rPr>
              <a:t> </a:t>
            </a:r>
            <a:r>
              <a:rPr lang="en-IN" sz="2000" b="1">
                <a:solidFill>
                  <a:srgbClr val="0070C0"/>
                </a:solidFill>
              </a:rPr>
              <a:t>"</a:t>
            </a:r>
            <a:r>
              <a:rPr lang="en-US" sz="2000" b="1">
                <a:solidFill>
                  <a:srgbClr val="0070C0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2000">
                <a:solidFill>
                  <a:schemeClr val="tx1"/>
                </a:solidFill>
              </a:rPr>
              <a:t>hi 2 hi 4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2000">
                <a:solidFill>
                  <a:schemeClr val="tx1"/>
                </a:solidFill>
              </a:rPr>
              <a:t>Syntax Error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2000">
                <a:solidFill>
                  <a:schemeClr val="tx1"/>
                </a:solidFill>
              </a:rPr>
              <a:t>2 4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2000">
                <a:solidFill>
                  <a:schemeClr val="tx1"/>
                </a:solidFill>
              </a:rPr>
              <a:t>Infinite loop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04099-8BAA-4593-A769-458C8D0B6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QUIZ- Test Your Skills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B9D3C-BE1B-4415-81D7-94ABA904FE5F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274320" lvl="1" indent="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sz="2600" b="1">
                <a:solidFill>
                  <a:schemeClr val="tx1"/>
                </a:solidFill>
              </a:rPr>
              <a:t>What is the output?</a:t>
            </a:r>
            <a:endParaRPr lang="en-US" sz="1800" b="1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sz="1800" b="1">
                <a:solidFill>
                  <a:srgbClr val="0070C0"/>
                </a:solidFill>
              </a:rPr>
              <a:t>i=0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sz="1800" b="1">
                <a:solidFill>
                  <a:srgbClr val="0070C0"/>
                </a:solidFill>
              </a:rPr>
              <a:t>while i&lt;4: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sz="1800" b="1">
                <a:solidFill>
                  <a:srgbClr val="0070C0"/>
                </a:solidFill>
              </a:rPr>
              <a:t>	i=i+1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sz="1800" b="1">
                <a:solidFill>
                  <a:srgbClr val="0070C0"/>
                </a:solidFill>
              </a:rPr>
              <a:t>	if(i%2!=0):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sz="1800" b="1">
                <a:solidFill>
                  <a:srgbClr val="0070C0"/>
                </a:solidFill>
              </a:rPr>
              <a:t>		break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sz="1800" b="1">
                <a:solidFill>
                  <a:srgbClr val="0070C0"/>
                </a:solidFill>
              </a:rPr>
              <a:t>		print("hi</a:t>
            </a:r>
            <a:r>
              <a:rPr lang="en-IN" sz="1800" b="1">
                <a:solidFill>
                  <a:srgbClr val="0070C0"/>
                </a:solidFill>
              </a:rPr>
              <a:t>"</a:t>
            </a:r>
            <a:r>
              <a:rPr lang="en-US" sz="1800" b="1">
                <a:solidFill>
                  <a:srgbClr val="0070C0"/>
                </a:solidFill>
              </a:rPr>
              <a:t>,end=</a:t>
            </a:r>
            <a:r>
              <a:rPr lang="en-IN" sz="1800" b="1">
                <a:solidFill>
                  <a:srgbClr val="0070C0"/>
                </a:solidFill>
              </a:rPr>
              <a:t>"</a:t>
            </a:r>
            <a:r>
              <a:rPr lang="en-US" sz="1800" b="1">
                <a:solidFill>
                  <a:srgbClr val="0070C0"/>
                </a:solidFill>
              </a:rPr>
              <a:t> </a:t>
            </a:r>
            <a:r>
              <a:rPr lang="en-IN" sz="1800" b="1">
                <a:solidFill>
                  <a:srgbClr val="0070C0"/>
                </a:solidFill>
              </a:rPr>
              <a:t>"</a:t>
            </a:r>
            <a:r>
              <a:rPr lang="en-US" sz="1800" b="1">
                <a:solidFill>
                  <a:srgbClr val="0070C0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sz="1800" b="1">
                <a:solidFill>
                  <a:srgbClr val="0070C0"/>
                </a:solidFill>
              </a:rPr>
              <a:t>	else: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sz="1800" b="1">
                <a:solidFill>
                  <a:srgbClr val="0070C0"/>
                </a:solidFill>
              </a:rPr>
              <a:t>		print(i,end=</a:t>
            </a:r>
            <a:r>
              <a:rPr lang="en-IN" sz="1800" b="1">
                <a:solidFill>
                  <a:srgbClr val="0070C0"/>
                </a:solidFill>
              </a:rPr>
              <a:t>"</a:t>
            </a:r>
            <a:r>
              <a:rPr lang="en-US" sz="1800" b="1">
                <a:solidFill>
                  <a:srgbClr val="0070C0"/>
                </a:solidFill>
              </a:rPr>
              <a:t> </a:t>
            </a:r>
            <a:r>
              <a:rPr lang="en-IN" sz="1800" b="1">
                <a:solidFill>
                  <a:srgbClr val="0070C0"/>
                </a:solidFill>
              </a:rPr>
              <a:t>"</a:t>
            </a:r>
            <a:r>
              <a:rPr lang="en-US" sz="1800" b="1">
                <a:solidFill>
                  <a:srgbClr val="0070C0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endParaRPr lang="en-US" sz="180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1800">
                <a:solidFill>
                  <a:schemeClr val="tx1"/>
                </a:solidFill>
              </a:rPr>
              <a:t>hi 2 hi 4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1800">
                <a:solidFill>
                  <a:schemeClr val="tx1"/>
                </a:solidFill>
              </a:rPr>
              <a:t>Syntax Error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1800">
                <a:solidFill>
                  <a:schemeClr val="tx1"/>
                </a:solidFill>
              </a:rPr>
              <a:t>2 4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1800">
                <a:solidFill>
                  <a:schemeClr val="tx1"/>
                </a:solidFill>
              </a:rPr>
              <a:t>No output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0563-C6F1-4EF2-AD5A-19CEBA5F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/>
              <a:t>QUIZ- Test Your Skills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50E76-9646-4E07-9336-892025499927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274320" lvl="1" indent="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sz="2600" b="1">
                <a:solidFill>
                  <a:schemeClr val="tx1"/>
                </a:solidFill>
              </a:rPr>
              <a:t>What is the output ?</a:t>
            </a:r>
          </a:p>
          <a:p>
            <a:pPr fontAlgn="base">
              <a:buFont typeface="Calibri"/>
              <a:buNone/>
            </a:pPr>
            <a:r>
              <a:rPr lang="en-IN" sz="2000" b="1">
                <a:solidFill>
                  <a:srgbClr val="0070C0"/>
                </a:solidFill>
              </a:rPr>
              <a:t>x = 123</a:t>
            </a:r>
          </a:p>
          <a:p>
            <a:pPr fontAlgn="base">
              <a:buFont typeface="Calibri"/>
              <a:buNone/>
            </a:pPr>
            <a:r>
              <a:rPr lang="en-IN" sz="2000" b="1">
                <a:solidFill>
                  <a:srgbClr val="0070C0"/>
                </a:solidFill>
              </a:rPr>
              <a:t>for i in x:</a:t>
            </a:r>
          </a:p>
          <a:p>
            <a:pPr fontAlgn="base">
              <a:buFont typeface="Calibri"/>
              <a:buNone/>
            </a:pPr>
            <a:r>
              <a:rPr lang="en-IN" sz="2000" b="1">
                <a:solidFill>
                  <a:srgbClr val="0070C0"/>
                </a:solidFill>
              </a:rPr>
              <a:t>    print(i)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endParaRPr lang="en-US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2300">
                <a:solidFill>
                  <a:schemeClr val="tx1"/>
                </a:solidFill>
              </a:rPr>
              <a:t>123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2300">
                <a:solidFill>
                  <a:schemeClr val="tx1"/>
                </a:solidFill>
              </a:rPr>
              <a:t>1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sz="2300">
                <a:solidFill>
                  <a:schemeClr val="tx1"/>
                </a:solidFill>
              </a:rPr>
              <a:t>	2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sz="2300">
                <a:solidFill>
                  <a:schemeClr val="tx1"/>
                </a:solidFill>
              </a:rPr>
              <a:t>	3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lphaUcPeriod" startAt="3"/>
            </a:pPr>
            <a:r>
              <a:rPr lang="en-US" sz="2300">
                <a:solidFill>
                  <a:schemeClr val="tx1"/>
                </a:solidFill>
              </a:rPr>
              <a:t>TypeError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lphaUcPeriod" startAt="3"/>
            </a:pPr>
            <a:r>
              <a:rPr lang="en-US" sz="2300">
                <a:solidFill>
                  <a:schemeClr val="tx1"/>
                </a:solidFill>
              </a:rPr>
              <a:t>Infinite loop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BD692-9550-484C-A827-A5A23DE6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/>
              <a:t>QUIZ- Test Your Skills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DC96A-9995-4FDB-8EAD-D03AA85D104F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274320" lvl="1" indent="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b="1">
                <a:solidFill>
                  <a:schemeClr val="tx1"/>
                </a:solidFill>
              </a:rPr>
              <a:t>What is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b="1">
                <a:solidFill>
                  <a:srgbClr val="0070C0"/>
                </a:solidFill>
              </a:rPr>
              <a:t>i = 1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b="1">
                <a:solidFill>
                  <a:srgbClr val="0070C0"/>
                </a:solidFill>
              </a:rPr>
              <a:t>while True: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b="1">
                <a:solidFill>
                  <a:srgbClr val="0070C0"/>
                </a:solidFill>
              </a:rPr>
              <a:t>	if i%3 == 0: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b="1">
                <a:solidFill>
                  <a:srgbClr val="0070C0"/>
                </a:solidFill>
              </a:rPr>
              <a:t>			break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b="1">
                <a:solidFill>
                  <a:srgbClr val="0070C0"/>
                </a:solidFill>
              </a:rPr>
              <a:t>	print(i,end=“ “)  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b="1">
                <a:solidFill>
                  <a:srgbClr val="0070C0"/>
                </a:solidFill>
              </a:rPr>
              <a:t>	i + = 1</a:t>
            </a:r>
            <a:endParaRPr lang="en-US" b="1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2000">
                <a:solidFill>
                  <a:schemeClr val="tx1"/>
                </a:solidFill>
              </a:rPr>
              <a:t>Syntax Error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2000">
                <a:solidFill>
                  <a:schemeClr val="tx1"/>
                </a:solidFill>
              </a:rPr>
              <a:t>1 2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2000">
                <a:solidFill>
                  <a:schemeClr val="tx1"/>
                </a:solidFill>
              </a:rPr>
              <a:t>1 2 3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2000">
                <a:solidFill>
                  <a:schemeClr val="tx1"/>
                </a:solidFill>
              </a:rPr>
              <a:t>Blank Screen(No Output)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831A6-8D65-416D-9D74-720489860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QUIZ- Test Your Skills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280C-A3B4-42F3-8156-870653722DF2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274320" lvl="1" indent="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b="1">
                <a:solidFill>
                  <a:schemeClr val="tx1"/>
                </a:solidFill>
              </a:rPr>
              <a:t>What is the output ?</a:t>
            </a:r>
            <a:endParaRPr lang="en-US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b="1">
                <a:solidFill>
                  <a:srgbClr val="0070C0"/>
                </a:solidFill>
              </a:rPr>
              <a:t>i = 1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b="1">
                <a:solidFill>
                  <a:srgbClr val="0070C0"/>
                </a:solidFill>
              </a:rPr>
              <a:t>while True: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b="1">
                <a:solidFill>
                  <a:srgbClr val="0070C0"/>
                </a:solidFill>
              </a:rPr>
              <a:t>	if i%2 == 0: </a:t>
            </a:r>
            <a:br>
              <a:rPr lang="en-IN" b="1">
                <a:solidFill>
                  <a:srgbClr val="0070C0"/>
                </a:solidFill>
              </a:rPr>
            </a:br>
            <a:r>
              <a:rPr lang="en-IN" b="1">
                <a:solidFill>
                  <a:srgbClr val="0070C0"/>
                </a:solidFill>
              </a:rPr>
              <a:t>		break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b="1">
                <a:solidFill>
                  <a:srgbClr val="0070C0"/>
                </a:solidFill>
              </a:rPr>
              <a:t>	print(i,end=“ “)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b="1">
                <a:solidFill>
                  <a:srgbClr val="0070C0"/>
                </a:solidFill>
              </a:rPr>
              <a:t>	i += 2</a:t>
            </a:r>
            <a:endParaRPr lang="en-US" b="1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2000">
                <a:solidFill>
                  <a:schemeClr val="tx1"/>
                </a:solidFill>
              </a:rPr>
              <a:t>1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2000">
                <a:solidFill>
                  <a:schemeClr val="tx1"/>
                </a:solidFill>
              </a:rPr>
              <a:t>1 2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2000">
                <a:solidFill>
                  <a:schemeClr val="tx1"/>
                </a:solidFill>
              </a:rPr>
              <a:t>Infinite loop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2000">
                <a:solidFill>
                  <a:schemeClr val="tx1"/>
                </a:solidFill>
              </a:rPr>
              <a:t>Syntax Error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4FBE-0A0A-47F7-B3F6-5B01C845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QUIZ- Test Your Skills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67E20-9AAB-49E1-9AC8-A7A7D232E188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274320" lvl="1" indent="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b="1">
                <a:solidFill>
                  <a:schemeClr val="tx1"/>
                </a:solidFill>
              </a:rPr>
              <a:t>What is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b="1">
                <a:solidFill>
                  <a:srgbClr val="0070C0"/>
                </a:solidFill>
              </a:rPr>
              <a:t>x = "abcdef"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b="1">
                <a:solidFill>
                  <a:srgbClr val="0070C0"/>
                </a:solidFill>
              </a:rPr>
              <a:t>i = "i"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b="1">
                <a:solidFill>
                  <a:srgbClr val="0070C0"/>
                </a:solidFill>
              </a:rPr>
              <a:t>while i in x: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b="1">
                <a:solidFill>
                  <a:srgbClr val="0070C0"/>
                </a:solidFill>
              </a:rPr>
              <a:t>	print(i, end=" ")</a:t>
            </a:r>
            <a:endParaRPr lang="en-US" b="1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endParaRPr lang="en-US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endParaRPr lang="en-US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2000">
                <a:solidFill>
                  <a:schemeClr val="tx1"/>
                </a:solidFill>
              </a:rPr>
              <a:t>a b c d e f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2000">
                <a:solidFill>
                  <a:schemeClr val="tx1"/>
                </a:solidFill>
              </a:rPr>
              <a:t>i i i i i i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2000">
                <a:solidFill>
                  <a:schemeClr val="tx1"/>
                </a:solidFill>
              </a:rPr>
              <a:t>Error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2000">
                <a:solidFill>
                  <a:schemeClr val="tx1"/>
                </a:solidFill>
              </a:rPr>
              <a:t>No output</a:t>
            </a:r>
          </a:p>
          <a:p>
            <a:pPr marL="0" indent="0">
              <a:buFont typeface="Calibri"/>
              <a:buNone/>
            </a:pPr>
            <a:endParaRPr lang="en-US" u="sn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538A-4A6E-42ED-9DC3-A290F82BD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QUIZ- Test Your Skills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3195E-B253-4474-945E-2842FAEB67FB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274320" lvl="1" indent="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b="1">
                <a:solidFill>
                  <a:schemeClr val="tx1"/>
                </a:solidFill>
              </a:rPr>
              <a:t>What is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b="1">
                <a:solidFill>
                  <a:srgbClr val="0070C0"/>
                </a:solidFill>
              </a:rPr>
              <a:t>x = "abcdef"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b="1">
                <a:solidFill>
                  <a:srgbClr val="0070C0"/>
                </a:solidFill>
              </a:rPr>
              <a:t>i = “a"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b="1">
                <a:solidFill>
                  <a:srgbClr val="0070C0"/>
                </a:solidFill>
              </a:rPr>
              <a:t>while i in x: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b="1">
                <a:solidFill>
                  <a:srgbClr val="0070C0"/>
                </a:solidFill>
              </a:rPr>
              <a:t>	print(i, end=" ")</a:t>
            </a:r>
            <a:endParaRPr lang="en-US" b="1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endParaRPr lang="en-US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endParaRPr lang="en-US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2000">
                <a:solidFill>
                  <a:schemeClr val="tx1"/>
                </a:solidFill>
              </a:rPr>
              <a:t>a b c d e f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2000">
                <a:solidFill>
                  <a:schemeClr val="tx1"/>
                </a:solidFill>
              </a:rPr>
              <a:t>Infinite loop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2000">
                <a:solidFill>
                  <a:schemeClr val="tx1"/>
                </a:solidFill>
              </a:rPr>
              <a:t>Error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AutoNum type="alphaUcPeriod"/>
            </a:pPr>
            <a:r>
              <a:rPr lang="en-US" sz="2000">
                <a:solidFill>
                  <a:schemeClr val="tx1"/>
                </a:solidFill>
              </a:rPr>
              <a:t>No output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795</Words>
  <Application>Microsoft Office PowerPoint</Application>
  <PresentationFormat>Widescreen</PresentationFormat>
  <Paragraphs>183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Cascadia Code</vt:lpstr>
      <vt:lpstr>Bookman Old Style</vt:lpstr>
      <vt:lpstr>Libre Franklin</vt:lpstr>
      <vt:lpstr>Calibri</vt:lpstr>
      <vt:lpstr>Arial</vt:lpstr>
      <vt:lpstr>Cascadia Mono</vt:lpstr>
      <vt:lpstr>1_RetrospectVTI</vt:lpstr>
      <vt:lpstr>Python Conditional statement and loops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Conditional statement and loops</dc:title>
  <dc:creator>sunny savita</dc:creator>
  <cp:lastModifiedBy>Gobinda</cp:lastModifiedBy>
  <cp:revision>1</cp:revision>
  <dcterms:created xsi:type="dcterms:W3CDTF">2022-12-01T03:32:31Z</dcterms:created>
  <dcterms:modified xsi:type="dcterms:W3CDTF">2024-03-20T13:16:50Z</dcterms:modified>
</cp:coreProperties>
</file>