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7" r:id="rId88"/>
  </p:sldIdLst>
  <p:sldSz cx="12192000" cy="6858000"/>
  <p:notesSz cx="6858000" cy="9144000"/>
  <p:embeddedFontLst>
    <p:embeddedFont>
      <p:font typeface="Bookman Old Style" panose="02050604050505020204" pitchFamily="18" charset="0"/>
      <p:regular r:id="rId90"/>
      <p:bold r:id="rId91"/>
      <p:italic r:id="rId92"/>
      <p:boldItalic r:id="rId93"/>
    </p:embeddedFont>
    <p:embeddedFont>
      <p:font typeface="Calibri" panose="020F0502020204030204" pitchFamily="34" charset="0"/>
      <p:regular r:id="rId94"/>
      <p:bold r:id="rId95"/>
      <p:italic r:id="rId96"/>
      <p:boldItalic r:id="rId97"/>
    </p:embeddedFont>
    <p:embeddedFont>
      <p:font typeface="Cascadia Code" panose="020B0609020000020004" pitchFamily="49" charset="0"/>
      <p:regular r:id="rId98"/>
      <p:bold r:id="rId99"/>
      <p:italic r:id="rId100"/>
      <p:boldItalic r:id="rId101"/>
    </p:embeddedFont>
    <p:embeddedFont>
      <p:font typeface="Cascadia Mono" panose="020B0609020000020004" pitchFamily="49" charset="0"/>
      <p:regular r:id="rId102"/>
      <p:bold r:id="rId103"/>
      <p:italic r:id="rId104"/>
      <p:boldItalic r:id="rId105"/>
    </p:embeddedFont>
    <p:embeddedFont>
      <p:font typeface="Libre Franklin" pitchFamily="2" charset="0"/>
      <p:regular r:id="rId106"/>
      <p:bold r:id="rId107"/>
      <p:italic r:id="rId108"/>
      <p:boldItalic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0" roundtripDataSignature="AMtx7mjZiTToNTUd2USj697e3TGb4/4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10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font" Target="fonts/font18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4.fntdata"/><Relationship Id="rId108" Type="http://schemas.openxmlformats.org/officeDocument/2006/relationships/font" Target="fonts/font19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7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0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c150f238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26c150f238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150f238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6c150f238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150f23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6c150f23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150f238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6c150f238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c150f238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6c150f238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150f238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26c150f238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c150f238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6c150f238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150f23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6c150f23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c150f238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26c150f238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150f238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26c150f238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150f23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6c150f23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150f238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6c150f238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c150f238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26c150f238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150f238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26c150f238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150f238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26c150f238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c150f23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26c150f23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150f238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6c150f238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150f238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26c150f238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c150f238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6c150f238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150f238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26c150f238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c150f238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26c150f238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c150f238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6c150f238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c150f238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26c150f238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c150f238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26c150f238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c150f238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26c150f238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c150f238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6c150f238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c150f238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26c150f238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c150f238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26c150f238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c150f238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26c150f238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c150f238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26c150f238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0f3d11a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a30f3d11a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c150f23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26c150f23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c150f238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26c150f238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c150f23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26c150f23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c150f23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26c150f23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c150f238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g26c150f238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150f238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26c150f238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c150f238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26c150f238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c150f238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26c150f238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c150f23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26c150f23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c150f238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26c150f238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0f3d11a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a30f3d11a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c150f23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g26c150f23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c150f238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26c150f238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c150f238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g26c150f238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c150f238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g26c150f238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c150f238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g26c150f238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c150f238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26c150f238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c150f238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26c150f238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c150f238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g26c150f238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c150f23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6c150f23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c150f238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1" name="Google Shape;331;g26c150f238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0f3d11a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a30f3d11a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c150f23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26c150f23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c150f238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g26c150f238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c150f23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26c150f23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c150f238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26c150f238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c150f23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g26c150f23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c150f238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26c150f238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c150f238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g26c150f238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c150f238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g26c150f238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c150f238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g26c150f238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c150f238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g26c150f238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0f3d11a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a30f3d11a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c150f238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g26c150f238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c150f238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g26c150f238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c150f238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g26c150f238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c150f238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7" name="Google Shape;387;g26c150f238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c150f238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26c150f238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c150f238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5" name="Google Shape;395;g26c150f238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c150f23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g26c150f23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c150f238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26c150f238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c150f238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g26c150f238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c150f238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g26c150f238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5482827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a5482827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c150f238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26c150f238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c150f23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9" name="Google Shape;419;g26c150f23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c150f238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g26c150f238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c150f23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26c150f23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c150f238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26c150f238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c150f23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g26c150f23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c150f23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26c150f23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5482827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3" name="Google Shape;463;g2a5482827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150f2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6c150f23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82"/>
          <p:cNvCxnSpPr/>
          <p:nvPr/>
        </p:nvCxnSpPr>
        <p:spPr>
          <a:xfrm>
            <a:off x="1207658" y="4474741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8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body" idx="1"/>
          </p:nvPr>
        </p:nvSpPr>
        <p:spPr>
          <a:xfrm rot="5400000">
            <a:off x="4246080" y="-1040599"/>
            <a:ext cx="37608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84"/>
          <p:cNvCxnSpPr/>
          <p:nvPr/>
        </p:nvCxnSpPr>
        <p:spPr>
          <a:xfrm>
            <a:off x="1207658" y="4485132"/>
            <a:ext cx="98754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8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6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8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8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h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7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9"/>
          <p:cNvSpPr/>
          <p:nvPr/>
        </p:nvSpPr>
        <p:spPr>
          <a:xfrm>
            <a:off x="16" y="0"/>
            <a:ext cx="4654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/>
          <p:nvPr/>
        </p:nvSpPr>
        <p:spPr>
          <a:xfrm>
            <a:off x="0" y="4578350"/>
            <a:ext cx="12188700" cy="227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57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9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1"/>
          <p:cNvSpPr txBox="1">
            <a:spLocks noGrp="1"/>
          </p:cNvSpPr>
          <p:nvPr>
            <p:ph type="title"/>
          </p:nvPr>
        </p:nvSpPr>
        <p:spPr>
          <a:xfrm>
            <a:off x="1143030" y="4224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1"/>
          <p:cNvCxnSpPr/>
          <p:nvPr/>
        </p:nvCxnSpPr>
        <p:spPr>
          <a:xfrm>
            <a:off x="1188782" y="1873280"/>
            <a:ext cx="99669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374717" y="1095261"/>
            <a:ext cx="68259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Conditional statement and loops</a:t>
            </a:r>
            <a:endParaRPr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5147835" y="5208052"/>
            <a:ext cx="563610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3842" r="33954"/>
          <a:stretch/>
        </p:blipFill>
        <p:spPr>
          <a:xfrm>
            <a:off x="-1" y="0"/>
            <a:ext cx="3699931" cy="68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9E8D-B8F4-4BF0-BA4A-9CCCC953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Function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format()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2560-281A-4C97-8BDE-3234FC905FB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000" b="1">
                <a:solidFill>
                  <a:srgbClr val="C00000"/>
                </a:solidFill>
              </a:rPr>
              <a:t>Python 3</a:t>
            </a:r>
            <a:r>
              <a:rPr lang="en-IN" sz="2000"/>
              <a:t> introduced a </a:t>
            </a:r>
            <a:r>
              <a:rPr lang="en-IN" sz="2000" b="1">
                <a:solidFill>
                  <a:srgbClr val="C00000"/>
                </a:solidFill>
              </a:rPr>
              <a:t>new way </a:t>
            </a:r>
            <a:r>
              <a:rPr lang="en-IN" sz="2000"/>
              <a:t>to do string formatting by providing a method called </a:t>
            </a:r>
            <a:r>
              <a:rPr lang="en-IN" sz="2000" b="1">
                <a:solidFill>
                  <a:srgbClr val="C00000"/>
                </a:solidFill>
              </a:rPr>
              <a:t>format( ) </a:t>
            </a:r>
            <a:r>
              <a:rPr lang="en-IN" sz="2000"/>
              <a:t>in </a:t>
            </a:r>
            <a:r>
              <a:rPr lang="en-IN" sz="2000" b="1">
                <a:solidFill>
                  <a:srgbClr val="C00000"/>
                </a:solidFill>
              </a:rPr>
              <a:t>string </a:t>
            </a:r>
            <a:r>
              <a:rPr lang="en-IN" sz="2000"/>
              <a:t>object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This “</a:t>
            </a:r>
            <a:r>
              <a:rPr lang="en-IN" sz="2000" b="1">
                <a:solidFill>
                  <a:srgbClr val="C00000"/>
                </a:solidFill>
              </a:rPr>
              <a:t>new style</a:t>
            </a:r>
            <a:r>
              <a:rPr lang="en-IN" sz="2000"/>
              <a:t>” string formatting gets rid of the </a:t>
            </a:r>
            <a:r>
              <a:rPr lang="en-IN" sz="2000" b="1">
                <a:solidFill>
                  <a:srgbClr val="C00000"/>
                </a:solidFill>
              </a:rPr>
              <a:t>% </a:t>
            </a:r>
            <a:r>
              <a:rPr lang="en-IN" sz="2000"/>
              <a:t>operator and makes the syntax for string formatting more regular. </a:t>
            </a:r>
            <a:endParaRPr lang="en-US" sz="200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82E3-E762-49BB-9A44-DEDA7854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Function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5F62-E077-43DB-ADBF-17DBB347442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400" b="1" u="sng"/>
              <a:t>Syntax:</a:t>
            </a:r>
          </a:p>
          <a:p>
            <a:pPr lvl="1"/>
            <a:r>
              <a:rPr lang="en-US" sz="1900" b="1"/>
              <a:t>print(“string with { }”.format(values))</a:t>
            </a:r>
          </a:p>
          <a:p>
            <a:pPr marL="0" indent="0">
              <a:buFont typeface="Calibri"/>
              <a:buNone/>
            </a:pPr>
            <a:r>
              <a:rPr lang="en-US" sz="2400" b="1" u="sng"/>
              <a:t>Example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name=“Sunny”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age=36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print(“My name is {0} and my age is {1}”.format(name,age))</a:t>
            </a:r>
          </a:p>
          <a:p>
            <a:pPr marL="0" indent="0">
              <a:buFont typeface="Calibri"/>
              <a:buNone/>
            </a:pPr>
            <a:r>
              <a:rPr lang="en-US" sz="2400" b="1" u="sng"/>
              <a:t>Output: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My name is Sunny and my age is 36</a:t>
            </a:r>
          </a:p>
          <a:p>
            <a:endParaRPr lang="en-US" u="sng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8B8-ED60-4CF5-BF63-B16942D5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0F94-A62F-42DB-AECD-566A4807969A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name=“Sunny”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age=25</a:t>
            </a:r>
            <a:endParaRPr lang="en-IN" sz="2000"/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print(“My name is {1} and my age is{0}”.format(age,name))</a:t>
            </a:r>
            <a:endParaRPr lang="en-IN" sz="2000" b="1">
              <a:solidFill>
                <a:srgbClr val="7030A0"/>
              </a:solidFill>
            </a:endParaRPr>
          </a:p>
          <a:p>
            <a:endParaRPr lang="en-IN" sz="2000" b="1" u="sng">
              <a:solidFill>
                <a:srgbClr val="C00000"/>
              </a:solidFill>
            </a:endParaRPr>
          </a:p>
          <a:p>
            <a:pPr marL="0" indent="0">
              <a:buFont typeface="Calibri"/>
              <a:buNone/>
            </a:pPr>
            <a:r>
              <a:rPr lang="en-IN" sz="2000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</a:rPr>
              <a:t>My name is Sunny and my age is 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5A56-6AF2-4DB9-BF5A-6EE83106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Using The Function </a:t>
            </a:r>
            <a:r>
              <a:rPr lang="en-US" sz="4400" b="1" dirty="0">
                <a:solidFill>
                  <a:srgbClr val="C00000"/>
                </a:solidFill>
              </a:rPr>
              <a:t>format()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F37D-FA41-4E76-9EB2-2387AF22601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400" b="1" u="sng"/>
              <a:t>Example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name=“Sunny”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age=25</a:t>
            </a:r>
          </a:p>
          <a:p>
            <a:pPr lvl="1"/>
            <a:r>
              <a:rPr lang="en-US" sz="1900" b="1">
                <a:solidFill>
                  <a:srgbClr val="7030A0"/>
                </a:solidFill>
              </a:rPr>
              <a:t>print(“My name is {n} and my age is {a}”.format(n=name,a=age))</a:t>
            </a:r>
          </a:p>
          <a:p>
            <a:r>
              <a:rPr lang="en-US" sz="2400" b="1" u="sng"/>
              <a:t>Output: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My name is Sunny and my age is 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9D4B-9978-4CDD-82DC-78E8BF06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Control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EC59-94F4-4E1B-B3D9-F0D91C02D10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400" b="1">
                <a:solidFill>
                  <a:srgbClr val="C00000"/>
                </a:solidFill>
              </a:rPr>
              <a:t>Decision Control Statements </a:t>
            </a:r>
            <a:r>
              <a:rPr lang="en-US" sz="2400"/>
              <a:t>are those statements which decide the execution flow of our program.</a:t>
            </a:r>
          </a:p>
          <a:p>
            <a:endParaRPr lang="en-US" sz="2400"/>
          </a:p>
          <a:p>
            <a:r>
              <a:rPr lang="en-US" sz="2400"/>
              <a:t>In other words , they allow us to decide whether a </a:t>
            </a:r>
            <a:r>
              <a:rPr lang="en-US" sz="2400" b="1">
                <a:solidFill>
                  <a:srgbClr val="C00000"/>
                </a:solidFill>
              </a:rPr>
              <a:t>particular part of our program </a:t>
            </a:r>
            <a:r>
              <a:rPr lang="en-US" sz="2400"/>
              <a:t>should </a:t>
            </a:r>
            <a:r>
              <a:rPr lang="en-US" sz="2400" b="1">
                <a:solidFill>
                  <a:srgbClr val="C00000"/>
                </a:solidFill>
              </a:rPr>
              <a:t>run</a:t>
            </a:r>
            <a:r>
              <a:rPr lang="en-US" sz="2400"/>
              <a:t> or </a:t>
            </a:r>
            <a:r>
              <a:rPr lang="en-US" sz="2400" b="1">
                <a:solidFill>
                  <a:srgbClr val="C00000"/>
                </a:solidFill>
              </a:rPr>
              <a:t>not </a:t>
            </a:r>
            <a:r>
              <a:rPr lang="en-US" sz="2400"/>
              <a:t>based upon certain condition.</a:t>
            </a:r>
          </a:p>
          <a:p>
            <a:endParaRPr lang="en-US" sz="2400"/>
          </a:p>
          <a:p>
            <a:r>
              <a:rPr lang="en-US" sz="2400"/>
              <a:t>The 4 decision control statements in </a:t>
            </a:r>
            <a:r>
              <a:rPr lang="en-US" sz="2400" b="1">
                <a:solidFill>
                  <a:srgbClr val="C00000"/>
                </a:solidFill>
              </a:rPr>
              <a:t>Python</a:t>
            </a:r>
            <a:r>
              <a:rPr lang="en-US" sz="2400"/>
              <a:t> are: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if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if….else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if…elif…else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nested if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1FA7-DA75-4FB4-93C2-DF46EF4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63CF-81C3-4A7F-AD10-0BC72405261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000"/>
              <a:t>The </a:t>
            </a:r>
            <a:r>
              <a:rPr lang="en-IN" sz="2000" b="1">
                <a:solidFill>
                  <a:srgbClr val="C00000"/>
                </a:solidFill>
              </a:rPr>
              <a:t>if</a:t>
            </a:r>
            <a:r>
              <a:rPr lang="en-IN" sz="2000"/>
              <a:t> the statement in </a:t>
            </a:r>
            <a:r>
              <a:rPr lang="en-IN" sz="2000" b="1">
                <a:solidFill>
                  <a:srgbClr val="C00000"/>
                </a:solidFill>
              </a:rPr>
              <a:t>Python</a:t>
            </a:r>
            <a:r>
              <a:rPr lang="en-IN" sz="2000"/>
              <a:t> is similar to other languages like in </a:t>
            </a:r>
            <a:r>
              <a:rPr lang="en-IN" sz="2000" b="1">
                <a:solidFill>
                  <a:srgbClr val="C00000"/>
                </a:solidFill>
              </a:rPr>
              <a:t>Java</a:t>
            </a:r>
            <a:r>
              <a:rPr lang="en-IN" sz="2000"/>
              <a:t>, </a:t>
            </a:r>
            <a:r>
              <a:rPr lang="en-IN" sz="2000" b="1">
                <a:solidFill>
                  <a:srgbClr val="C00000"/>
                </a:solidFill>
              </a:rPr>
              <a:t>C</a:t>
            </a:r>
            <a:r>
              <a:rPr lang="en-IN" sz="2000"/>
              <a:t>, </a:t>
            </a:r>
            <a:r>
              <a:rPr lang="en-IN" sz="2000" b="1">
                <a:solidFill>
                  <a:srgbClr val="C00000"/>
                </a:solidFill>
              </a:rPr>
              <a:t>C++</a:t>
            </a:r>
            <a:r>
              <a:rPr lang="en-IN" sz="2000"/>
              <a:t>, etc.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It is used to decide whether a certain statement or block of statements will be executed or not .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If a certain condition is </a:t>
            </a:r>
            <a:r>
              <a:rPr lang="en-IN" sz="2000" b="1">
                <a:solidFill>
                  <a:srgbClr val="C00000"/>
                </a:solidFill>
              </a:rPr>
              <a:t>true</a:t>
            </a:r>
            <a:r>
              <a:rPr lang="en-IN" sz="2000"/>
              <a:t> then a block of statement is executed otherwise not.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0282-99E1-44F7-BBD6-00D7E763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3F3-B3FF-41ED-97D5-725153EE20B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400" b="1" u="sng" dirty="0"/>
              <a:t>Syntax:</a:t>
            </a:r>
          </a:p>
          <a:p>
            <a:pPr lvl="1">
              <a:buFont typeface="Calibri"/>
              <a:buNone/>
            </a:pPr>
            <a:r>
              <a:rPr lang="en-IN" sz="1900" dirty="0"/>
              <a:t>		 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Font typeface="Calibri"/>
              <a:buNone/>
            </a:pPr>
            <a:r>
              <a:rPr lang="en-IN" sz="2100" b="1" dirty="0">
                <a:solidFill>
                  <a:srgbClr val="002060"/>
                </a:solidFill>
              </a:rPr>
              <a:t>			statement1 </a:t>
            </a:r>
          </a:p>
          <a:p>
            <a:pPr lvl="2">
              <a:buFont typeface="Calibri"/>
              <a:buNone/>
            </a:pPr>
            <a:r>
              <a:rPr lang="en-IN" sz="2100" b="1" dirty="0">
                <a:solidFill>
                  <a:srgbClr val="002060"/>
                </a:solidFill>
              </a:rPr>
              <a:t>	 		statement2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	.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	.</a:t>
            </a:r>
            <a:endParaRPr lang="en-IN" sz="2100" b="1" dirty="0">
              <a:solidFill>
                <a:srgbClr val="002060"/>
              </a:solidFill>
            </a:endParaRP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</a:t>
            </a:r>
            <a:r>
              <a:rPr lang="en-US" sz="2100" b="1" dirty="0" err="1">
                <a:solidFill>
                  <a:srgbClr val="002060"/>
                </a:solidFill>
              </a:rPr>
              <a:t>statement..n</a:t>
            </a:r>
            <a:endParaRPr lang="en-US" sz="2100" b="1" dirty="0">
              <a:solidFill>
                <a:srgbClr val="002060"/>
              </a:solidFill>
            </a:endParaRPr>
          </a:p>
          <a:p>
            <a:endParaRPr lang="en-US" sz="2400" b="1" u="sng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C9180-D50B-4DED-86F2-25D0A93AB739}"/>
              </a:ext>
            </a:extLst>
          </p:cNvPr>
          <p:cNvSpPr txBox="1"/>
          <p:nvPr/>
        </p:nvSpPr>
        <p:spPr>
          <a:xfrm>
            <a:off x="6518246" y="1926543"/>
            <a:ext cx="5008228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Some Important Points:</a:t>
            </a:r>
            <a:endParaRPr lang="en-IN" sz="2400" b="1" u="sng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Python does not use </a:t>
            </a:r>
            <a:r>
              <a:rPr lang="en-IN" sz="1900" b="1" dirty="0">
                <a:solidFill>
                  <a:srgbClr val="C00000"/>
                </a:solidFill>
              </a:rPr>
              <a:t>{ }</a:t>
            </a:r>
            <a:r>
              <a:rPr lang="en-IN" sz="1900" dirty="0">
                <a:solidFill>
                  <a:schemeClr val="tx1"/>
                </a:solidFill>
              </a:rPr>
              <a:t> to define the body of a code block , rather it uses </a:t>
            </a:r>
            <a:r>
              <a:rPr lang="en-IN" sz="1900" b="1" dirty="0">
                <a:solidFill>
                  <a:srgbClr val="C00000"/>
                </a:solidFill>
              </a:rPr>
              <a:t>indentation.</a:t>
            </a:r>
          </a:p>
          <a:p>
            <a:endParaRPr lang="en-IN" sz="2400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A code block </a:t>
            </a:r>
            <a:r>
              <a:rPr lang="en-IN" sz="1900" b="1" dirty="0">
                <a:solidFill>
                  <a:srgbClr val="002060"/>
                </a:solidFill>
              </a:rPr>
              <a:t>starts with indentation </a:t>
            </a:r>
            <a:r>
              <a:rPr lang="en-IN" sz="1900" dirty="0">
                <a:solidFill>
                  <a:schemeClr val="tx1"/>
                </a:solidFill>
              </a:rPr>
              <a:t>and</a:t>
            </a:r>
            <a:r>
              <a:rPr lang="en-IN" sz="1900" b="1" dirty="0">
                <a:solidFill>
                  <a:srgbClr val="C00000"/>
                </a:solidFill>
              </a:rPr>
              <a:t> </a:t>
            </a:r>
            <a:r>
              <a:rPr lang="en-IN" sz="1900" b="1" dirty="0">
                <a:solidFill>
                  <a:srgbClr val="002060"/>
                </a:solidFill>
              </a:rPr>
              <a:t>ends with the first </a:t>
            </a:r>
            <a:r>
              <a:rPr lang="en-IN" sz="1900" b="1" dirty="0" err="1">
                <a:solidFill>
                  <a:srgbClr val="002060"/>
                </a:solidFill>
              </a:rPr>
              <a:t>unindented</a:t>
            </a:r>
            <a:r>
              <a:rPr lang="en-IN" sz="1900" b="1" dirty="0">
                <a:solidFill>
                  <a:srgbClr val="002060"/>
                </a:solidFill>
              </a:rPr>
              <a:t> line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pPr lvl="1"/>
            <a:r>
              <a:rPr lang="en-IN" sz="1900" dirty="0">
                <a:solidFill>
                  <a:schemeClr val="tx1"/>
                </a:solidFill>
              </a:rPr>
              <a:t>The amount of indentation is up to the programmer, but he/she must be consistent throughout that block.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</a:t>
            </a:r>
            <a:r>
              <a:rPr lang="en-US" sz="1900" b="1" dirty="0">
                <a:solidFill>
                  <a:srgbClr val="C00000"/>
                </a:solidFill>
              </a:rPr>
              <a:t> colon </a:t>
            </a:r>
            <a:r>
              <a:rPr lang="en-US" sz="1900" dirty="0">
                <a:solidFill>
                  <a:schemeClr val="tx1"/>
                </a:solidFill>
              </a:rPr>
              <a:t>after</a:t>
            </a:r>
            <a:r>
              <a:rPr lang="en-US" sz="1900" b="1" dirty="0">
                <a:solidFill>
                  <a:srgbClr val="C00000"/>
                </a:solidFill>
              </a:rPr>
              <a:t> if( ) </a:t>
            </a:r>
            <a:r>
              <a:rPr lang="en-US" sz="1900" dirty="0">
                <a:solidFill>
                  <a:schemeClr val="tx1"/>
                </a:solidFill>
              </a:rPr>
              <a:t>condition is important and is a part of the syntax. However parenthesis with condition is optional</a:t>
            </a:r>
            <a:endParaRPr lang="en-IN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2E66-A703-4BCB-A9DE-B793118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A472-07C4-401E-B9FE-F9F19693648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/>
              <a:t>WAP to accept an integer from the user and check whether it is an even or odd </a:t>
            </a:r>
          </a:p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Solution 1:</a:t>
            </a:r>
            <a:endParaRPr lang="en-IN" sz="2000" b="1" u="sng">
              <a:solidFill>
                <a:srgbClr val="C00000"/>
              </a:solidFill>
            </a:endParaRP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a=int(input("Enter a number:"))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if(a%2==0):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print("No is even")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if(a%2!=0):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print("No is odd")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512B281B-ADE3-4DAE-B6EC-DE032FC744F9}"/>
              </a:ext>
            </a:extLst>
          </p:cNvPr>
          <p:cNvSpPr/>
          <p:nvPr/>
        </p:nvSpPr>
        <p:spPr>
          <a:xfrm>
            <a:off x="6931654" y="2504914"/>
            <a:ext cx="3700482" cy="2857520"/>
          </a:xfrm>
          <a:prstGeom prst="cloudCallout">
            <a:avLst>
              <a:gd name="adj1" fmla="val -92485"/>
              <a:gd name="adj2" fmla="val -2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the body of </a:t>
            </a:r>
            <a:r>
              <a:rPr lang="en-US" b="1" dirty="0">
                <a:solidFill>
                  <a:srgbClr val="FFFF00"/>
                </a:solidFill>
              </a:rPr>
              <a:t>if( ) </a:t>
            </a:r>
            <a:r>
              <a:rPr lang="en-US" b="1" dirty="0">
                <a:solidFill>
                  <a:schemeClr val="bg1"/>
                </a:solidFill>
              </a:rPr>
              <a:t>statement contains only one statement , then we can write it just after </a:t>
            </a:r>
            <a:r>
              <a:rPr lang="en-US" b="1" dirty="0">
                <a:solidFill>
                  <a:srgbClr val="FFFF00"/>
                </a:solidFill>
              </a:rPr>
              <a:t>if( ) </a:t>
            </a:r>
            <a:r>
              <a:rPr lang="en-US" b="1" dirty="0">
                <a:solidFill>
                  <a:schemeClr val="bg1"/>
                </a:solidFill>
              </a:rPr>
              <a:t>statement also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FC5-95F2-469D-8EF5-96479D49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C4BB-92DD-40C3-9561-1C4EC59C5A9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>
                <a:solidFill>
                  <a:srgbClr val="C00000"/>
                </a:solidFill>
              </a:rPr>
              <a:t>Solution 2: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if(a%2==0):print("No is even")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if(a%2!=0):print("No is odd")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1D9-3540-4237-A230-971B179B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Multiple Lines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CA2E-4E36-4A99-8C95-7B62EE98752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400" dirty="0"/>
              <a:t>If there are multiple lines in the body of </a:t>
            </a:r>
            <a:r>
              <a:rPr lang="en-US" sz="2400" b="1" dirty="0">
                <a:solidFill>
                  <a:srgbClr val="C00000"/>
                </a:solidFill>
              </a:rPr>
              <a:t>if( ) </a:t>
            </a:r>
            <a:r>
              <a:rPr lang="en-US" sz="2400" dirty="0"/>
              <a:t>, then 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Either we can write them inside </a:t>
            </a:r>
            <a:r>
              <a:rPr lang="en-US" sz="1900" b="1" dirty="0">
                <a:solidFill>
                  <a:srgbClr val="C00000"/>
                </a:solidFill>
              </a:rPr>
              <a:t>if( ) </a:t>
            </a:r>
            <a:r>
              <a:rPr lang="en-US" sz="1900" b="1" dirty="0">
                <a:solidFill>
                  <a:srgbClr val="002060"/>
                </a:solidFill>
              </a:rPr>
              <a:t>by properly indenting them </a:t>
            </a:r>
          </a:p>
          <a:p>
            <a:pPr>
              <a:buFont typeface="Calibri"/>
              <a:buNone/>
            </a:pPr>
            <a:endParaRPr lang="en-US" sz="2400" dirty="0"/>
          </a:p>
          <a:p>
            <a:pPr>
              <a:buFont typeface="Calibri"/>
              <a:buNone/>
            </a:pPr>
            <a:r>
              <a:rPr lang="en-US" sz="2400" dirty="0"/>
              <a:t>					OR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If we write them just after </a:t>
            </a:r>
            <a:r>
              <a:rPr lang="en-US" sz="1900" b="1" dirty="0">
                <a:solidFill>
                  <a:srgbClr val="C00000"/>
                </a:solidFill>
              </a:rPr>
              <a:t>if ( ) </a:t>
            </a:r>
            <a:r>
              <a:rPr lang="en-US" sz="1900" b="1" dirty="0">
                <a:solidFill>
                  <a:srgbClr val="002060"/>
                </a:solidFill>
              </a:rPr>
              <a:t>, then we must use semicolon as a separator</a:t>
            </a:r>
            <a:endParaRPr lang="en-IN" sz="19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00" cy="3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507" y="4953000"/>
            <a:ext cx="12189000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1F9B-11C6-4D4D-BC06-78FD543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Multiple Lines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9260-7326-4858-8623-0D42D593C18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Solution 1: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if(a%2==0):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	print("No is even")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	print(“Hello”)</a:t>
            </a:r>
            <a:endParaRPr lang="en-IN" sz="1800" b="1">
              <a:solidFill>
                <a:srgbClr val="7030A0"/>
              </a:solidFill>
            </a:endParaRP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if(a%2!=0):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	print("No is odd")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	print(“Hi”)</a:t>
            </a:r>
            <a:endParaRPr lang="en-IN" sz="1800" b="1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657B-1EF9-4C70-B1A0-D63E9CA89CED}"/>
              </a:ext>
            </a:extLst>
          </p:cNvPr>
          <p:cNvSpPr txBox="1"/>
          <p:nvPr/>
        </p:nvSpPr>
        <p:spPr>
          <a:xfrm>
            <a:off x="5319744" y="2108201"/>
            <a:ext cx="6096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if(a%2==0): print("No is even");</a:t>
            </a:r>
            <a:r>
              <a:rPr lang="en-US" sz="1800" b="1" dirty="0">
                <a:solidFill>
                  <a:srgbClr val="7030A0"/>
                </a:solidFill>
              </a:rPr>
              <a:t>print(“Hello”)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if(a%2!=0):  print("No is odd");</a:t>
            </a:r>
            <a:r>
              <a:rPr lang="en-US" sz="1800" b="1" dirty="0">
                <a:solidFill>
                  <a:srgbClr val="7030A0"/>
                </a:solidFill>
              </a:rPr>
              <a:t>print(“Hi”)</a:t>
            </a:r>
            <a:endParaRPr lang="en-IN" sz="1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6D61-0D94-432C-AAD8-BF5D4174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–else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0C61-BD69-4BEB-A425-8DF59999A13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/>
              <a:t>The </a:t>
            </a:r>
            <a:r>
              <a:rPr lang="en-IN" sz="2000" b="1">
                <a:solidFill>
                  <a:srgbClr val="C00000"/>
                </a:solidFill>
              </a:rPr>
              <a:t>if..else</a:t>
            </a:r>
            <a:r>
              <a:rPr lang="en-IN" sz="2000"/>
              <a:t> statement evaluates test expression and will execute body of </a:t>
            </a:r>
            <a:r>
              <a:rPr lang="en-IN" sz="2000" b="1">
                <a:solidFill>
                  <a:srgbClr val="C00000"/>
                </a:solidFill>
              </a:rPr>
              <a:t>if </a:t>
            </a:r>
            <a:r>
              <a:rPr lang="en-IN" sz="2000"/>
              <a:t>only when test condition is </a:t>
            </a:r>
            <a:r>
              <a:rPr lang="en-IN" sz="2000" b="1">
                <a:solidFill>
                  <a:srgbClr val="C00000"/>
                </a:solidFill>
              </a:rPr>
              <a:t>True</a:t>
            </a:r>
            <a:r>
              <a:rPr lang="en-IN" sz="2000"/>
              <a:t>.</a:t>
            </a:r>
          </a:p>
          <a:p>
            <a:endParaRPr lang="en-IN" sz="2000"/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If the condition is </a:t>
            </a:r>
            <a:r>
              <a:rPr lang="en-IN" sz="2000" b="1">
                <a:solidFill>
                  <a:srgbClr val="C00000"/>
                </a:solidFill>
              </a:rPr>
              <a:t>False</a:t>
            </a:r>
            <a:r>
              <a:rPr lang="en-IN" sz="2000"/>
              <a:t>, body of </a:t>
            </a:r>
            <a:r>
              <a:rPr lang="en-IN" sz="2000" b="1">
                <a:solidFill>
                  <a:srgbClr val="C00000"/>
                </a:solidFill>
              </a:rPr>
              <a:t>else</a:t>
            </a:r>
            <a:r>
              <a:rPr lang="en-IN" sz="2000"/>
              <a:t> is executed. </a:t>
            </a:r>
          </a:p>
          <a:p>
            <a:endParaRPr lang="en-IN" sz="2000"/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Indentation is used to separate the blocks.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0DFA-246D-4E27-A9EE-583ADA9D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31B1-1F8F-4253-B255-8093002F49D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400" b="1" u="sng"/>
              <a:t>Syntax:</a:t>
            </a:r>
          </a:p>
          <a:p>
            <a:pPr lvl="1">
              <a:buFont typeface="Calibri"/>
              <a:buNone/>
            </a:pPr>
            <a:r>
              <a:rPr lang="en-IN" sz="1900"/>
              <a:t>		</a:t>
            </a:r>
            <a:r>
              <a:rPr lang="en-IN" sz="2100" b="1">
                <a:solidFill>
                  <a:srgbClr val="002060"/>
                </a:solidFill>
              </a:rPr>
              <a:t>if (expression): </a:t>
            </a:r>
          </a:p>
          <a:p>
            <a:pPr lvl="2">
              <a:buFont typeface="Calibri"/>
              <a:buNone/>
            </a:pPr>
            <a:r>
              <a:rPr lang="en-IN" sz="2100" b="1">
                <a:solidFill>
                  <a:srgbClr val="002060"/>
                </a:solidFill>
              </a:rPr>
              <a:t>			statement 1 </a:t>
            </a:r>
          </a:p>
          <a:p>
            <a:pPr lvl="2">
              <a:buFont typeface="Calibri"/>
              <a:buNone/>
            </a:pPr>
            <a:r>
              <a:rPr lang="en-IN" sz="2100" b="1">
                <a:solidFill>
                  <a:srgbClr val="002060"/>
                </a:solidFill>
              </a:rPr>
              <a:t>	 		statement 2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else:</a:t>
            </a:r>
          </a:p>
          <a:p>
            <a:pPr lvl="3">
              <a:buFont typeface="Calibri"/>
              <a:buNone/>
            </a:pPr>
            <a:r>
              <a:rPr lang="en-US" sz="2100">
                <a:solidFill>
                  <a:srgbClr val="002060"/>
                </a:solidFill>
              </a:rPr>
              <a:t>			</a:t>
            </a:r>
            <a:r>
              <a:rPr lang="en-US" sz="2100" b="1">
                <a:solidFill>
                  <a:srgbClr val="002060"/>
                </a:solidFill>
              </a:rPr>
              <a:t>statement 3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statement 4</a:t>
            </a:r>
            <a:endParaRPr lang="en-US" sz="2400" b="1"/>
          </a:p>
          <a:p>
            <a:r>
              <a:rPr lang="en-IN" sz="2000" b="1">
                <a:solidFill>
                  <a:srgbClr val="C00000"/>
                </a:solidFill>
              </a:rPr>
              <a:t>Indentation</a:t>
            </a:r>
            <a:r>
              <a:rPr lang="en-IN" sz="2000"/>
              <a:t> and </a:t>
            </a:r>
            <a:r>
              <a:rPr lang="en-IN" sz="2000" b="1">
                <a:solidFill>
                  <a:srgbClr val="C00000"/>
                </a:solidFill>
              </a:rPr>
              <a:t>colon </a:t>
            </a:r>
            <a:r>
              <a:rPr lang="en-IN" sz="2000"/>
              <a:t>are important for </a:t>
            </a:r>
            <a:r>
              <a:rPr lang="en-IN" sz="2000" b="1">
                <a:solidFill>
                  <a:srgbClr val="C00000"/>
                </a:solidFill>
              </a:rPr>
              <a:t>else</a:t>
            </a:r>
            <a:r>
              <a:rPr lang="en-IN" sz="2000"/>
              <a:t> also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9948-81F5-4F0F-98B2-06F1A7D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C0FC-A6AD-4B7C-BEDB-979521CA302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7200" b="1" dirty="0"/>
              <a:t>WAP to accept a character from the user and check whether it is a capital letter or small letter. Assume user will input only alphabets</a:t>
            </a:r>
          </a:p>
          <a:p>
            <a:pPr>
              <a:buFont typeface="Calibri"/>
              <a:buNone/>
            </a:pPr>
            <a:r>
              <a:rPr lang="en-US" sz="7200" b="1" u="sng" dirty="0">
                <a:solidFill>
                  <a:srgbClr val="C00000"/>
                </a:solidFill>
              </a:rPr>
              <a:t>Solution 1:</a:t>
            </a:r>
            <a:endParaRPr lang="en-IN" sz="7200" b="1" u="sng" dirty="0">
              <a:solidFill>
                <a:srgbClr val="C00000"/>
              </a:solidFill>
            </a:endParaRPr>
          </a:p>
          <a:p>
            <a:pPr>
              <a:buFont typeface="Calibri"/>
              <a:buNone/>
            </a:pPr>
            <a:r>
              <a:rPr lang="en-IN" sz="7200" b="1" dirty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Font typeface="Calibri"/>
              <a:buNone/>
            </a:pPr>
            <a:r>
              <a:rPr lang="en-IN" sz="7200" b="1" dirty="0" err="1">
                <a:solidFill>
                  <a:srgbClr val="7030A0"/>
                </a:solidFill>
              </a:rPr>
              <a:t>ch</a:t>
            </a:r>
            <a:r>
              <a:rPr lang="en-IN" sz="7200" b="1" dirty="0">
                <a:solidFill>
                  <a:srgbClr val="7030A0"/>
                </a:solidFill>
              </a:rPr>
              <a:t>=s[0]</a:t>
            </a:r>
          </a:p>
          <a:p>
            <a:pPr>
              <a:buFont typeface="Calibri"/>
              <a:buNone/>
            </a:pPr>
            <a:r>
              <a:rPr lang="en-IN" sz="7200" b="1" dirty="0">
                <a:solidFill>
                  <a:srgbClr val="7030A0"/>
                </a:solidFill>
              </a:rPr>
              <a:t>if  "A"&lt;=</a:t>
            </a:r>
            <a:r>
              <a:rPr lang="en-IN" sz="7200" b="1" dirty="0" err="1">
                <a:solidFill>
                  <a:srgbClr val="7030A0"/>
                </a:solidFill>
              </a:rPr>
              <a:t>ch</a:t>
            </a:r>
            <a:r>
              <a:rPr lang="en-IN" sz="7200" b="1" dirty="0">
                <a:solidFill>
                  <a:srgbClr val="7030A0"/>
                </a:solidFill>
              </a:rPr>
              <a:t>&lt;="Z":</a:t>
            </a:r>
          </a:p>
          <a:p>
            <a:pPr>
              <a:buFont typeface="Calibri"/>
              <a:buNone/>
            </a:pPr>
            <a:r>
              <a:rPr lang="en-IN" sz="7200" b="1" dirty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Font typeface="Calibri"/>
              <a:buNone/>
            </a:pPr>
            <a:r>
              <a:rPr lang="en-IN" sz="7200" b="1" dirty="0">
                <a:solidFill>
                  <a:srgbClr val="7030A0"/>
                </a:solidFill>
              </a:rPr>
              <a:t>else:</a:t>
            </a:r>
          </a:p>
          <a:p>
            <a:pPr>
              <a:buFont typeface="Calibri"/>
              <a:buNone/>
            </a:pPr>
            <a:r>
              <a:rPr lang="en-IN" sz="7200" b="1" dirty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Font typeface="Calibri"/>
              <a:buNone/>
            </a:pPr>
            <a:endParaRPr lang="en-US" sz="2000" b="1" u="sng" dirty="0">
              <a:solidFill>
                <a:srgbClr val="C00000"/>
              </a:solidFill>
            </a:endParaRPr>
          </a:p>
          <a:p>
            <a:pPr>
              <a:buFont typeface="Calibri"/>
              <a:buNone/>
            </a:pPr>
            <a:r>
              <a:rPr lang="en-IN" sz="2000" b="1" dirty="0">
                <a:solidFill>
                  <a:srgbClr val="7030A0"/>
                </a:solidFill>
              </a:rPr>
              <a:t>	</a:t>
            </a:r>
            <a:endParaRPr lang="en-US" sz="20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C710C8C3-C1D7-4F0C-A2DE-F3B88727989B}"/>
              </a:ext>
            </a:extLst>
          </p:cNvPr>
          <p:cNvSpPr/>
          <p:nvPr/>
        </p:nvSpPr>
        <p:spPr>
          <a:xfrm>
            <a:off x="7080885" y="2622831"/>
            <a:ext cx="3700482" cy="2071702"/>
          </a:xfrm>
          <a:prstGeom prst="cloudCallout">
            <a:avLst>
              <a:gd name="adj1" fmla="val -140213"/>
              <a:gd name="adj2" fmla="val 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 also can use the </a:t>
            </a:r>
            <a:r>
              <a:rPr lang="en-US" b="1" dirty="0">
                <a:solidFill>
                  <a:srgbClr val="FFFF00"/>
                </a:solidFill>
              </a:rPr>
              <a:t>logical and operator</a:t>
            </a:r>
            <a:r>
              <a:rPr lang="en-US" b="1" dirty="0">
                <a:solidFill>
                  <a:schemeClr val="bg1"/>
                </a:solidFill>
              </a:rPr>
              <a:t> and make the conditions separate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679D-19C2-4FB5-9C43-C872AAA7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995A-E150-488C-AE02-D8E55C4D7CF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>
                <a:solidFill>
                  <a:srgbClr val="C00000"/>
                </a:solidFill>
              </a:rPr>
              <a:t>Solution 2: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s=input("Enter a character:")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ch=s[0]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C00000"/>
                </a:solidFill>
              </a:rPr>
              <a:t>if ch&gt;="A" and ch&lt;="Z":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else:</a:t>
            </a:r>
          </a:p>
          <a:p>
            <a:pPr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	print("You entered a small letter")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F3DD-1581-4938-A4A0-9B85CA68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–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57A5-239F-4B10-A6FB-7AB0129C65D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000"/>
              <a:t>The </a:t>
            </a:r>
            <a:r>
              <a:rPr lang="en-IN" sz="2000" b="1">
                <a:solidFill>
                  <a:srgbClr val="C00000"/>
                </a:solidFill>
              </a:rPr>
              <a:t>elif</a:t>
            </a:r>
            <a:r>
              <a:rPr lang="en-IN" sz="2000"/>
              <a:t> is short for </a:t>
            </a:r>
            <a:r>
              <a:rPr lang="en-IN" sz="2000" b="1">
                <a:solidFill>
                  <a:srgbClr val="C00000"/>
                </a:solidFill>
              </a:rPr>
              <a:t>else if</a:t>
            </a:r>
            <a:r>
              <a:rPr lang="en-IN" sz="2000"/>
              <a:t>. It allows us to check for multiple expressions.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If the condition for </a:t>
            </a:r>
            <a:r>
              <a:rPr lang="en-IN" sz="2000" b="1">
                <a:solidFill>
                  <a:srgbClr val="C00000"/>
                </a:solidFill>
              </a:rPr>
              <a:t>if</a:t>
            </a:r>
            <a:r>
              <a:rPr lang="en-IN" sz="2000"/>
              <a:t> is </a:t>
            </a:r>
            <a:r>
              <a:rPr lang="en-IN" sz="2000" b="1">
                <a:solidFill>
                  <a:srgbClr val="C00000"/>
                </a:solidFill>
              </a:rPr>
              <a:t>False</a:t>
            </a:r>
            <a:r>
              <a:rPr lang="en-IN" sz="2000"/>
              <a:t>, it checks the condition of the next </a:t>
            </a:r>
            <a:r>
              <a:rPr lang="en-IN" sz="2000" b="1">
                <a:solidFill>
                  <a:srgbClr val="C00000"/>
                </a:solidFill>
              </a:rPr>
              <a:t>elif</a:t>
            </a:r>
            <a:r>
              <a:rPr lang="en-IN" sz="2000"/>
              <a:t> block and so on.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If all the conditions are </a:t>
            </a:r>
            <a:r>
              <a:rPr lang="en-IN" sz="2000" b="1">
                <a:solidFill>
                  <a:srgbClr val="C00000"/>
                </a:solidFill>
              </a:rPr>
              <a:t>False</a:t>
            </a:r>
            <a:r>
              <a:rPr lang="en-IN" sz="2000"/>
              <a:t>, body of </a:t>
            </a:r>
            <a:r>
              <a:rPr lang="en-IN" sz="2000" b="1">
                <a:solidFill>
                  <a:srgbClr val="C00000"/>
                </a:solidFill>
              </a:rPr>
              <a:t>else</a:t>
            </a:r>
            <a:r>
              <a:rPr lang="en-IN" sz="2000"/>
              <a:t> is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6FE-75E8-4CCF-9F9D-A96F8494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if –</a:t>
            </a:r>
            <a:r>
              <a:rPr lang="en-US" sz="4800" b="1" dirty="0" err="1">
                <a:solidFill>
                  <a:srgbClr val="C00000"/>
                </a:solidFill>
              </a:rPr>
              <a:t>elif</a:t>
            </a:r>
            <a:r>
              <a:rPr lang="en-US" sz="4800" b="1" dirty="0">
                <a:solidFill>
                  <a:srgbClr val="C00000"/>
                </a:solidFill>
              </a:rPr>
              <a:t>-else </a:t>
            </a:r>
            <a:r>
              <a:rPr lang="en-US" sz="4800" b="1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25F6-E3BE-4512-B787-15D4BB2C94AF}"/>
              </a:ext>
            </a:extLst>
          </p:cNvPr>
          <p:cNvSpPr txBox="1">
            <a:spLocks/>
          </p:cNvSpPr>
          <p:nvPr/>
        </p:nvSpPr>
        <p:spPr>
          <a:xfrm>
            <a:off x="770709" y="1850675"/>
            <a:ext cx="10058400" cy="418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400" b="1" u="sng" dirty="0"/>
              <a:t>Syntax:</a:t>
            </a:r>
          </a:p>
          <a:p>
            <a:endParaRPr lang="en-IN" sz="2400" b="1" u="sng" dirty="0"/>
          </a:p>
          <a:p>
            <a:pPr lvl="1">
              <a:buFont typeface="Calibri"/>
              <a:buNone/>
            </a:pPr>
            <a:r>
              <a:rPr lang="en-IN" sz="1900" dirty="0"/>
              <a:t>			</a:t>
            </a:r>
            <a:r>
              <a:rPr lang="en-IN" sz="2100" b="1" dirty="0">
                <a:solidFill>
                  <a:srgbClr val="002060"/>
                </a:solidFill>
              </a:rPr>
              <a:t>if (expression): </a:t>
            </a:r>
          </a:p>
          <a:p>
            <a:pPr lvl="2">
              <a:buFont typeface="Calibri"/>
              <a:buNone/>
            </a:pPr>
            <a:r>
              <a:rPr lang="en-IN" sz="2100" b="1" dirty="0">
                <a:solidFill>
                  <a:srgbClr val="002060"/>
                </a:solidFill>
              </a:rPr>
              <a:t>				statement 1 </a:t>
            </a:r>
          </a:p>
          <a:p>
            <a:pPr lvl="2">
              <a:buFont typeface="Calibri"/>
              <a:buNone/>
            </a:pPr>
            <a:r>
              <a:rPr lang="en-IN" sz="2100" b="1" dirty="0">
                <a:solidFill>
                  <a:srgbClr val="002060"/>
                </a:solidFill>
              </a:rPr>
              <a:t>	 			statement 2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</a:t>
            </a:r>
            <a:r>
              <a:rPr lang="en-US" sz="2100" b="1" dirty="0" err="1">
                <a:solidFill>
                  <a:srgbClr val="002060"/>
                </a:solidFill>
              </a:rPr>
              <a:t>elif</a:t>
            </a:r>
            <a:r>
              <a:rPr lang="en-US" sz="2100" b="1" dirty="0">
                <a:solidFill>
                  <a:srgbClr val="002060"/>
                </a:solidFill>
              </a:rPr>
              <a:t> (expression):</a:t>
            </a:r>
          </a:p>
          <a:p>
            <a:pPr lvl="3">
              <a:buFont typeface="Calibri"/>
              <a:buNone/>
            </a:pPr>
            <a:r>
              <a:rPr lang="en-US" sz="2100" dirty="0">
                <a:solidFill>
                  <a:srgbClr val="002060"/>
                </a:solidFill>
              </a:rPr>
              <a:t>			</a:t>
            </a:r>
            <a:r>
              <a:rPr lang="en-US" sz="2100" b="1" dirty="0">
                <a:solidFill>
                  <a:srgbClr val="002060"/>
                </a:solidFill>
              </a:rPr>
              <a:t>statement 3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	statement 4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else:</a:t>
            </a:r>
          </a:p>
          <a:p>
            <a:pPr lvl="3">
              <a:buFont typeface="Calibri"/>
              <a:buNone/>
            </a:pPr>
            <a:r>
              <a:rPr lang="en-US" sz="2100" dirty="0">
                <a:solidFill>
                  <a:srgbClr val="002060"/>
                </a:solidFill>
              </a:rPr>
              <a:t>			</a:t>
            </a:r>
            <a:r>
              <a:rPr lang="en-US" sz="2100" b="1" dirty="0">
                <a:solidFill>
                  <a:srgbClr val="002060"/>
                </a:solidFill>
              </a:rPr>
              <a:t>statement 5</a:t>
            </a:r>
          </a:p>
          <a:p>
            <a:pPr lvl="3">
              <a:buFont typeface="Calibri"/>
              <a:buNone/>
            </a:pPr>
            <a:r>
              <a:rPr lang="en-US" sz="2100" b="1" dirty="0">
                <a:solidFill>
                  <a:srgbClr val="002060"/>
                </a:solidFill>
              </a:rPr>
              <a:t>			statement 6</a:t>
            </a:r>
            <a:endParaRPr lang="en-US" sz="2100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D05C7-C2C0-47F7-81C0-31631CF0FE56}"/>
              </a:ext>
            </a:extLst>
          </p:cNvPr>
          <p:cNvSpPr/>
          <p:nvPr/>
        </p:nvSpPr>
        <p:spPr>
          <a:xfrm>
            <a:off x="5691674" y="2068500"/>
            <a:ext cx="637902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200" dirty="0"/>
              <a:t>Although it is not visible in the syntax , but we can have multiple </a:t>
            </a:r>
            <a:r>
              <a:rPr lang="en-IN" sz="2200" b="1" dirty="0" err="1">
                <a:solidFill>
                  <a:srgbClr val="C00000"/>
                </a:solidFill>
              </a:rPr>
              <a:t>elif</a:t>
            </a:r>
            <a:r>
              <a:rPr lang="en-IN" sz="2200" b="1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blocks with a single </a:t>
            </a:r>
            <a:r>
              <a:rPr lang="en-IN" sz="2200" b="1" dirty="0">
                <a:solidFill>
                  <a:srgbClr val="C00000"/>
                </a:solidFill>
              </a:rPr>
              <a:t>if </a:t>
            </a:r>
            <a:r>
              <a:rPr lang="en-IN" sz="2200" dirty="0"/>
              <a:t>block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A58-070B-4B7C-985B-4FD604ED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D173-879D-457A-8134-C59102903A8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/>
              <a:t>WAP to accept a character from the user and check whether it is a </a:t>
            </a:r>
            <a:r>
              <a:rPr lang="en-US" sz="2000" b="1">
                <a:solidFill>
                  <a:srgbClr val="C00000"/>
                </a:solidFill>
              </a:rPr>
              <a:t>capital letter </a:t>
            </a:r>
            <a:r>
              <a:rPr lang="en-US" sz="2000" b="1"/>
              <a:t>or </a:t>
            </a:r>
            <a:r>
              <a:rPr lang="en-US" sz="2000" b="1">
                <a:solidFill>
                  <a:srgbClr val="C00000"/>
                </a:solidFill>
              </a:rPr>
              <a:t>small letter </a:t>
            </a:r>
            <a:r>
              <a:rPr lang="en-US" sz="2000" b="1"/>
              <a:t>or </a:t>
            </a:r>
            <a:r>
              <a:rPr lang="en-US" sz="2000" b="1">
                <a:solidFill>
                  <a:srgbClr val="C00000"/>
                </a:solidFill>
              </a:rPr>
              <a:t>a digit </a:t>
            </a:r>
            <a:r>
              <a:rPr lang="en-US" sz="2000" b="1"/>
              <a:t>or some </a:t>
            </a:r>
            <a:r>
              <a:rPr lang="en-US" sz="2000" b="1">
                <a:solidFill>
                  <a:srgbClr val="C00000"/>
                </a:solidFill>
              </a:rPr>
              <a:t>special symbol</a:t>
            </a:r>
            <a:endParaRPr lang="en-US" sz="1800" b="1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46A32-99B0-45E5-B421-71F458B944CA}"/>
              </a:ext>
            </a:extLst>
          </p:cNvPr>
          <p:cNvSpPr txBox="1"/>
          <p:nvPr/>
        </p:nvSpPr>
        <p:spPr>
          <a:xfrm>
            <a:off x="1097280" y="3069834"/>
            <a:ext cx="6096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if  "A"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elif</a:t>
            </a:r>
            <a:r>
              <a:rPr lang="en-IN" sz="2000" b="1" dirty="0">
                <a:solidFill>
                  <a:srgbClr val="7030A0"/>
                </a:solidFill>
              </a:rPr>
              <a:t>  "a"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elif</a:t>
            </a:r>
            <a:r>
              <a:rPr lang="en-IN" sz="2000" b="1" dirty="0">
                <a:solidFill>
                  <a:srgbClr val="7030A0"/>
                </a:solidFill>
              </a:rPr>
              <a:t>  "0" &lt;=</a:t>
            </a:r>
            <a:r>
              <a:rPr lang="en-IN" sz="2000" b="1" dirty="0" err="1">
                <a:solidFill>
                  <a:srgbClr val="7030A0"/>
                </a:solidFill>
              </a:rPr>
              <a:t>ch</a:t>
            </a:r>
            <a:r>
              <a:rPr lang="en-IN" sz="2000" b="1" dirty="0">
                <a:solidFill>
                  <a:srgbClr val="7030A0"/>
                </a:solidFill>
              </a:rPr>
              <a:t> &lt;="9":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a digit")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print("You entered some symbol")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2D3C-2FB6-4AE2-BAC5-39280D2D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8848-8B63-4928-94CD-74848471926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/>
              <a:t>We can have a </a:t>
            </a:r>
            <a:r>
              <a:rPr lang="en-IN" sz="2000" b="1">
                <a:solidFill>
                  <a:srgbClr val="C00000"/>
                </a:solidFill>
              </a:rPr>
              <a:t>if...elif...else</a:t>
            </a:r>
            <a:r>
              <a:rPr lang="en-IN" sz="2000"/>
              <a:t> statement inside another </a:t>
            </a:r>
            <a:r>
              <a:rPr lang="en-IN" sz="2000" b="1">
                <a:solidFill>
                  <a:srgbClr val="C00000"/>
                </a:solidFill>
              </a:rPr>
              <a:t>if...elif...else</a:t>
            </a:r>
            <a:r>
              <a:rPr lang="en-IN" sz="2000"/>
              <a:t> statement. 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This is called </a:t>
            </a:r>
            <a:r>
              <a:rPr lang="en-IN" sz="2000" b="1">
                <a:solidFill>
                  <a:srgbClr val="C00000"/>
                </a:solidFill>
              </a:rPr>
              <a:t>nesting</a:t>
            </a:r>
            <a:r>
              <a:rPr lang="en-IN" sz="2000"/>
              <a:t> in computer programming.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Any number of these statements can be nested inside one another. 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 b="1">
                <a:solidFill>
                  <a:srgbClr val="002060"/>
                </a:solidFill>
              </a:rPr>
              <a:t>Indentation is the only way to figure out the level of nesting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A8A2-1FFF-42D5-8131-42EF9E1B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nested if </a:t>
            </a:r>
            <a:r>
              <a:rPr lang="en-US" sz="4800" b="1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B3E4-3BC3-4E04-BA13-18246CA5674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400" b="1" u="sng"/>
              <a:t>Syntax:</a:t>
            </a:r>
          </a:p>
          <a:p>
            <a:pPr lvl="1">
              <a:buFont typeface="Calibri"/>
              <a:buNone/>
            </a:pPr>
            <a:r>
              <a:rPr lang="en-IN" sz="1900"/>
              <a:t>				</a:t>
            </a:r>
            <a:r>
              <a:rPr lang="en-IN" sz="2100" b="1">
                <a:solidFill>
                  <a:srgbClr val="002060"/>
                </a:solidFill>
              </a:rPr>
              <a:t>if (expression): </a:t>
            </a:r>
          </a:p>
          <a:p>
            <a:pPr lvl="2">
              <a:buFont typeface="Calibri"/>
              <a:buNone/>
            </a:pPr>
            <a:r>
              <a:rPr lang="en-IN" sz="2100" b="1">
                <a:solidFill>
                  <a:srgbClr val="002060"/>
                </a:solidFill>
              </a:rPr>
              <a:t>					</a:t>
            </a:r>
            <a:r>
              <a:rPr lang="en-US" sz="2100" b="1">
                <a:solidFill>
                  <a:srgbClr val="002060"/>
                </a:solidFill>
              </a:rPr>
              <a:t>if (expression):</a:t>
            </a:r>
          </a:p>
          <a:p>
            <a:pPr lvl="3">
              <a:buFont typeface="Calibri"/>
              <a:buNone/>
            </a:pPr>
            <a:r>
              <a:rPr lang="en-US" sz="2100">
                <a:solidFill>
                  <a:srgbClr val="002060"/>
                </a:solidFill>
              </a:rPr>
              <a:t>					    </a:t>
            </a:r>
            <a:r>
              <a:rPr lang="en-US" sz="2100" b="1">
                <a:solidFill>
                  <a:srgbClr val="002060"/>
                </a:solidFill>
              </a:rPr>
              <a:t>statement 1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		    statement 2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	else:</a:t>
            </a:r>
          </a:p>
          <a:p>
            <a:pPr lvl="3">
              <a:buFont typeface="Calibri"/>
              <a:buNone/>
            </a:pPr>
            <a:r>
              <a:rPr lang="en-US" sz="2100">
                <a:solidFill>
                  <a:srgbClr val="002060"/>
                </a:solidFill>
              </a:rPr>
              <a:t>					</a:t>
            </a:r>
            <a:r>
              <a:rPr lang="en-US" sz="2100" b="1">
                <a:solidFill>
                  <a:srgbClr val="002060"/>
                </a:solidFill>
              </a:rPr>
              <a:t>statement 3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		statement 4 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	statement 5</a:t>
            </a:r>
          </a:p>
          <a:p>
            <a:pPr lvl="3">
              <a:buFont typeface="Calibri"/>
              <a:buNone/>
            </a:pPr>
            <a:r>
              <a:rPr lang="en-US" sz="2100" b="1">
                <a:solidFill>
                  <a:srgbClr val="002060"/>
                </a:solidFill>
              </a:rPr>
              <a:t>				statement 6</a:t>
            </a:r>
          </a:p>
          <a:p>
            <a:pPr lvl="3">
              <a:buFont typeface="Calibri"/>
              <a:buNone/>
            </a:pPr>
            <a:endParaRPr lang="en-US" sz="2100" b="1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9310-C496-4F0F-936D-300E0595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Today’s Agenda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5FC-2D6C-468F-8313-045D62DB0534}"/>
              </a:ext>
            </a:extLst>
          </p:cNvPr>
          <p:cNvSpPr txBox="1">
            <a:spLocks/>
          </p:cNvSpPr>
          <p:nvPr/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2800" b="1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>
                <a:solidFill>
                  <a:schemeClr val="tx1"/>
                </a:solidFill>
              </a:rPr>
              <a:t>Decision Control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C00000"/>
                </a:solidFill>
              </a:rPr>
              <a:t>if </a:t>
            </a:r>
            <a:r>
              <a:rPr lang="en-US" sz="1600">
                <a:solidFill>
                  <a:schemeClr val="tx1"/>
                </a:solidFill>
              </a:rPr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endParaRPr lang="en-US" sz="160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/>
              <a:t>Concept of </a:t>
            </a:r>
            <a:r>
              <a:rPr lang="en-US" sz="1600" b="1">
                <a:solidFill>
                  <a:srgbClr val="C00000"/>
                </a:solidFill>
              </a:rPr>
              <a:t>Indentation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C00000"/>
                </a:solidFill>
              </a:rPr>
              <a:t>if-else </a:t>
            </a:r>
            <a:r>
              <a:rPr lang="en-US" sz="160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C00000"/>
                </a:solidFill>
              </a:rPr>
              <a:t>if-elif-else </a:t>
            </a:r>
            <a:r>
              <a:rPr lang="en-US" sz="1600"/>
              <a:t>Statement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endParaRPr lang="en-US" sz="2800">
              <a:solidFill>
                <a:schemeClr val="tx1"/>
              </a:solidFill>
            </a:endParaRPr>
          </a:p>
          <a:p>
            <a:pPr marL="514350" indent="-514350">
              <a:buFont typeface="Calibri"/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AFEE-B8C7-4B73-A3FC-F2918D7F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60A9-A579-4F7C-AC31-E790E716032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WAP to accept 3 integers from the user and without using any logical operator and cascading of relational operators , find out the greatest number amongst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1237-C649-4D15-ABC8-C8898265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6FA6-C67D-4ED5-9B5D-9B4E6BD942E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</a:rPr>
              <a:t>WAP to accept an year from the user and check whether it is a leap year or not.</a:t>
            </a:r>
          </a:p>
          <a:p>
            <a:pPr marL="0" indent="0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Hint:</a:t>
            </a:r>
          </a:p>
          <a:p>
            <a:pPr>
              <a:buFont typeface="Calibri"/>
              <a:buNone/>
            </a:pPr>
            <a:r>
              <a:rPr lang="en-US" sz="2000" b="1"/>
              <a:t>An year is a leap year if:</a:t>
            </a:r>
          </a:p>
          <a:p>
            <a:pPr>
              <a:buFont typeface="Calibri"/>
              <a:buNone/>
            </a:pPr>
            <a:r>
              <a:rPr lang="en-US" sz="2000" b="1"/>
              <a:t>It is exactly divisible by 4 and at the same time not </a:t>
            </a:r>
          </a:p>
          <a:p>
            <a:pPr>
              <a:buFont typeface="Calibri"/>
              <a:buNone/>
            </a:pPr>
            <a:r>
              <a:rPr lang="en-US" sz="2000" b="1"/>
              <a:t>divisible by 100</a:t>
            </a:r>
          </a:p>
          <a:p>
            <a:pPr>
              <a:buFont typeface="Calibri"/>
              <a:buNone/>
            </a:pPr>
            <a:r>
              <a:rPr lang="en-US" sz="2000" b="1"/>
              <a:t>OR</a:t>
            </a:r>
          </a:p>
          <a:p>
            <a:pPr>
              <a:buFont typeface="Calibri"/>
              <a:buNone/>
            </a:pPr>
            <a:r>
              <a:rPr lang="en-US" sz="2000" b="1"/>
              <a:t>It is divisible by 400</a:t>
            </a:r>
          </a:p>
          <a:p>
            <a:pPr>
              <a:buFont typeface="Calibri"/>
              <a:buNone/>
            </a:pPr>
            <a:endParaRPr lang="en-US" sz="2000" b="1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205FE-E9B4-4C94-BAFE-739CCB2270E8}"/>
              </a:ext>
            </a:extLst>
          </p:cNvPr>
          <p:cNvSpPr txBox="1"/>
          <p:nvPr/>
        </p:nvSpPr>
        <p:spPr>
          <a:xfrm>
            <a:off x="6912569" y="4196147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For example:</a:t>
            </a:r>
          </a:p>
          <a:p>
            <a:pPr>
              <a:buNone/>
            </a:pPr>
            <a:r>
              <a:rPr lang="en-IN" sz="1800" b="1" dirty="0"/>
              <a:t>2017 is not a leap year </a:t>
            </a:r>
          </a:p>
          <a:p>
            <a:pPr>
              <a:buNone/>
            </a:pPr>
            <a:r>
              <a:rPr lang="en-IN" sz="1800" b="1" dirty="0"/>
              <a:t>2012 is a leap year</a:t>
            </a:r>
          </a:p>
          <a:p>
            <a:pPr>
              <a:buNone/>
            </a:pPr>
            <a:r>
              <a:rPr lang="en-IN" sz="1800" b="1" dirty="0"/>
              <a:t>1900 is a not leap year</a:t>
            </a:r>
          </a:p>
          <a:p>
            <a:pPr>
              <a:buNone/>
            </a:pPr>
            <a:r>
              <a:rPr lang="en-IN" sz="1800" b="1" dirty="0"/>
              <a:t>2000 is a leap year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908E-80BA-41CA-8FB3-6928BA13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Iterative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7FC6-0E55-431D-9FBD-3E5F63BB032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/>
              <a:t>There may be a situation when we need to execute a block of code several number of times.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For such situations , </a:t>
            </a:r>
            <a:r>
              <a:rPr lang="en-IN" b="1">
                <a:solidFill>
                  <a:srgbClr val="C00000"/>
                </a:solidFill>
              </a:rPr>
              <a:t>Python</a:t>
            </a:r>
            <a:r>
              <a:rPr lang="en-IN"/>
              <a:t> provides the concept of </a:t>
            </a:r>
            <a:r>
              <a:rPr lang="en-IN" b="1">
                <a:solidFill>
                  <a:srgbClr val="C00000"/>
                </a:solidFill>
              </a:rPr>
              <a:t>loop</a:t>
            </a:r>
          </a:p>
          <a:p>
            <a:endParaRPr lang="en-IN"/>
          </a:p>
          <a:p>
            <a:pPr marL="0" indent="0">
              <a:buFont typeface="Calibri"/>
              <a:buNone/>
            </a:pPr>
            <a:endParaRPr lang="en-IN"/>
          </a:p>
          <a:p>
            <a:r>
              <a:rPr lang="en-IN"/>
              <a:t>A </a:t>
            </a:r>
            <a:r>
              <a:rPr lang="en-IN" b="1">
                <a:solidFill>
                  <a:srgbClr val="C00000"/>
                </a:solidFill>
              </a:rPr>
              <a:t>loop</a:t>
            </a:r>
            <a:r>
              <a:rPr lang="en-IN"/>
              <a:t> statement allows us to execute a statement or group of statements multiple times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DC7-562E-46B6-A385-FEFA33BD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Statements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01AB-6C0C-4B2C-8231-9CC108F0441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600"/>
              <a:t>The 2 popular loops provided by </a:t>
            </a:r>
            <a:r>
              <a:rPr lang="en-IN" sz="2600" b="1">
                <a:solidFill>
                  <a:srgbClr val="C00000"/>
                </a:solidFill>
              </a:rPr>
              <a:t>Python </a:t>
            </a:r>
            <a:r>
              <a:rPr lang="en-IN" sz="2600"/>
              <a:t>are:</a:t>
            </a:r>
          </a:p>
          <a:p>
            <a:endParaRPr lang="en-US" sz="2600"/>
          </a:p>
          <a:p>
            <a:pPr lvl="1"/>
            <a:endParaRPr lang="en-US" sz="2600" b="1">
              <a:solidFill>
                <a:srgbClr val="C00000"/>
              </a:solidFill>
            </a:endParaRPr>
          </a:p>
          <a:p>
            <a:pPr lvl="1"/>
            <a:r>
              <a:rPr lang="en-US" sz="2600" b="1">
                <a:solidFill>
                  <a:srgbClr val="C00000"/>
                </a:solidFill>
              </a:rPr>
              <a:t>The </a:t>
            </a:r>
            <a:r>
              <a:rPr lang="en-US" sz="2600" b="1">
                <a:solidFill>
                  <a:srgbClr val="7030A0"/>
                </a:solidFill>
              </a:rPr>
              <a:t>while</a:t>
            </a:r>
            <a:r>
              <a:rPr lang="en-US" sz="2600" b="1">
                <a:solidFill>
                  <a:srgbClr val="C00000"/>
                </a:solidFill>
              </a:rPr>
              <a:t> Loop</a:t>
            </a:r>
          </a:p>
          <a:p>
            <a:endParaRPr lang="en-US" sz="2600" b="1">
              <a:solidFill>
                <a:srgbClr val="C00000"/>
              </a:solidFill>
            </a:endParaRPr>
          </a:p>
          <a:p>
            <a:pPr lvl="1"/>
            <a:r>
              <a:rPr lang="en-US" sz="2600" b="1">
                <a:solidFill>
                  <a:srgbClr val="C00000"/>
                </a:solidFill>
              </a:rPr>
              <a:t>The </a:t>
            </a:r>
            <a:r>
              <a:rPr lang="en-US" sz="2600" b="1">
                <a:solidFill>
                  <a:srgbClr val="7030A0"/>
                </a:solidFill>
              </a:rPr>
              <a:t>for </a:t>
            </a:r>
            <a:r>
              <a:rPr lang="en-US" sz="2600" b="1">
                <a:solidFill>
                  <a:srgbClr val="C00000"/>
                </a:solidFill>
              </a:rPr>
              <a:t>Loop</a:t>
            </a:r>
          </a:p>
          <a:p>
            <a:endParaRPr lang="en-US" sz="2400"/>
          </a:p>
          <a:p>
            <a:pPr marL="0" indent="0">
              <a:buFont typeface="Calibri"/>
              <a:buNone/>
            </a:pPr>
            <a:endParaRPr lang="en-US" sz="2400"/>
          </a:p>
          <a:p>
            <a:pPr marL="0" indent="0">
              <a:buFont typeface="Calibri"/>
              <a:buNone/>
            </a:pPr>
            <a:r>
              <a:rPr lang="en-US" sz="2400"/>
              <a:t>Recall that </a:t>
            </a:r>
            <a:r>
              <a:rPr lang="en-US" sz="2400" b="1">
                <a:solidFill>
                  <a:srgbClr val="C00000"/>
                </a:solidFill>
              </a:rPr>
              <a:t>Python</a:t>
            </a:r>
            <a:r>
              <a:rPr lang="en-US" sz="2400"/>
              <a:t> doesn’t provide any </a:t>
            </a:r>
            <a:r>
              <a:rPr lang="en-US" sz="2400" b="1">
                <a:solidFill>
                  <a:srgbClr val="C00000"/>
                </a:solidFill>
              </a:rPr>
              <a:t>do..while </a:t>
            </a:r>
            <a:r>
              <a:rPr lang="en-US" sz="2400"/>
              <a:t>loop like other languages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B2E1-FAFC-4B59-8E86-D3B2DB1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while</a:t>
            </a:r>
            <a:r>
              <a:rPr lang="en-US" sz="4800" b="1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AAD6-F97C-4BF8-9EDC-CB6822D81FD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1800" b="1" u="sng" dirty="0"/>
              <a:t>Syntax:</a:t>
            </a:r>
          </a:p>
          <a:p>
            <a:pPr lvl="1">
              <a:buFont typeface="Calibri"/>
              <a:buNone/>
            </a:pPr>
            <a:r>
              <a:rPr lang="en-IN" sz="1900" dirty="0"/>
              <a:t>		</a:t>
            </a:r>
            <a:r>
              <a:rPr lang="en-IN" sz="1600" b="1" dirty="0">
                <a:solidFill>
                  <a:srgbClr val="002060"/>
                </a:solidFill>
              </a:rPr>
              <a:t>while condition: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			&lt;indented statement 1&gt;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			&lt;indented statement 2&gt;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			...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			&lt;indented statement n&gt;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00206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Font typeface="Calibri"/>
              <a:buNone/>
            </a:pPr>
            <a:r>
              <a:rPr lang="en-IN" sz="1600" b="1" dirty="0">
                <a:solidFill>
                  <a:srgbClr val="C00000"/>
                </a:solidFill>
              </a:rPr>
              <a:t>		&lt;non-indented statement 2&gt;</a:t>
            </a:r>
            <a:endParaRPr lang="en-US" sz="24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F2470-01B0-41E7-8242-549AF0C00464}"/>
              </a:ext>
            </a:extLst>
          </p:cNvPr>
          <p:cNvSpPr txBox="1"/>
          <p:nvPr/>
        </p:nvSpPr>
        <p:spPr>
          <a:xfrm>
            <a:off x="6441233" y="2108201"/>
            <a:ext cx="54171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Some Important Points:</a:t>
            </a:r>
            <a:endParaRPr lang="en-IN" sz="1600" b="1" u="sng" dirty="0"/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First the condition is evaluated. If the condition is </a:t>
            </a:r>
            <a:r>
              <a:rPr lang="en-IN" sz="1600" b="1" dirty="0">
                <a:solidFill>
                  <a:srgbClr val="002060"/>
                </a:solidFill>
              </a:rPr>
              <a:t>true</a:t>
            </a:r>
            <a:r>
              <a:rPr lang="en-IN" sz="1600" dirty="0">
                <a:solidFill>
                  <a:srgbClr val="C00000"/>
                </a:solidFill>
              </a:rPr>
              <a:t> then statements in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is </a:t>
            </a:r>
            <a:r>
              <a:rPr lang="en-IN" sz="1600" b="1" dirty="0">
                <a:solidFill>
                  <a:srgbClr val="002060"/>
                </a:solidFill>
              </a:rPr>
              <a:t>executed.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After executing statements in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the condition is checked again and if it is still </a:t>
            </a:r>
            <a:r>
              <a:rPr lang="en-IN" sz="1600" b="1" dirty="0">
                <a:solidFill>
                  <a:srgbClr val="002060"/>
                </a:solidFill>
              </a:rPr>
              <a:t>true</a:t>
            </a:r>
            <a:r>
              <a:rPr lang="en-IN" sz="1600" dirty="0">
                <a:solidFill>
                  <a:srgbClr val="C00000"/>
                </a:solidFill>
              </a:rPr>
              <a:t>, then the statements inside the while block is </a:t>
            </a:r>
            <a:r>
              <a:rPr lang="en-IN" sz="1600" b="1" dirty="0">
                <a:solidFill>
                  <a:srgbClr val="002060"/>
                </a:solidFill>
              </a:rPr>
              <a:t>executed again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The statements inside the </a:t>
            </a:r>
            <a:r>
              <a:rPr lang="en-IN" sz="1600" b="1" dirty="0">
                <a:solidFill>
                  <a:srgbClr val="002060"/>
                </a:solidFill>
              </a:rPr>
              <a:t>while</a:t>
            </a:r>
            <a:r>
              <a:rPr lang="en-IN" sz="1600" dirty="0">
                <a:solidFill>
                  <a:srgbClr val="C00000"/>
                </a:solidFill>
              </a:rPr>
              <a:t> block will keep executing until the condition is</a:t>
            </a:r>
            <a:r>
              <a:rPr lang="en-IN" sz="1600" b="1" dirty="0">
                <a:solidFill>
                  <a:srgbClr val="002060"/>
                </a:solidFill>
              </a:rPr>
              <a:t> true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Each execution of the loop body is known as </a:t>
            </a:r>
            <a:r>
              <a:rPr lang="en-IN" sz="1600" b="1" dirty="0">
                <a:solidFill>
                  <a:srgbClr val="002060"/>
                </a:solidFill>
              </a:rPr>
              <a:t>iteration</a:t>
            </a:r>
            <a:r>
              <a:rPr lang="en-IN" sz="1600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en-IN" sz="1600" dirty="0">
              <a:solidFill>
                <a:srgbClr val="C00000"/>
              </a:solidFill>
            </a:endParaRPr>
          </a:p>
          <a:p>
            <a:pPr lvl="1"/>
            <a:r>
              <a:rPr lang="en-IN" sz="1600" dirty="0">
                <a:solidFill>
                  <a:srgbClr val="C00000"/>
                </a:solidFill>
              </a:rPr>
              <a:t>When the condition becomes </a:t>
            </a:r>
            <a:r>
              <a:rPr lang="en-IN" sz="1600" b="1" dirty="0">
                <a:solidFill>
                  <a:srgbClr val="002060"/>
                </a:solidFill>
              </a:rPr>
              <a:t>false</a:t>
            </a:r>
            <a:r>
              <a:rPr lang="en-IN" sz="1600" dirty="0">
                <a:solidFill>
                  <a:srgbClr val="C00000"/>
                </a:solidFill>
              </a:rPr>
              <a:t> loop terminates and program control comes </a:t>
            </a:r>
            <a:r>
              <a:rPr lang="en-IN" sz="1600" b="1" dirty="0">
                <a:solidFill>
                  <a:srgbClr val="002060"/>
                </a:solidFill>
              </a:rPr>
              <a:t>out of the while loop</a:t>
            </a:r>
            <a:r>
              <a:rPr lang="en-IN" sz="1600" dirty="0">
                <a:solidFill>
                  <a:srgbClr val="C00000"/>
                </a:solidFill>
              </a:rPr>
              <a:t> to begin the </a:t>
            </a:r>
            <a:r>
              <a:rPr lang="en-IN" sz="1600" b="1" dirty="0">
                <a:solidFill>
                  <a:srgbClr val="002060"/>
                </a:solidFill>
              </a:rPr>
              <a:t>execution </a:t>
            </a:r>
            <a:r>
              <a:rPr lang="en-IN" sz="1600" dirty="0">
                <a:solidFill>
                  <a:srgbClr val="C00000"/>
                </a:solidFill>
              </a:rPr>
              <a:t>of statement following it.</a:t>
            </a:r>
            <a:endParaRPr lang="en-IN" sz="16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D772-6781-48FD-B36E-63DE537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68CC-07B6-4557-B2CA-F9769333FBF1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chemeClr val="tx1"/>
                </a:solidFill>
              </a:rPr>
              <a:t>	</a:t>
            </a:r>
            <a:r>
              <a:rPr lang="en-US" sz="2000" b="1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print("done!")	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17FA1-043E-4819-8ACF-58FA0BB28A78}"/>
              </a:ext>
            </a:extLst>
          </p:cNvPr>
          <p:cNvSpPr txBox="1"/>
          <p:nvPr/>
        </p:nvSpPr>
        <p:spPr>
          <a:xfrm>
            <a:off x="6382548" y="2041089"/>
            <a:ext cx="6096982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print("sum is {0}".format(total))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BC77-305F-4282-B363-C331358F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Guess The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82A1-EE28-41B7-B1D4-B1988086BB4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i=i+1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print("done!")	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9184C-DBAC-4A03-8342-379B95FF201D}"/>
              </a:ext>
            </a:extLst>
          </p:cNvPr>
          <p:cNvSpPr txBox="1"/>
          <p:nvPr/>
        </p:nvSpPr>
        <p:spPr>
          <a:xfrm>
            <a:off x="6095018" y="2108201"/>
            <a:ext cx="6096982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>
                <a:solidFill>
                  <a:srgbClr val="7030A0"/>
                </a:solidFill>
              </a:rPr>
              <a:t>print("sum is {0}".format(total))</a:t>
            </a:r>
            <a:endParaRPr lang="en-US" sz="19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1B51-62FC-44AF-8D14-51640D6D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Form Of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64BD-6439-4A25-80D2-1B36E3E56DC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000"/>
              <a:t>In </a:t>
            </a:r>
            <a:r>
              <a:rPr lang="en-IN" sz="2000" b="1">
                <a:solidFill>
                  <a:srgbClr val="C00000"/>
                </a:solidFill>
              </a:rPr>
              <a:t>Python</a:t>
            </a:r>
            <a:r>
              <a:rPr lang="en-IN" sz="2000"/>
              <a:t> , just like we have an else with </a:t>
            </a:r>
            <a:r>
              <a:rPr lang="en-IN" sz="2000" b="1">
                <a:solidFill>
                  <a:srgbClr val="C00000"/>
                </a:solidFill>
              </a:rPr>
              <a:t>if </a:t>
            </a:r>
            <a:r>
              <a:rPr lang="en-IN" sz="2000"/>
              <a:t>, similarly we also can have an </a:t>
            </a:r>
            <a:r>
              <a:rPr lang="en-IN" sz="2000" b="1">
                <a:solidFill>
                  <a:srgbClr val="C00000"/>
                </a:solidFill>
              </a:rPr>
              <a:t>else</a:t>
            </a:r>
            <a:r>
              <a:rPr lang="en-IN" sz="2000"/>
              <a:t> part with the </a:t>
            </a:r>
            <a:r>
              <a:rPr lang="en-IN" sz="2000" b="1">
                <a:solidFill>
                  <a:srgbClr val="C00000"/>
                </a:solidFill>
              </a:rPr>
              <a:t>while</a:t>
            </a:r>
            <a:r>
              <a:rPr lang="en-IN" sz="2000"/>
              <a:t> loop.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The statements in the </a:t>
            </a:r>
            <a:r>
              <a:rPr lang="en-IN" sz="2000" b="1">
                <a:solidFill>
                  <a:srgbClr val="C00000"/>
                </a:solidFill>
              </a:rPr>
              <a:t>else</a:t>
            </a:r>
            <a:r>
              <a:rPr lang="en-IN" sz="2000"/>
              <a:t> part are executed, when the condition is not fulfilled anymore.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A91C-0F79-426F-B443-BFFDD13D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Form Of 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D44E-3420-4659-ADEA-E862AE45A0F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1800" b="1" u="sng" dirty="0"/>
              <a:t>Syntax:</a:t>
            </a:r>
          </a:p>
          <a:p>
            <a:endParaRPr lang="en-IN" sz="1800" b="1" u="sng" dirty="0"/>
          </a:p>
          <a:p>
            <a:pPr lvl="1">
              <a:buFont typeface="Calibri"/>
              <a:buNone/>
            </a:pPr>
            <a:r>
              <a:rPr lang="en-IN" sz="1800" dirty="0"/>
              <a:t>	</a:t>
            </a:r>
            <a:r>
              <a:rPr lang="en-IN" sz="1800" b="1" dirty="0">
                <a:solidFill>
                  <a:srgbClr val="002060"/>
                </a:solidFill>
              </a:rPr>
              <a:t>while condition: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	&lt;indented statement 1&gt;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	&lt;indented statement 2&gt;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	...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	&lt;indented statement n&gt;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else: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002060"/>
                </a:solidFill>
              </a:rPr>
              <a:t>		</a:t>
            </a:r>
            <a:r>
              <a:rPr lang="en-IN" sz="1800" b="1" dirty="0">
                <a:solidFill>
                  <a:srgbClr val="C00000"/>
                </a:solidFill>
              </a:rPr>
              <a:t>&lt;indented statement 1&gt; </a:t>
            </a:r>
          </a:p>
          <a:p>
            <a:pPr lvl="1">
              <a:buFont typeface="Calibri"/>
              <a:buNone/>
            </a:pPr>
            <a:r>
              <a:rPr lang="en-IN" sz="1800" b="1" dirty="0">
                <a:solidFill>
                  <a:srgbClr val="C00000"/>
                </a:solidFill>
              </a:rPr>
              <a:t>		&lt;indented statement 2&gt;</a:t>
            </a:r>
            <a:endParaRPr lang="en-US" sz="1800" b="1" u="sng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3F819-C369-4E90-A0BE-6CFC61845CFD}"/>
              </a:ext>
            </a:extLst>
          </p:cNvPr>
          <p:cNvSpPr txBox="1"/>
          <p:nvPr/>
        </p:nvSpPr>
        <p:spPr>
          <a:xfrm>
            <a:off x="6024622" y="2126345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Some Important Points:</a:t>
            </a:r>
            <a:endParaRPr lang="en-IN" b="1" u="sng" dirty="0"/>
          </a:p>
          <a:p>
            <a:pPr lvl="1"/>
            <a:r>
              <a:rPr lang="en-IN" dirty="0">
                <a:solidFill>
                  <a:srgbClr val="C00000"/>
                </a:solidFill>
              </a:rPr>
              <a:t>Many programmer’s have a doubt that If the statements of the additional </a:t>
            </a:r>
            <a:r>
              <a:rPr lang="en-IN" b="1" dirty="0">
                <a:solidFill>
                  <a:srgbClr val="002060"/>
                </a:solidFill>
              </a:rPr>
              <a:t>else</a:t>
            </a:r>
            <a:r>
              <a:rPr lang="en-IN" dirty="0">
                <a:solidFill>
                  <a:srgbClr val="C00000"/>
                </a:solidFill>
              </a:rPr>
              <a:t> part were placed </a:t>
            </a:r>
            <a:r>
              <a:rPr lang="en-IN" b="1" dirty="0">
                <a:solidFill>
                  <a:srgbClr val="002060"/>
                </a:solidFill>
              </a:rPr>
              <a:t>right after the while loop without an else</a:t>
            </a:r>
            <a:r>
              <a:rPr lang="en-IN" dirty="0">
                <a:solidFill>
                  <a:srgbClr val="C00000"/>
                </a:solidFill>
              </a:rPr>
              <a:t>, they would </a:t>
            </a:r>
            <a:r>
              <a:rPr lang="en-IN" b="1" dirty="0">
                <a:solidFill>
                  <a:srgbClr val="002060"/>
                </a:solidFill>
              </a:rPr>
              <a:t>have been executed anyway</a:t>
            </a:r>
            <a:r>
              <a:rPr lang="en-IN" dirty="0">
                <a:solidFill>
                  <a:srgbClr val="C00000"/>
                </a:solidFill>
              </a:rPr>
              <a:t>, wouldn't they. 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Then what is the use of else 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To understand this , we need to understand  the </a:t>
            </a:r>
            <a:r>
              <a:rPr lang="en-IN" b="1" dirty="0">
                <a:solidFill>
                  <a:srgbClr val="002060"/>
                </a:solidFill>
              </a:rPr>
              <a:t>break</a:t>
            </a:r>
            <a:r>
              <a:rPr lang="en-IN" dirty="0">
                <a:solidFill>
                  <a:srgbClr val="C00000"/>
                </a:solidFill>
              </a:rPr>
              <a:t> statement, 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AE5-D0F2-43FB-BDA8-4EC4A896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8115-825D-4E6E-AAEE-9284624F168A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/>
              <a:t>Normally a </a:t>
            </a:r>
            <a:r>
              <a:rPr lang="en-IN" sz="2000" b="1">
                <a:solidFill>
                  <a:srgbClr val="C00000"/>
                </a:solidFill>
              </a:rPr>
              <a:t>while</a:t>
            </a:r>
            <a:r>
              <a:rPr lang="en-IN" sz="2000"/>
              <a:t> loop ends only when the </a:t>
            </a:r>
            <a:r>
              <a:rPr lang="en-IN" sz="2000" b="1">
                <a:solidFill>
                  <a:srgbClr val="C00000"/>
                </a:solidFill>
              </a:rPr>
              <a:t>test condition </a:t>
            </a:r>
            <a:r>
              <a:rPr lang="en-IN" sz="2000"/>
              <a:t>in the loop becomes </a:t>
            </a:r>
            <a:r>
              <a:rPr lang="en-IN" sz="2000" b="1">
                <a:solidFill>
                  <a:srgbClr val="C00000"/>
                </a:solidFill>
              </a:rPr>
              <a:t>false</a:t>
            </a:r>
            <a:r>
              <a:rPr lang="en-IN" sz="2000"/>
              <a:t>. 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However , with the help of a </a:t>
            </a:r>
            <a:r>
              <a:rPr lang="en-IN" sz="2000" b="1">
                <a:solidFill>
                  <a:srgbClr val="C00000"/>
                </a:solidFill>
              </a:rPr>
              <a:t>break</a:t>
            </a:r>
            <a:r>
              <a:rPr lang="en-IN" sz="2000"/>
              <a:t> statement a </a:t>
            </a:r>
            <a:r>
              <a:rPr lang="en-IN" sz="2000" b="1">
                <a:solidFill>
                  <a:srgbClr val="C00000"/>
                </a:solidFill>
              </a:rPr>
              <a:t>while </a:t>
            </a:r>
            <a:r>
              <a:rPr lang="en-IN" sz="2000"/>
              <a:t>loop can be left prematurely, </a:t>
            </a:r>
            <a:endParaRPr lang="en-US" sz="2000" b="1" u="sng"/>
          </a:p>
          <a:p>
            <a:endParaRPr lang="en-US" dirty="0"/>
          </a:p>
        </p:txBody>
      </p:sp>
      <p:pic>
        <p:nvPicPr>
          <p:cNvPr id="4" name="Picture 3" descr="breakwhile.jpg">
            <a:extLst>
              <a:ext uri="{FF2B5EF4-FFF2-40B4-BE49-F238E27FC236}">
                <a16:creationId xmlns:a16="http://schemas.microsoft.com/office/drawing/2014/main" id="{EF82F7C6-D9FD-4833-85CA-82A54800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3" y="3917658"/>
            <a:ext cx="3214660" cy="1951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0AA7DA-CA40-4AF2-A74E-3BBF8227DC1E}"/>
              </a:ext>
            </a:extLst>
          </p:cNvPr>
          <p:cNvSpPr/>
          <p:nvPr/>
        </p:nvSpPr>
        <p:spPr>
          <a:xfrm>
            <a:off x="6036175" y="3988646"/>
            <a:ext cx="3071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Now comes the crucial point: </a:t>
            </a:r>
          </a:p>
          <a:p>
            <a:r>
              <a:rPr lang="en-IN" sz="2000" dirty="0">
                <a:solidFill>
                  <a:srgbClr val="C00000"/>
                </a:solidFill>
              </a:rPr>
              <a:t>If a loop is left by break, 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the else part is not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4C8B-B38E-4861-BFA5-AAB02897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Using Format Specifiers </a:t>
            </a:r>
            <a:br>
              <a:rPr lang="en-US" sz="4400" b="1" dirty="0"/>
            </a:br>
            <a:r>
              <a:rPr lang="en-US" sz="4400" b="1" dirty="0"/>
              <a:t>With print()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E7CE-4530-4571-B9D3-F29291ED9DA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400"/>
              <a:t>Just like </a:t>
            </a:r>
            <a:r>
              <a:rPr lang="en-US" sz="2400" b="1">
                <a:solidFill>
                  <a:srgbClr val="C00000"/>
                </a:solidFill>
              </a:rPr>
              <a:t>C </a:t>
            </a:r>
            <a:r>
              <a:rPr lang="en-US" sz="2400"/>
              <a:t>language </a:t>
            </a:r>
            <a:r>
              <a:rPr lang="en-US" sz="2400" b="1">
                <a:solidFill>
                  <a:srgbClr val="C00000"/>
                </a:solidFill>
              </a:rPr>
              <a:t>Python</a:t>
            </a:r>
            <a:r>
              <a:rPr lang="en-US" sz="2400"/>
              <a:t> also allows us to use </a:t>
            </a:r>
            <a:r>
              <a:rPr lang="en-US" sz="2400" b="1">
                <a:solidFill>
                  <a:srgbClr val="C00000"/>
                </a:solidFill>
              </a:rPr>
              <a:t>format specifiers </a:t>
            </a:r>
            <a:r>
              <a:rPr lang="en-US" sz="2400"/>
              <a:t>with variables.</a:t>
            </a:r>
          </a:p>
          <a:p>
            <a:pPr marL="0" indent="0">
              <a:buFont typeface="Calibri"/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C00000"/>
                </a:solidFill>
              </a:rPr>
              <a:t>format specifiers </a:t>
            </a:r>
            <a:r>
              <a:rPr lang="en-US" sz="2400"/>
              <a:t>supported by </a:t>
            </a:r>
            <a:r>
              <a:rPr lang="en-US" sz="2400" b="1">
                <a:solidFill>
                  <a:srgbClr val="C00000"/>
                </a:solidFill>
              </a:rPr>
              <a:t>Python</a:t>
            </a:r>
            <a:r>
              <a:rPr lang="en-US" sz="2400"/>
              <a:t> are:</a:t>
            </a:r>
          </a:p>
          <a:p>
            <a:pPr lvl="1"/>
            <a:endParaRPr lang="en-US" sz="1900" b="1">
              <a:solidFill>
                <a:srgbClr val="002060"/>
              </a:solidFill>
            </a:endParaRP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%d: Used for int values</a:t>
            </a: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%i: Used for int values</a:t>
            </a: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%f: Used for float values</a:t>
            </a: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%s: Used for string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058-F5A0-44A4-8A22-2347BA92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85F2-0FB7-4936-AFAE-EDAA3784366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if(i==5):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             break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print("bye")	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D7351-3C84-41C9-9A57-DD528DC66441}"/>
              </a:ext>
            </a:extLst>
          </p:cNvPr>
          <p:cNvSpPr txBox="1"/>
          <p:nvPr/>
        </p:nvSpPr>
        <p:spPr>
          <a:xfrm>
            <a:off x="6299037" y="2226034"/>
            <a:ext cx="6096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>
                <a:solidFill>
                  <a:srgbClr val="7030A0"/>
                </a:solidFill>
              </a:rPr>
              <a:t>	print("bye")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7470-45A3-4381-A26E-A05FF89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26C9-B621-4FD4-9515-24359E5CE3F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 dirty="0"/>
              <a:t>The </a:t>
            </a:r>
            <a:r>
              <a:rPr lang="en-IN" sz="2000" b="1" dirty="0">
                <a:solidFill>
                  <a:srgbClr val="C00000"/>
                </a:solidFill>
              </a:rPr>
              <a:t>continue</a:t>
            </a:r>
            <a:r>
              <a:rPr lang="en-IN" sz="2000" dirty="0"/>
              <a:t> statement in </a:t>
            </a:r>
            <a:r>
              <a:rPr lang="en-IN" sz="2000" b="1" dirty="0">
                <a:solidFill>
                  <a:srgbClr val="C00000"/>
                </a:solidFill>
              </a:rPr>
              <a:t>Python </a:t>
            </a:r>
            <a:r>
              <a:rPr lang="en-IN" sz="2000" dirty="0"/>
              <a:t>returns the control to the beginning of the while loop. </a:t>
            </a:r>
          </a:p>
          <a:p>
            <a:pPr marL="0" indent="0">
              <a:buFont typeface="Calibri"/>
              <a:buNone/>
            </a:pPr>
            <a:r>
              <a:rPr lang="en-IN" sz="2000" dirty="0"/>
              <a:t>It rejects all the remaining statements in the current iteration of the loop and moves the control back to the top of the loop.</a:t>
            </a:r>
          </a:p>
          <a:p>
            <a:pPr marL="0" indent="0">
              <a:buFont typeface="Calibri"/>
              <a:buNone/>
            </a:pPr>
            <a:endParaRPr lang="en-IN" sz="2000" dirty="0"/>
          </a:p>
          <a:p>
            <a:pPr marL="0" indent="0">
              <a:buFont typeface="Calibri"/>
              <a:buNone/>
            </a:pPr>
            <a:endParaRPr lang="en-IN" sz="2000" dirty="0"/>
          </a:p>
          <a:p>
            <a:endParaRPr lang="en-US" dirty="0"/>
          </a:p>
        </p:txBody>
      </p:sp>
      <p:pic>
        <p:nvPicPr>
          <p:cNvPr id="4" name="Picture 3" descr="breakwhile.jpg">
            <a:extLst>
              <a:ext uri="{FF2B5EF4-FFF2-40B4-BE49-F238E27FC236}">
                <a16:creationId xmlns:a16="http://schemas.microsoft.com/office/drawing/2014/main" id="{F841A524-5A1C-4D47-9D3A-1ADB1AF3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29" y="4025355"/>
            <a:ext cx="444401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6449-C672-4F44-9163-52769C3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4262-D55F-4AC2-9360-1B59AB33947A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i=0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while i&lt;10: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i=i+1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if(i%2!=0):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     continue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print(i)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3E7-0791-4D31-AD87-BF81B2D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Statement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E9C6-4F25-47E4-BB3B-ABF92559CFA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/>
              <a:t>In </a:t>
            </a:r>
            <a:r>
              <a:rPr lang="en-IN" sz="2000" b="1">
                <a:solidFill>
                  <a:srgbClr val="C00000"/>
                </a:solidFill>
              </a:rPr>
              <a:t>Python</a:t>
            </a:r>
            <a:r>
              <a:rPr lang="en-IN" sz="2000"/>
              <a:t>, the </a:t>
            </a:r>
            <a:r>
              <a:rPr lang="en-IN" sz="2000" b="1">
                <a:solidFill>
                  <a:srgbClr val="C00000"/>
                </a:solidFill>
              </a:rPr>
              <a:t>pass</a:t>
            </a:r>
            <a:r>
              <a:rPr lang="en-IN" sz="2000"/>
              <a:t> statement is a no operation statement. </a:t>
            </a:r>
          </a:p>
          <a:p>
            <a:pPr marL="0" indent="0">
              <a:buFont typeface="Calibri"/>
              <a:buNone/>
            </a:pPr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That is , nothing happens when pass statement is executed.</a:t>
            </a:r>
          </a:p>
          <a:p>
            <a:pPr marL="0" indent="0"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Example:</a:t>
            </a:r>
          </a:p>
          <a:p>
            <a:endParaRPr lang="en-US" dirty="0"/>
          </a:p>
        </p:txBody>
      </p:sp>
      <p:pic>
        <p:nvPicPr>
          <p:cNvPr id="4" name="Picture 3" descr="pass.jpg">
            <a:extLst>
              <a:ext uri="{FF2B5EF4-FFF2-40B4-BE49-F238E27FC236}">
                <a16:creationId xmlns:a16="http://schemas.microsoft.com/office/drawing/2014/main" id="{BA05E588-4D0A-4266-AC82-81909B5C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34256"/>
            <a:ext cx="6136915" cy="1808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DCB-28C6-4CCC-8C0F-4715091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DBE2-6669-4982-950F-2306855BF28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i=0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while i&lt;10: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i=i+1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if(i%2!=0):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  pass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else: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  print(i)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398-72AA-4F90-AEE3-100A8EC9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ABBE-7EFF-4587-BFFC-64579B49B9E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000"/>
              <a:t>Like the </a:t>
            </a:r>
            <a:r>
              <a:rPr lang="en-IN" sz="2000" b="1">
                <a:solidFill>
                  <a:srgbClr val="C00000"/>
                </a:solidFill>
              </a:rPr>
              <a:t>while</a:t>
            </a:r>
            <a:r>
              <a:rPr lang="en-IN" sz="2000"/>
              <a:t> loop the </a:t>
            </a:r>
            <a:r>
              <a:rPr lang="en-IN" sz="2000" b="1">
                <a:solidFill>
                  <a:srgbClr val="C00000"/>
                </a:solidFill>
              </a:rPr>
              <a:t>for</a:t>
            </a:r>
            <a:r>
              <a:rPr lang="en-IN" sz="2000"/>
              <a:t> loop also is a programming language statement, i.e. an iteration statement, which allows a code block to be executed multiple number of times.</a:t>
            </a:r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There are hardly programming languages without </a:t>
            </a:r>
            <a:r>
              <a:rPr lang="en-IN" sz="2000" b="1">
                <a:solidFill>
                  <a:srgbClr val="C00000"/>
                </a:solidFill>
              </a:rPr>
              <a:t>for</a:t>
            </a:r>
            <a:r>
              <a:rPr lang="en-IN" sz="2000"/>
              <a:t> loops, but the </a:t>
            </a:r>
            <a:r>
              <a:rPr lang="en-IN" sz="2000" b="1">
                <a:solidFill>
                  <a:srgbClr val="C00000"/>
                </a:solidFill>
              </a:rPr>
              <a:t>for</a:t>
            </a:r>
            <a:r>
              <a:rPr lang="en-IN" sz="2000"/>
              <a:t> loop exists in many different flavours, i.e. both the syntax and the behaviour differs from language to language</a:t>
            </a:r>
            <a:endParaRPr lang="en-US" sz="200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DAA8-3A50-4D2E-A01A-023745B2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CA6A-265A-4EA3-AB81-50279CDC67D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400" b="1" u="sng"/>
              <a:t>Different Flavors Of “for” Loop:</a:t>
            </a:r>
          </a:p>
          <a:p>
            <a:pPr marL="0" indent="0">
              <a:buFont typeface="Calibri"/>
              <a:buNone/>
            </a:pPr>
            <a:r>
              <a:rPr lang="en-IN" sz="2400" b="1" u="sng">
                <a:solidFill>
                  <a:srgbClr val="C00000"/>
                </a:solidFill>
              </a:rPr>
              <a:t>Count-controlled for loop (Three-expression for loop):</a:t>
            </a:r>
          </a:p>
          <a:p>
            <a:pPr lvl="1"/>
            <a:r>
              <a:rPr lang="en-IN" sz="1900"/>
              <a:t>This is by far the most common type. This statement is the one used by </a:t>
            </a:r>
            <a:r>
              <a:rPr lang="en-IN" sz="1900" b="1">
                <a:solidFill>
                  <a:srgbClr val="C00000"/>
                </a:solidFill>
              </a:rPr>
              <a:t>C</a:t>
            </a:r>
            <a:r>
              <a:rPr lang="en-IN" sz="1900">
                <a:solidFill>
                  <a:srgbClr val="C00000"/>
                </a:solidFill>
              </a:rPr>
              <a:t> </a:t>
            </a:r>
            <a:r>
              <a:rPr lang="en-IN" sz="1900"/>
              <a:t>, </a:t>
            </a:r>
            <a:r>
              <a:rPr lang="en-IN" sz="1900" b="1">
                <a:solidFill>
                  <a:srgbClr val="C00000"/>
                </a:solidFill>
              </a:rPr>
              <a:t>C++ </a:t>
            </a:r>
            <a:r>
              <a:rPr lang="en-IN" sz="1900"/>
              <a:t>and </a:t>
            </a:r>
            <a:r>
              <a:rPr lang="en-IN" sz="1900" b="1">
                <a:solidFill>
                  <a:srgbClr val="C00000"/>
                </a:solidFill>
              </a:rPr>
              <a:t>Java</a:t>
            </a:r>
            <a:r>
              <a:rPr lang="en-IN" sz="1900"/>
              <a:t> . Generally it has the form: </a:t>
            </a:r>
            <a:br>
              <a:rPr lang="en-IN" sz="1900"/>
            </a:br>
            <a:r>
              <a:rPr lang="en-IN" sz="1900" b="1">
                <a:solidFill>
                  <a:srgbClr val="002060"/>
                </a:solidFill>
              </a:rPr>
              <a:t>for (i=1; i &lt;= 10; i++) </a:t>
            </a:r>
            <a:br>
              <a:rPr lang="en-IN" sz="1900"/>
            </a:br>
            <a:r>
              <a:rPr lang="en-IN" sz="1900" b="1" u="sng">
                <a:solidFill>
                  <a:srgbClr val="0070C0"/>
                </a:solidFill>
              </a:rPr>
              <a:t>This kind of for loop is not implemented in Python! </a:t>
            </a:r>
          </a:p>
          <a:p>
            <a:pPr marL="0" indent="0">
              <a:buFont typeface="Calibri"/>
              <a:buNone/>
            </a:pPr>
            <a:r>
              <a:rPr lang="en-IN" sz="2400" b="1" u="sng">
                <a:solidFill>
                  <a:srgbClr val="C00000"/>
                </a:solidFill>
              </a:rPr>
              <a:t>Numeric Ranges </a:t>
            </a:r>
          </a:p>
          <a:p>
            <a:pPr lvl="1"/>
            <a:r>
              <a:rPr lang="en-IN" sz="1900"/>
              <a:t>This kind of for loop is a simplification of the previous kind. Starting with a start value and counting up to an end value, like</a:t>
            </a: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f</a:t>
            </a:r>
            <a:r>
              <a:rPr lang="en-IN" sz="1900" b="1">
                <a:solidFill>
                  <a:srgbClr val="002060"/>
                </a:solidFill>
              </a:rPr>
              <a:t>or i = 1 to 100 </a:t>
            </a:r>
            <a:br>
              <a:rPr lang="en-IN" sz="1900"/>
            </a:br>
            <a:r>
              <a:rPr lang="en-IN" sz="1900" b="1" u="sng">
                <a:solidFill>
                  <a:srgbClr val="0070C0"/>
                </a:solidFill>
              </a:rPr>
              <a:t>Python doesn't use this either.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4A15-7F03-45A2-B8D6-88BB1B15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The </a:t>
            </a:r>
            <a:r>
              <a:rPr lang="en-US" sz="4800" b="1" dirty="0">
                <a:solidFill>
                  <a:srgbClr val="C00000"/>
                </a:solidFill>
              </a:rPr>
              <a:t>for</a:t>
            </a:r>
            <a:r>
              <a:rPr lang="en-US" sz="4800" b="1" dirty="0"/>
              <a:t>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7B56-E937-4243-B69F-799ECBB4400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400" b="1" u="sng">
                <a:solidFill>
                  <a:srgbClr val="C00000"/>
                </a:solidFill>
              </a:rPr>
              <a:t>Iterator-based for loop </a:t>
            </a:r>
          </a:p>
          <a:p>
            <a:pPr lvl="1"/>
            <a:r>
              <a:rPr lang="en-IN" sz="1900"/>
              <a:t>Finally, we come to the one used by </a:t>
            </a:r>
            <a:r>
              <a:rPr lang="en-IN" sz="1900" b="1">
                <a:solidFill>
                  <a:srgbClr val="C00000"/>
                </a:solidFill>
              </a:rPr>
              <a:t>Python</a:t>
            </a:r>
            <a:r>
              <a:rPr lang="en-IN" sz="1900"/>
              <a:t>. This kind of a for loop iterates over a collection of items. In each iteration step a loop variable is set to a value in a sequence or other data collection. </a:t>
            </a:r>
          </a:p>
          <a:p>
            <a:pPr lvl="1"/>
            <a:endParaRPr lang="en-IN" sz="1900"/>
          </a:p>
          <a:p>
            <a:pPr lvl="1"/>
            <a:r>
              <a:rPr lang="en-IN" sz="1900" b="1" u="sng">
                <a:solidFill>
                  <a:srgbClr val="0070C0"/>
                </a:solidFill>
              </a:rPr>
              <a:t>This kind of for loop is known in most Unix and Linux shells and it is the one which is implemented in Python.</a:t>
            </a:r>
          </a:p>
          <a:p>
            <a:endParaRPr lang="en-IN" sz="2400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2236-FD92-402F-A3E6-71B3319A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C7FC-B09C-44E8-996F-358F4F403C0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IN" sz="2400" b="1" u="sng"/>
              <a:t>Syntax:</a:t>
            </a:r>
          </a:p>
          <a:p>
            <a:pPr lvl="1">
              <a:buFont typeface="Calibri"/>
              <a:buNone/>
            </a:pPr>
            <a:r>
              <a:rPr lang="en-IN" sz="1900"/>
              <a:t>				</a:t>
            </a:r>
            <a:r>
              <a:rPr lang="en-IN" b="1">
                <a:solidFill>
                  <a:srgbClr val="002060"/>
                </a:solidFill>
              </a:rPr>
              <a:t>for some_var in some_collection: 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002060"/>
                </a:solidFill>
              </a:rPr>
              <a:t>					</a:t>
            </a:r>
            <a:r>
              <a:rPr lang="en-IN" b="1">
                <a:solidFill>
                  <a:srgbClr val="00B050"/>
                </a:solidFill>
              </a:rPr>
              <a:t># loop body 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002060"/>
                </a:solidFill>
              </a:rPr>
              <a:t>					&lt;indented statement 2&gt;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002060"/>
                </a:solidFill>
              </a:rPr>
              <a:t>					 ... 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002060"/>
                </a:solidFill>
              </a:rPr>
              <a:t>					&lt;indented statement n&gt;						</a:t>
            </a:r>
            <a:r>
              <a:rPr lang="en-IN" b="1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Font typeface="Calibri"/>
              <a:buNone/>
            </a:pPr>
            <a:r>
              <a:rPr lang="en-IN" b="1">
                <a:solidFill>
                  <a:srgbClr val="C00000"/>
                </a:solidFill>
              </a:rPr>
              <a:t>				&lt;non-indented statement 2&gt;</a:t>
            </a:r>
            <a:endParaRPr lang="en-US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83EC-52A8-416E-A3C5-CB8ED7D1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0252-3BFB-4F08-BE12-68D17564CFEA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US" sz="1800" b="1" u="sng">
                <a:solidFill>
                  <a:schemeClr val="tx1"/>
                </a:solidFill>
              </a:rPr>
              <a:t>Example 1: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word="Sunny“</a:t>
            </a:r>
          </a:p>
          <a:p>
            <a:pPr marL="274320" lvl="1" indent="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for ch in word: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1800" b="1">
                <a:solidFill>
                  <a:srgbClr val="7030A0"/>
                </a:solidFill>
              </a:rPr>
              <a:t>print(ch)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5D52C-4BBC-4AE1-8F77-FB6730D048D3}"/>
              </a:ext>
            </a:extLst>
          </p:cNvPr>
          <p:cNvSpPr txBox="1"/>
          <p:nvPr/>
        </p:nvSpPr>
        <p:spPr>
          <a:xfrm>
            <a:off x="5449530" y="2196780"/>
            <a:ext cx="609698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n-NO" b="1" dirty="0">
                <a:solidFill>
                  <a:srgbClr val="7030A0"/>
                </a:solidFill>
              </a:rPr>
              <a:t>fruits=["Apple","Banana","Guava","Orange"]</a:t>
            </a:r>
          </a:p>
          <a:p>
            <a:pPr marL="27432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n-NO" b="1" dirty="0">
                <a:solidFill>
                  <a:srgbClr val="7030A0"/>
                </a:solidFill>
              </a:rPr>
              <a:t>for fruit in fruits: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>
                <a:solidFill>
                  <a:srgbClr val="7030A0"/>
                </a:solidFill>
              </a:rPr>
              <a:t>print(fruit)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8CE7-D239-46A0-9E40-91B2D1AD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Format Specifiers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print()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F93B-0AFB-48E9-ADBE-3577D8D1CE8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400" b="1" u="sng"/>
              <a:t>Syntax:</a:t>
            </a:r>
          </a:p>
          <a:p>
            <a:pPr lvl="1"/>
            <a:r>
              <a:rPr lang="en-US" sz="1900" b="1">
                <a:solidFill>
                  <a:srgbClr val="002060"/>
                </a:solidFill>
              </a:rPr>
              <a:t>print(“format specifier” %(variable list))</a:t>
            </a:r>
          </a:p>
          <a:p>
            <a:pPr>
              <a:buFont typeface="Calibri"/>
              <a:buNone/>
            </a:pPr>
            <a:r>
              <a:rPr lang="en-US" sz="2400" b="1" u="sng"/>
              <a:t>Example:</a:t>
            </a:r>
          </a:p>
          <a:p>
            <a:pPr>
              <a:buFont typeface="Calibri"/>
              <a:buNone/>
            </a:pPr>
            <a:r>
              <a:rPr lang="en-US" sz="2400" b="1">
                <a:solidFill>
                  <a:srgbClr val="7030A0"/>
                </a:solidFill>
              </a:rPr>
              <a:t>a=10</a:t>
            </a:r>
          </a:p>
          <a:p>
            <a:pPr>
              <a:buFont typeface="Calibri"/>
              <a:buNone/>
            </a:pPr>
            <a:r>
              <a:rPr lang="en-US" sz="2400" b="1">
                <a:solidFill>
                  <a:srgbClr val="7030A0"/>
                </a:solidFill>
              </a:rPr>
              <a:t>print(“value of a is %d “ %(a))</a:t>
            </a:r>
          </a:p>
          <a:p>
            <a:pPr>
              <a:buFont typeface="Calibri"/>
              <a:buNone/>
            </a:pPr>
            <a:r>
              <a:rPr lang="en-US" sz="2400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sz="2400" b="1">
                <a:solidFill>
                  <a:srgbClr val="FF0000"/>
                </a:solidFill>
              </a:rPr>
              <a:t>value of a is 10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D2456403-EBB4-417D-ABBB-9629EC48DCC5}"/>
              </a:ext>
            </a:extLst>
          </p:cNvPr>
          <p:cNvSpPr/>
          <p:nvPr/>
        </p:nvSpPr>
        <p:spPr>
          <a:xfrm>
            <a:off x="6558731" y="4311107"/>
            <a:ext cx="3986234" cy="1928826"/>
          </a:xfrm>
          <a:prstGeom prst="cloudCallout">
            <a:avLst>
              <a:gd name="adj1" fmla="val -68283"/>
              <a:gd name="adj2" fmla="val -4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If a single variable is there then parentesis can be dropped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349-33BD-44DC-B5BC-40647E2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0DEE-8D28-475B-8C07-B81C8505DEE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Write a program using for loop to accept a string from the user and display it vertically but don’t display the vowels in it.</a:t>
            </a:r>
          </a:p>
          <a:p>
            <a:pPr marL="0" indent="0">
              <a:buFont typeface="Calibri"/>
              <a:buNone/>
            </a:pPr>
            <a:r>
              <a:rPr lang="en-US">
                <a:solidFill>
                  <a:schemeClr val="tx1"/>
                </a:solidFill>
              </a:rPr>
              <a:t>Ans.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2000" b="1">
                <a:solidFill>
                  <a:schemeClr val="tx1"/>
                </a:solidFill>
              </a:rPr>
              <a:t>word="sunny savita"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2000" b="1">
                <a:solidFill>
                  <a:schemeClr val="tx1"/>
                </a:solidFill>
              </a:rPr>
              <a:t>if(ch in ["a","e","i","o","u"]):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2000" b="1">
                <a:solidFill>
                  <a:schemeClr val="tx1"/>
                </a:solidFill>
              </a:rPr>
              <a:t>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Calibri"/>
              <a:buNone/>
            </a:pPr>
            <a:r>
              <a:rPr lang="en-IN" sz="2000" b="1">
                <a:solidFill>
                  <a:schemeClr val="tx1"/>
                </a:solidFill>
              </a:rPr>
              <a:t>print(ch,end=" ")</a:t>
            </a:r>
            <a:endParaRPr lang="en-US" sz="2000" b="1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DFD-4337-4800-8989-3F8E439E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A4BA-1911-447E-BD0A-3236C1BF7CE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000"/>
              <a:t>The </a:t>
            </a:r>
            <a:r>
              <a:rPr lang="en-IN" sz="2000" b="1">
                <a:solidFill>
                  <a:srgbClr val="C00000"/>
                </a:solidFill>
              </a:rPr>
              <a:t>range() </a:t>
            </a:r>
            <a:r>
              <a:rPr lang="en-IN" sz="2000"/>
              <a:t>function is an in-built function in </a:t>
            </a:r>
            <a:r>
              <a:rPr lang="en-IN" sz="2000" b="1">
                <a:solidFill>
                  <a:srgbClr val="C00000"/>
                </a:solidFill>
              </a:rPr>
              <a:t>Python</a:t>
            </a:r>
            <a:r>
              <a:rPr lang="en-IN" sz="2000"/>
              <a:t>, and it returns a </a:t>
            </a:r>
            <a:r>
              <a:rPr lang="en-IN" sz="2000" b="1">
                <a:solidFill>
                  <a:srgbClr val="C00000"/>
                </a:solidFill>
              </a:rPr>
              <a:t>range</a:t>
            </a:r>
            <a:r>
              <a:rPr lang="en-IN" sz="2000"/>
              <a:t> object.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This function is very useful to generate a sequence of numbers in the form of a </a:t>
            </a:r>
            <a:r>
              <a:rPr lang="en-IN" sz="2000" b="1">
                <a:solidFill>
                  <a:srgbClr val="C00000"/>
                </a:solidFill>
              </a:rPr>
              <a:t>List</a:t>
            </a:r>
            <a:r>
              <a:rPr lang="en-IN" sz="2000"/>
              <a:t>.</a:t>
            </a:r>
          </a:p>
          <a:p>
            <a:endParaRPr lang="en-IN" sz="2000"/>
          </a:p>
          <a:p>
            <a:pPr marL="0" indent="0">
              <a:buFont typeface="Calibri"/>
              <a:buNone/>
            </a:pPr>
            <a:endParaRPr lang="en-IN" sz="2000"/>
          </a:p>
          <a:p>
            <a:pPr marL="0" indent="0">
              <a:buFont typeface="Calibri"/>
              <a:buNone/>
            </a:pPr>
            <a:r>
              <a:rPr lang="en-IN" sz="2000"/>
              <a:t>The </a:t>
            </a:r>
            <a:r>
              <a:rPr lang="en-IN" sz="2000" b="1">
                <a:solidFill>
                  <a:srgbClr val="C00000"/>
                </a:solidFill>
              </a:rPr>
              <a:t>range( ) </a:t>
            </a:r>
            <a:r>
              <a:rPr lang="en-IN" sz="2000"/>
              <a:t>function takes </a:t>
            </a:r>
            <a:r>
              <a:rPr lang="en-IN" sz="2000" b="1">
                <a:solidFill>
                  <a:srgbClr val="C00000"/>
                </a:solidFill>
              </a:rPr>
              <a:t>1</a:t>
            </a:r>
            <a:r>
              <a:rPr lang="en-IN" sz="2000"/>
              <a:t> to </a:t>
            </a:r>
            <a:r>
              <a:rPr lang="en-IN" sz="2000" b="1">
                <a:solidFill>
                  <a:srgbClr val="C00000"/>
                </a:solidFill>
              </a:rPr>
              <a:t>3</a:t>
            </a:r>
            <a:r>
              <a:rPr lang="en-IN" sz="2000"/>
              <a:t> arguments  </a:t>
            </a:r>
            <a:endParaRPr lang="en-US" sz="2000" b="1" u="sng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66AF-652C-4F22-8894-7A38F6E3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B162-70EB-4C8A-B79E-B2FDB79B495C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100" b="1" u="sng"/>
              <a:t>Syntax:</a:t>
            </a:r>
          </a:p>
          <a:p>
            <a:pPr lvl="1"/>
            <a:r>
              <a:rPr lang="en-US" sz="2100" b="1">
                <a:solidFill>
                  <a:srgbClr val="C00000"/>
                </a:solidFill>
              </a:rPr>
              <a:t>range(n)</a:t>
            </a:r>
          </a:p>
          <a:p>
            <a:endParaRPr lang="en-IN" sz="2100"/>
          </a:p>
          <a:p>
            <a:pPr marL="0" indent="0">
              <a:buFont typeface="Calibri"/>
              <a:buNone/>
            </a:pPr>
            <a:r>
              <a:rPr lang="en-IN" sz="2100"/>
              <a:t>For an argument </a:t>
            </a:r>
            <a:r>
              <a:rPr lang="en-IN" sz="2100" b="1">
                <a:solidFill>
                  <a:srgbClr val="C00000"/>
                </a:solidFill>
              </a:rPr>
              <a:t>n</a:t>
            </a:r>
            <a:r>
              <a:rPr lang="en-IN" sz="2100"/>
              <a:t>, the function returns a </a:t>
            </a:r>
            <a:r>
              <a:rPr lang="en-IN" sz="2100" b="1">
                <a:solidFill>
                  <a:srgbClr val="C00000"/>
                </a:solidFill>
              </a:rPr>
              <a:t>range </a:t>
            </a:r>
            <a:r>
              <a:rPr lang="en-IN" sz="2100"/>
              <a:t>object containing integer values from </a:t>
            </a:r>
            <a:r>
              <a:rPr lang="en-IN" sz="2100" b="1">
                <a:solidFill>
                  <a:srgbClr val="C00000"/>
                </a:solidFill>
              </a:rPr>
              <a:t>0</a:t>
            </a:r>
            <a:r>
              <a:rPr lang="en-IN" sz="2100"/>
              <a:t> to </a:t>
            </a:r>
            <a:r>
              <a:rPr lang="en-IN" sz="2100" b="1">
                <a:solidFill>
                  <a:srgbClr val="C00000"/>
                </a:solidFill>
              </a:rPr>
              <a:t>n-1</a:t>
            </a:r>
            <a:r>
              <a:rPr lang="en-IN" sz="2100"/>
              <a:t>.</a:t>
            </a:r>
          </a:p>
          <a:p>
            <a:pPr>
              <a:buFont typeface="Calibri"/>
              <a:buNone/>
            </a:pPr>
            <a:endParaRPr lang="en-US" sz="2100" b="1" u="sng"/>
          </a:p>
          <a:p>
            <a:pPr>
              <a:buFont typeface="Calibri"/>
              <a:buNone/>
            </a:pPr>
            <a:r>
              <a:rPr lang="en-US" sz="2100" b="1" u="sng"/>
              <a:t>Example:</a:t>
            </a:r>
          </a:p>
          <a:p>
            <a:pPr>
              <a:buFont typeface="Calibri"/>
              <a:buNone/>
            </a:pPr>
            <a:r>
              <a:rPr lang="en-US" sz="2100" b="1">
                <a:solidFill>
                  <a:srgbClr val="C00000"/>
                </a:solidFill>
              </a:rPr>
              <a:t>	</a:t>
            </a:r>
            <a:r>
              <a:rPr lang="en-US" sz="2100" b="1">
                <a:solidFill>
                  <a:srgbClr val="7030A0"/>
                </a:solidFill>
              </a:rPr>
              <a:t>a=range(10)</a:t>
            </a:r>
          </a:p>
          <a:p>
            <a:pPr>
              <a:buFont typeface="Calibri"/>
              <a:buNone/>
            </a:pPr>
            <a:r>
              <a:rPr lang="en-US" sz="2100" b="1">
                <a:solidFill>
                  <a:srgbClr val="7030A0"/>
                </a:solidFill>
              </a:rPr>
              <a:t>	print(a)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27C1B-CA34-42E6-9327-9DD5906A133E}"/>
              </a:ext>
            </a:extLst>
          </p:cNvPr>
          <p:cNvSpPr txBox="1"/>
          <p:nvPr/>
        </p:nvSpPr>
        <p:spPr>
          <a:xfrm>
            <a:off x="5786857" y="4114766"/>
            <a:ext cx="4478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we can see that when we display </a:t>
            </a:r>
          </a:p>
          <a:p>
            <a:r>
              <a:rPr lang="en-US" b="1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, </a:t>
            </a:r>
            <a:r>
              <a:rPr lang="en-US" b="1" dirty="0"/>
              <a:t>we get to see the description</a:t>
            </a:r>
          </a:p>
          <a:p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and not the values.</a:t>
            </a:r>
          </a:p>
          <a:p>
            <a:endParaRPr lang="en-US" b="1" dirty="0"/>
          </a:p>
          <a:p>
            <a:r>
              <a:rPr lang="en-US" b="1" dirty="0"/>
              <a:t>To see the values , we must convert </a:t>
            </a:r>
          </a:p>
          <a:p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to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D36-7AC7-4361-AEE6-C515EE61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A315-DFF9-49CA-BC41-7FC23D393F7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/>
              <a:t>Example: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a=range(10)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F79C0-6B88-47F9-AE92-94682FB79612}"/>
              </a:ext>
            </a:extLst>
          </p:cNvPr>
          <p:cNvSpPr txBox="1"/>
          <p:nvPr/>
        </p:nvSpPr>
        <p:spPr>
          <a:xfrm>
            <a:off x="4782614" y="2296587"/>
            <a:ext cx="5737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function </a:t>
            </a:r>
            <a:r>
              <a:rPr lang="en-US" b="1" dirty="0">
                <a:solidFill>
                  <a:srgbClr val="C00000"/>
                </a:solidFill>
              </a:rPr>
              <a:t>list( ) </a:t>
            </a:r>
            <a:r>
              <a:rPr lang="en-US" b="1" dirty="0"/>
              <a:t>accepts a range object </a:t>
            </a:r>
          </a:p>
          <a:p>
            <a:r>
              <a:rPr lang="en-US" b="1" dirty="0"/>
              <a:t>and converts it into a list of values . </a:t>
            </a:r>
          </a:p>
          <a:p>
            <a:r>
              <a:rPr lang="en-US" b="1" dirty="0"/>
              <a:t>These values are the numbers from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 to </a:t>
            </a:r>
            <a:r>
              <a:rPr lang="en-US" b="1" dirty="0">
                <a:solidFill>
                  <a:srgbClr val="C00000"/>
                </a:solidFill>
              </a:rPr>
              <a:t>n-1</a:t>
            </a:r>
          </a:p>
          <a:p>
            <a:r>
              <a:rPr lang="en-US" b="1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b="1" dirty="0"/>
              <a:t> is the argument passed to the function</a:t>
            </a:r>
          </a:p>
          <a:p>
            <a:r>
              <a:rPr lang="en-US" b="1" dirty="0">
                <a:solidFill>
                  <a:srgbClr val="C00000"/>
                </a:solidFill>
              </a:rPr>
              <a:t>range()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11AA-CE6D-4844-A72B-A7A91209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If We Pass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Number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16E5-BB3C-4E52-A747-2A309194A290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/>
              <a:t>Guess: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a=range(-10)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D2FB3-FBB1-4F52-A912-1F1D519A125F}"/>
              </a:ext>
            </a:extLst>
          </p:cNvPr>
          <p:cNvSpPr txBox="1"/>
          <p:nvPr/>
        </p:nvSpPr>
        <p:spPr>
          <a:xfrm>
            <a:off x="4559089" y="2060431"/>
            <a:ext cx="49494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 </a:t>
            </a:r>
            <a:r>
              <a:rPr lang="en-US" b="1" dirty="0"/>
              <a:t>denoted by</a:t>
            </a:r>
          </a:p>
          <a:p>
            <a:r>
              <a:rPr lang="en-US" b="1" dirty="0">
                <a:solidFill>
                  <a:srgbClr val="C00000"/>
                </a:solidFill>
              </a:rPr>
              <a:t>[ ]</a:t>
            </a:r>
            <a:r>
              <a:rPr lang="en-US" b="1" dirty="0"/>
              <a:t> and it tells us that the function </a:t>
            </a:r>
            <a:r>
              <a:rPr lang="en-US" b="1" dirty="0">
                <a:solidFill>
                  <a:srgbClr val="C00000"/>
                </a:solidFill>
              </a:rPr>
              <a:t>range( )</a:t>
            </a:r>
          </a:p>
          <a:p>
            <a:r>
              <a:rPr lang="en-US" b="1" dirty="0"/>
              <a:t>is coded in such a way that it always moves </a:t>
            </a:r>
          </a:p>
          <a:p>
            <a:r>
              <a:rPr lang="en-US" b="1" dirty="0"/>
              <a:t>towards </a:t>
            </a:r>
            <a:r>
              <a:rPr lang="en-US" b="1" dirty="0">
                <a:solidFill>
                  <a:srgbClr val="C00000"/>
                </a:solidFill>
              </a:rPr>
              <a:t>right side </a:t>
            </a:r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start value </a:t>
            </a:r>
            <a:r>
              <a:rPr lang="en-US" b="1" dirty="0"/>
              <a:t>which here</a:t>
            </a:r>
          </a:p>
          <a:p>
            <a:r>
              <a:rPr lang="en-US" b="1" dirty="0"/>
              <a:t>is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r>
              <a:rPr lang="en-US" b="1" dirty="0"/>
              <a:t>But since </a:t>
            </a:r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doesn’t come towards right of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/>
              <a:t>, so</a:t>
            </a:r>
          </a:p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0D6C-76EC-45A3-91C5-9FD71D84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B981-DFBD-415D-8CDC-8247333DC8B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1800" b="1" u="sng"/>
              <a:t>Syntax:</a:t>
            </a:r>
          </a:p>
          <a:p>
            <a:pPr lvl="1"/>
            <a:r>
              <a:rPr lang="en-US" sz="1800" b="1">
                <a:solidFill>
                  <a:srgbClr val="C00000"/>
                </a:solidFill>
              </a:rPr>
              <a:t>range(m,n)</a:t>
            </a:r>
          </a:p>
          <a:p>
            <a:endParaRPr lang="en-IN" sz="1800"/>
          </a:p>
          <a:p>
            <a:pPr marL="0" indent="0">
              <a:buFont typeface="Calibri"/>
              <a:buNone/>
            </a:pPr>
            <a:r>
              <a:rPr lang="en-IN" sz="1800"/>
              <a:t>For an argument </a:t>
            </a:r>
            <a:r>
              <a:rPr lang="en-IN" sz="1800" b="1">
                <a:solidFill>
                  <a:srgbClr val="C00000"/>
                </a:solidFill>
              </a:rPr>
              <a:t>m</a:t>
            </a:r>
            <a:r>
              <a:rPr lang="en-IN" sz="1800"/>
              <a:t>,</a:t>
            </a:r>
            <a:r>
              <a:rPr lang="en-IN" sz="1800" b="1">
                <a:solidFill>
                  <a:srgbClr val="C00000"/>
                </a:solidFill>
              </a:rPr>
              <a:t>n </a:t>
            </a:r>
            <a:r>
              <a:rPr lang="en-IN" sz="1800"/>
              <a:t>, the function returns a </a:t>
            </a:r>
            <a:r>
              <a:rPr lang="en-IN" sz="1800" b="1">
                <a:solidFill>
                  <a:srgbClr val="C00000"/>
                </a:solidFill>
              </a:rPr>
              <a:t>range </a:t>
            </a:r>
            <a:r>
              <a:rPr lang="en-IN" sz="1800"/>
              <a:t>object containing integer values from </a:t>
            </a:r>
            <a:r>
              <a:rPr lang="en-IN" sz="1800" b="1">
                <a:solidFill>
                  <a:srgbClr val="C00000"/>
                </a:solidFill>
              </a:rPr>
              <a:t>m</a:t>
            </a:r>
            <a:r>
              <a:rPr lang="en-IN" sz="1800"/>
              <a:t> to </a:t>
            </a:r>
            <a:r>
              <a:rPr lang="en-IN" sz="1800" b="1">
                <a:solidFill>
                  <a:srgbClr val="C00000"/>
                </a:solidFill>
              </a:rPr>
              <a:t>n-1</a:t>
            </a:r>
            <a:r>
              <a:rPr lang="en-IN" sz="1800"/>
              <a:t>.</a:t>
            </a:r>
          </a:p>
          <a:p>
            <a:pPr>
              <a:buFont typeface="Calibri"/>
              <a:buNone/>
            </a:pPr>
            <a:endParaRPr lang="en-US" sz="1800" b="1" u="sng"/>
          </a:p>
          <a:p>
            <a:pPr>
              <a:buFont typeface="Calibri"/>
              <a:buNone/>
            </a:pPr>
            <a:r>
              <a:rPr lang="en-US" sz="1800" b="1" u="sng"/>
              <a:t>Example: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a=range(1,10)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print(a)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DFB22-03F5-4322-B801-D03227EFFF33}"/>
              </a:ext>
            </a:extLst>
          </p:cNvPr>
          <p:cNvSpPr txBox="1"/>
          <p:nvPr/>
        </p:nvSpPr>
        <p:spPr>
          <a:xfrm>
            <a:off x="5961107" y="4381977"/>
            <a:ext cx="5362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 again when we display </a:t>
            </a:r>
          </a:p>
          <a:p>
            <a:r>
              <a:rPr lang="en-US" b="1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, </a:t>
            </a:r>
            <a:r>
              <a:rPr lang="en-US" b="1" dirty="0"/>
              <a:t>we get to see the description</a:t>
            </a:r>
          </a:p>
          <a:p>
            <a:r>
              <a:rPr lang="en-US" b="1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</a:t>
            </a:r>
            <a:r>
              <a:rPr lang="en-US" b="1" dirty="0"/>
              <a:t>object and not the values.</a:t>
            </a:r>
          </a:p>
          <a:p>
            <a:r>
              <a:rPr lang="en-US" b="1" dirty="0"/>
              <a:t>So we must use the function </a:t>
            </a:r>
            <a:r>
              <a:rPr lang="en-US" b="1" dirty="0">
                <a:solidFill>
                  <a:srgbClr val="C00000"/>
                </a:solidFill>
              </a:rPr>
              <a:t>list( ) </a:t>
            </a:r>
            <a:r>
              <a:rPr lang="en-US" b="1" dirty="0"/>
              <a:t>to get </a:t>
            </a:r>
          </a:p>
          <a:p>
            <a:r>
              <a:rPr lang="en-US" b="1" dirty="0"/>
              <a:t>the values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6E4A-3778-4147-AC78-FFB26E20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F716-4DD1-4AEC-B0CA-F9ABE2A68380}"/>
              </a:ext>
            </a:extLst>
          </p:cNvPr>
          <p:cNvSpPr txBox="1">
            <a:spLocks/>
          </p:cNvSpPr>
          <p:nvPr/>
        </p:nvSpPr>
        <p:spPr>
          <a:xfrm>
            <a:off x="1138575" y="2090503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/>
              <a:t>Example: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a=range(1,10)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84194-A3B4-48C9-8611-3208CCC1AF63}"/>
              </a:ext>
            </a:extLst>
          </p:cNvPr>
          <p:cNvSpPr txBox="1"/>
          <p:nvPr/>
        </p:nvSpPr>
        <p:spPr>
          <a:xfrm>
            <a:off x="4482035" y="2263702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output is </a:t>
            </a:r>
            <a:r>
              <a:rPr lang="en-US" b="1" dirty="0">
                <a:solidFill>
                  <a:srgbClr val="C00000"/>
                </a:solidFill>
              </a:rPr>
              <a:t>list </a:t>
            </a:r>
            <a:r>
              <a:rPr lang="en-US" b="1" dirty="0"/>
              <a:t>of numbers from 1 to 9</a:t>
            </a:r>
          </a:p>
          <a:p>
            <a:r>
              <a:rPr lang="en-US" b="1" dirty="0"/>
              <a:t>because 10 falls towards right of 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7987-E787-4F56-B599-CC46E18B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What If We Pass </a:t>
            </a:r>
            <a:br>
              <a:rPr lang="en-US" sz="4400" b="1" dirty="0"/>
            </a:br>
            <a:r>
              <a:rPr lang="en-US" sz="4400" b="1" dirty="0">
                <a:solidFill>
                  <a:srgbClr val="C00000"/>
                </a:solidFill>
              </a:rPr>
              <a:t>First Number Greater</a:t>
            </a:r>
            <a:r>
              <a:rPr lang="en-US" sz="4400" b="1" dirty="0"/>
              <a:t>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7424-A674-4EAB-B44D-85423625096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 u="sng"/>
              <a:t>Guess: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a=range(10,1)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EC2BA-8C97-4EE2-B7C4-88895404B518}"/>
              </a:ext>
            </a:extLst>
          </p:cNvPr>
          <p:cNvSpPr txBox="1"/>
          <p:nvPr/>
        </p:nvSpPr>
        <p:spPr>
          <a:xfrm>
            <a:off x="4997738" y="2039798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output is an </a:t>
            </a:r>
            <a:r>
              <a:rPr lang="en-US" b="1" dirty="0">
                <a:solidFill>
                  <a:srgbClr val="C00000"/>
                </a:solidFill>
              </a:rPr>
              <a:t>empty list </a:t>
            </a:r>
            <a:r>
              <a:rPr lang="en-US" b="1" dirty="0"/>
              <a:t>because </a:t>
            </a:r>
          </a:p>
          <a:p>
            <a:r>
              <a:rPr lang="en-US" b="1" dirty="0"/>
              <a:t>as mentioned earlier </a:t>
            </a:r>
            <a:r>
              <a:rPr lang="en-US" b="1" dirty="0" err="1"/>
              <a:t>i</a:t>
            </a:r>
            <a:r>
              <a:rPr lang="en-IN" b="1" dirty="0"/>
              <a:t>t traverses towards right </a:t>
            </a:r>
          </a:p>
          <a:p>
            <a:r>
              <a:rPr lang="en-IN" b="1" dirty="0"/>
              <a:t>of start value and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b="1" dirty="0"/>
              <a:t> doesn’t come </a:t>
            </a:r>
          </a:p>
          <a:p>
            <a:r>
              <a:rPr lang="en-IN" b="1" dirty="0"/>
              <a:t>to the right of </a:t>
            </a:r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IN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EF1A-A2F8-4286-8D37-84AACFD7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Passing Negative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ED69-14B8-487A-863D-265C08AC79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1800"/>
              <a:t>We can pass </a:t>
            </a:r>
            <a:r>
              <a:rPr lang="en-IN" sz="1800" b="1">
                <a:solidFill>
                  <a:srgbClr val="C00000"/>
                </a:solidFill>
              </a:rPr>
              <a:t>negative start </a:t>
            </a:r>
            <a:r>
              <a:rPr lang="en-IN" sz="1800"/>
              <a:t>or/and </a:t>
            </a:r>
            <a:r>
              <a:rPr lang="en-IN" sz="1800" b="1">
                <a:solidFill>
                  <a:srgbClr val="C00000"/>
                </a:solidFill>
              </a:rPr>
              <a:t>negative stop value </a:t>
            </a:r>
            <a:r>
              <a:rPr lang="en-IN" sz="1800"/>
              <a:t>to </a:t>
            </a:r>
            <a:r>
              <a:rPr lang="en-IN" sz="1800" b="1">
                <a:solidFill>
                  <a:srgbClr val="C00000"/>
                </a:solidFill>
              </a:rPr>
              <a:t>range( ) </a:t>
            </a:r>
            <a:r>
              <a:rPr lang="en-IN" sz="1800"/>
              <a:t>when we call it with </a:t>
            </a:r>
            <a:r>
              <a:rPr lang="en-IN" sz="1800" b="1">
                <a:solidFill>
                  <a:srgbClr val="C00000"/>
                </a:solidFill>
              </a:rPr>
              <a:t>2 arguments </a:t>
            </a:r>
            <a:r>
              <a:rPr lang="en-IN" sz="1800"/>
              <a:t>.</a:t>
            </a:r>
          </a:p>
          <a:p>
            <a:pPr>
              <a:buFont typeface="Calibri"/>
              <a:buNone/>
            </a:pPr>
            <a:endParaRPr lang="en-US" sz="2000" b="1" u="sng"/>
          </a:p>
          <a:p>
            <a:pPr>
              <a:buFont typeface="Calibri"/>
              <a:buNone/>
            </a:pPr>
            <a:r>
              <a:rPr lang="en-US" sz="1800" b="1" u="sng"/>
              <a:t>Example: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a=range(-10,3)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5B20D-4012-43D3-8A37-4EA0CD75C959}"/>
              </a:ext>
            </a:extLst>
          </p:cNvPr>
          <p:cNvSpPr txBox="1"/>
          <p:nvPr/>
        </p:nvSpPr>
        <p:spPr>
          <a:xfrm>
            <a:off x="5189957" y="3140817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Since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/>
              <a:t> falls on right of </a:t>
            </a:r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,</a:t>
            </a:r>
          </a:p>
          <a:p>
            <a:r>
              <a:rPr lang="en-US" b="1" dirty="0"/>
              <a:t>so we are getting range of numbers from</a:t>
            </a:r>
          </a:p>
          <a:p>
            <a:r>
              <a:rPr lang="en-US" b="1" dirty="0">
                <a:solidFill>
                  <a:srgbClr val="C00000"/>
                </a:solidFill>
              </a:rPr>
              <a:t>-10 </a:t>
            </a:r>
            <a:r>
              <a:rPr lang="en-US" b="1" dirty="0"/>
              <a:t>to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E2B4-93EE-4ADD-BB7C-3B849F23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0789-E2C8-4ABB-8208-B7175475C7F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a=range(-10,-3)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47009-B638-4A9E-9688-BA6AD075673E}"/>
              </a:ext>
            </a:extLst>
          </p:cNvPr>
          <p:cNvSpPr txBox="1"/>
          <p:nvPr/>
        </p:nvSpPr>
        <p:spPr>
          <a:xfrm>
            <a:off x="5760626" y="2108201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a=range(-3,-10)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667C-B7A2-4AA5-A4FF-292F8A59739F}"/>
              </a:ext>
            </a:extLst>
          </p:cNvPr>
          <p:cNvSpPr txBox="1"/>
          <p:nvPr/>
        </p:nvSpPr>
        <p:spPr>
          <a:xfrm>
            <a:off x="960121" y="4361057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a=range(-3,-3)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76C9-5791-4861-BF29-9603FE7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Format Specifiers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print()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5706-DDC8-436C-A943-99DC92E9477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/>
              <a:t>Example: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a=10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msg=“Welcome”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c=1.5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print(“values are %d,%s,%f“ %(a,msg,c))</a:t>
            </a:r>
          </a:p>
          <a:p>
            <a:pPr>
              <a:buFont typeface="Calibri"/>
              <a:buNone/>
            </a:pPr>
            <a:r>
              <a:rPr lang="en-US" sz="2000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</a:rPr>
              <a:t>Values are 10, Welcome, 1,500000</a:t>
            </a:r>
          </a:p>
          <a:p>
            <a:endParaRPr lang="en-US" dirty="0"/>
          </a:p>
        </p:txBody>
      </p:sp>
      <p:sp>
        <p:nvSpPr>
          <p:cNvPr id="4" name="Cloud Callout 5">
            <a:extLst>
              <a:ext uri="{FF2B5EF4-FFF2-40B4-BE49-F238E27FC236}">
                <a16:creationId xmlns:a16="http://schemas.microsoft.com/office/drawing/2014/main" id="{E52B4C7E-1096-4B13-97C5-4538D276AEB6}"/>
              </a:ext>
            </a:extLst>
          </p:cNvPr>
          <p:cNvSpPr/>
          <p:nvPr/>
        </p:nvSpPr>
        <p:spPr>
          <a:xfrm rot="20500674">
            <a:off x="7052664" y="3981281"/>
            <a:ext cx="3200416" cy="2000264"/>
          </a:xfrm>
          <a:prstGeom prst="cloudCallout">
            <a:avLst>
              <a:gd name="adj1" fmla="val -64369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Number of format specifiers must exactly match with the number of vlaues in the parenthesis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B1B9-CEA2-4493-BB05-9F5E4003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88CA-D490-4742-BDEF-F6AA4368CF0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1800" b="1" u="sng"/>
              <a:t>Syntax:</a:t>
            </a:r>
          </a:p>
          <a:p>
            <a:pPr lvl="1"/>
            <a:r>
              <a:rPr lang="en-US" sz="1800" b="1">
                <a:solidFill>
                  <a:srgbClr val="C00000"/>
                </a:solidFill>
              </a:rPr>
              <a:t>range(m,n,s)</a:t>
            </a:r>
          </a:p>
          <a:p>
            <a:pPr marL="0" indent="0">
              <a:buFont typeface="Calibri"/>
              <a:buNone/>
            </a:pPr>
            <a:r>
              <a:rPr lang="en-IN" sz="1800"/>
              <a:t>Finally, the </a:t>
            </a:r>
            <a:r>
              <a:rPr lang="en-IN" sz="1800" b="1">
                <a:solidFill>
                  <a:srgbClr val="C00000"/>
                </a:solidFill>
              </a:rPr>
              <a:t>range() </a:t>
            </a:r>
            <a:r>
              <a:rPr lang="en-IN" sz="1800"/>
              <a:t>function can also take the </a:t>
            </a:r>
            <a:r>
              <a:rPr lang="en-IN" sz="1800" b="1">
                <a:solidFill>
                  <a:srgbClr val="C00000"/>
                </a:solidFill>
              </a:rPr>
              <a:t>third parameter</a:t>
            </a:r>
            <a:r>
              <a:rPr lang="en-IN" sz="1800"/>
              <a:t> .This is for the </a:t>
            </a:r>
            <a:r>
              <a:rPr lang="en-IN" sz="1800" b="1">
                <a:solidFill>
                  <a:srgbClr val="C00000"/>
                </a:solidFill>
              </a:rPr>
              <a:t>step value</a:t>
            </a:r>
            <a:r>
              <a:rPr lang="en-IN" sz="1800"/>
              <a:t>.</a:t>
            </a:r>
          </a:p>
          <a:p>
            <a:pPr>
              <a:buFont typeface="Calibri"/>
              <a:buNone/>
            </a:pPr>
            <a:r>
              <a:rPr lang="en-US" sz="1800" b="1" u="sng"/>
              <a:t>Example: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a=range(1,10,2)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b=list(a)	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print(b)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6F53B-949C-4274-811A-85F18DDCC4B4}"/>
              </a:ext>
            </a:extLst>
          </p:cNvPr>
          <p:cNvSpPr txBox="1"/>
          <p:nvPr/>
        </p:nvSpPr>
        <p:spPr>
          <a:xfrm>
            <a:off x="7158676" y="3565243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Since step value is 2 , so we got </a:t>
            </a:r>
            <a:r>
              <a:rPr lang="en-US" b="1" dirty="0" err="1"/>
              <a:t>nos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to </a:t>
            </a:r>
            <a:r>
              <a:rPr lang="en-US" b="1" dirty="0">
                <a:solidFill>
                  <a:srgbClr val="C00000"/>
                </a:solidFill>
              </a:rPr>
              <a:t>9</a:t>
            </a:r>
            <a:r>
              <a:rPr lang="en-US" b="1" dirty="0"/>
              <a:t> with a difference of </a:t>
            </a:r>
            <a:r>
              <a:rPr lang="en-US" b="1" dirty="0">
                <a:solidFill>
                  <a:srgbClr val="C00000"/>
                </a:solidFill>
              </a:rPr>
              <a:t>2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F5D8-0347-4848-92C6-36C4198F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503D-BF45-48A2-8C89-554AB94BA617}"/>
              </a:ext>
            </a:extLst>
          </p:cNvPr>
          <p:cNvSpPr txBox="1">
            <a:spLocks/>
          </p:cNvSpPr>
          <p:nvPr/>
        </p:nvSpPr>
        <p:spPr>
          <a:xfrm>
            <a:off x="106680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a=range(7,1,-2)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print(b)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32CA2-5DF2-4961-A14C-EE4559390377}"/>
              </a:ext>
            </a:extLst>
          </p:cNvPr>
          <p:cNvSpPr txBox="1"/>
          <p:nvPr/>
        </p:nvSpPr>
        <p:spPr>
          <a:xfrm>
            <a:off x="1036320" y="4656026"/>
            <a:ext cx="609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a=range(5,10,20)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b=list(a)</a:t>
            </a:r>
          </a:p>
          <a:p>
            <a:pPr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print(b)</a:t>
            </a:r>
            <a:endParaRPr lang="en-US" dirty="0"/>
          </a:p>
        </p:txBody>
      </p:sp>
      <p:sp>
        <p:nvSpPr>
          <p:cNvPr id="5" name="Cloud Callout 10">
            <a:extLst>
              <a:ext uri="{FF2B5EF4-FFF2-40B4-BE49-F238E27FC236}">
                <a16:creationId xmlns:a16="http://schemas.microsoft.com/office/drawing/2014/main" id="{4568E5DC-5953-4527-A3AA-9E55BBF66FF3}"/>
              </a:ext>
            </a:extLst>
          </p:cNvPr>
          <p:cNvSpPr/>
          <p:nvPr/>
        </p:nvSpPr>
        <p:spPr>
          <a:xfrm>
            <a:off x="6362732" y="2005781"/>
            <a:ext cx="3838281" cy="1989667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Pay close attention , that we are having </a:t>
            </a:r>
            <a:r>
              <a:rPr lang="en-US" b="1" dirty="0">
                <a:solidFill>
                  <a:srgbClr val="FFFF00"/>
                </a:solidFill>
              </a:rPr>
              <a:t>start value </a:t>
            </a:r>
            <a:r>
              <a:rPr lang="en-US" b="1" dirty="0">
                <a:solidFill>
                  <a:schemeClr val="bg1"/>
                </a:solidFill>
              </a:rPr>
              <a:t>greater than </a:t>
            </a:r>
            <a:r>
              <a:rPr lang="en-US" b="1" dirty="0">
                <a:solidFill>
                  <a:srgbClr val="FFFF00"/>
                </a:solidFill>
              </a:rPr>
              <a:t>end value </a:t>
            </a:r>
            <a:r>
              <a:rPr lang="en-US" b="1" dirty="0">
                <a:solidFill>
                  <a:schemeClr val="bg1"/>
                </a:solidFill>
              </a:rPr>
              <a:t>, but since </a:t>
            </a:r>
            <a:r>
              <a:rPr lang="en-US" b="1" dirty="0">
                <a:solidFill>
                  <a:srgbClr val="FFFF00"/>
                </a:solidFill>
              </a:rPr>
              <a:t>step value </a:t>
            </a:r>
            <a:r>
              <a:rPr lang="en-US" b="1" dirty="0">
                <a:solidFill>
                  <a:schemeClr val="bg1"/>
                </a:solidFill>
              </a:rPr>
              <a:t>is negative , so it is allowed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Cloud Callout 11">
            <a:extLst>
              <a:ext uri="{FF2B5EF4-FFF2-40B4-BE49-F238E27FC236}">
                <a16:creationId xmlns:a16="http://schemas.microsoft.com/office/drawing/2014/main" id="{BA46F204-2B83-43BF-AC19-F0D5DDE0A71F}"/>
              </a:ext>
            </a:extLst>
          </p:cNvPr>
          <p:cNvSpPr/>
          <p:nvPr/>
        </p:nvSpPr>
        <p:spPr>
          <a:xfrm>
            <a:off x="6362732" y="4366289"/>
            <a:ext cx="3613077" cy="1662851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Here, note that the first integer, </a:t>
            </a:r>
            <a:r>
              <a:rPr lang="en-IN" b="1" dirty="0">
                <a:solidFill>
                  <a:srgbClr val="FFFF00"/>
                </a:solidFill>
              </a:rPr>
              <a:t>5</a:t>
            </a:r>
            <a:r>
              <a:rPr lang="en-IN" b="1" dirty="0"/>
              <a:t>, is always returned, even though the interval </a:t>
            </a:r>
            <a:r>
              <a:rPr lang="en-IN" b="1" dirty="0">
                <a:solidFill>
                  <a:srgbClr val="FFFF00"/>
                </a:solidFill>
              </a:rPr>
              <a:t>20</a:t>
            </a:r>
            <a:r>
              <a:rPr lang="en-IN" b="1" dirty="0"/>
              <a:t> sends it beyond </a:t>
            </a:r>
            <a:r>
              <a:rPr lang="en-IN" b="1" dirty="0">
                <a:solidFill>
                  <a:srgbClr val="FFFF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CB14-AD9D-4442-87E7-BD2F97C7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B733-3EE5-4432-B861-2F92707A1F6A}"/>
              </a:ext>
            </a:extLst>
          </p:cNvPr>
          <p:cNvSpPr txBox="1">
            <a:spLocks/>
          </p:cNvSpPr>
          <p:nvPr/>
        </p:nvSpPr>
        <p:spPr>
          <a:xfrm>
            <a:off x="1066800" y="2108200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a=range(2,14,1.5)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print(b)</a:t>
            </a:r>
          </a:p>
          <a:p>
            <a:pPr>
              <a:buFont typeface="Calibri"/>
              <a:buNone/>
            </a:pPr>
            <a:endParaRPr lang="en-US" sz="2000" b="1">
              <a:solidFill>
                <a:srgbClr val="7030A0"/>
              </a:solidFill>
            </a:endParaRP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a=range(5,10,0)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print(b)</a:t>
            </a:r>
            <a:endParaRPr lang="en-US" dirty="0"/>
          </a:p>
        </p:txBody>
      </p:sp>
      <p:sp>
        <p:nvSpPr>
          <p:cNvPr id="4" name="Cloud Callout 10">
            <a:extLst>
              <a:ext uri="{FF2B5EF4-FFF2-40B4-BE49-F238E27FC236}">
                <a16:creationId xmlns:a16="http://schemas.microsoft.com/office/drawing/2014/main" id="{56A0C75D-ABE8-4F3D-AF95-F8C004116A87}"/>
              </a:ext>
            </a:extLst>
          </p:cNvPr>
          <p:cNvSpPr/>
          <p:nvPr/>
        </p:nvSpPr>
        <p:spPr>
          <a:xfrm>
            <a:off x="6603308" y="2169191"/>
            <a:ext cx="3857652" cy="1633029"/>
          </a:xfrm>
          <a:prstGeom prst="cloudCallout">
            <a:avLst>
              <a:gd name="adj1" fmla="val -98783"/>
              <a:gd name="adj2" fmla="val -1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Note that all three arguments must be integers only.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loud Callout 11">
            <a:extLst>
              <a:ext uri="{FF2B5EF4-FFF2-40B4-BE49-F238E27FC236}">
                <a16:creationId xmlns:a16="http://schemas.microsoft.com/office/drawing/2014/main" id="{417D95C7-BA99-4731-BE3F-98A369584726}"/>
              </a:ext>
            </a:extLst>
          </p:cNvPr>
          <p:cNvSpPr/>
          <p:nvPr/>
        </p:nvSpPr>
        <p:spPr>
          <a:xfrm>
            <a:off x="6744748" y="4049636"/>
            <a:ext cx="3465129" cy="1819455"/>
          </a:xfrm>
          <a:prstGeom prst="cloudCallout">
            <a:avLst>
              <a:gd name="adj1" fmla="val -108547"/>
              <a:gd name="adj2" fmla="val 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It raised a </a:t>
            </a:r>
            <a:r>
              <a:rPr lang="en-IN" b="1" dirty="0">
                <a:solidFill>
                  <a:srgbClr val="FFFF00"/>
                </a:solidFill>
              </a:rPr>
              <a:t>Value Error</a:t>
            </a:r>
            <a:r>
              <a:rPr lang="en-IN" b="1" dirty="0"/>
              <a:t> because the interval cannot be </a:t>
            </a:r>
            <a:r>
              <a:rPr lang="en-IN" b="1" dirty="0">
                <a:solidFill>
                  <a:srgbClr val="FFFF00"/>
                </a:solidFill>
              </a:rPr>
              <a:t>zero </a:t>
            </a:r>
            <a:r>
              <a:rPr lang="en-IN" b="1" dirty="0"/>
              <a:t>if we need to go from one number to another.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57D8619-BA92-41FC-883C-B84FB0CC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92DAD6-ED38-4C1E-87D0-73AE68F7AE74}"/>
              </a:ext>
            </a:extLst>
          </p:cNvPr>
          <p:cNvSpPr txBox="1">
            <a:spLocks/>
          </p:cNvSpPr>
          <p:nvPr/>
        </p:nvSpPr>
        <p:spPr>
          <a:xfrm>
            <a:off x="1066800" y="2114100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a=range(2,12)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print(b)</a:t>
            </a:r>
            <a:br>
              <a:rPr lang="en-US" sz="2000" b="1">
                <a:solidFill>
                  <a:srgbClr val="7030A0"/>
                </a:solidFill>
              </a:rPr>
            </a:br>
            <a:endParaRPr lang="en-US" sz="2000" b="1">
              <a:solidFill>
                <a:srgbClr val="7030A0"/>
              </a:solidFill>
            </a:endParaRP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a=range(12,2)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b=list(a)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print(b)</a:t>
            </a:r>
            <a:endParaRPr lang="en-US" sz="2000"/>
          </a:p>
          <a:p>
            <a:pPr>
              <a:buFont typeface="Calibri"/>
              <a:buNone/>
            </a:pPr>
            <a:endParaRPr lang="en-US" sz="2000" b="1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12" name="Cloud Callout 10">
            <a:extLst>
              <a:ext uri="{FF2B5EF4-FFF2-40B4-BE49-F238E27FC236}">
                <a16:creationId xmlns:a16="http://schemas.microsoft.com/office/drawing/2014/main" id="{EC903E83-E630-4DE2-BF1E-953AEE64B5CD}"/>
              </a:ext>
            </a:extLst>
          </p:cNvPr>
          <p:cNvSpPr/>
          <p:nvPr/>
        </p:nvSpPr>
        <p:spPr>
          <a:xfrm>
            <a:off x="5684307" y="2005800"/>
            <a:ext cx="3857652" cy="1785950"/>
          </a:xfrm>
          <a:prstGeom prst="cloudCallout">
            <a:avLst>
              <a:gd name="adj1" fmla="val -110797"/>
              <a:gd name="adj2" fmla="val -2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default value of </a:t>
            </a:r>
            <a:r>
              <a:rPr lang="en-IN" b="1" dirty="0">
                <a:solidFill>
                  <a:srgbClr val="FFFF00"/>
                </a:solidFill>
              </a:rPr>
              <a:t>step</a:t>
            </a:r>
            <a:r>
              <a:rPr lang="en-IN" b="1" dirty="0"/>
              <a:t> is </a:t>
            </a:r>
            <a:r>
              <a:rPr lang="en-IN" b="1" dirty="0">
                <a:solidFill>
                  <a:srgbClr val="FFFF00"/>
                </a:solidFill>
              </a:rPr>
              <a:t>1</a:t>
            </a:r>
            <a:r>
              <a:rPr lang="en-IN" b="1" dirty="0"/>
              <a:t> , so the output is from </a:t>
            </a:r>
            <a:r>
              <a:rPr lang="en-IN" b="1" dirty="0">
                <a:solidFill>
                  <a:srgbClr val="FFFF00"/>
                </a:solidFill>
              </a:rPr>
              <a:t>2 </a:t>
            </a:r>
            <a:r>
              <a:rPr lang="en-IN" b="1" dirty="0"/>
              <a:t>to </a:t>
            </a:r>
            <a:r>
              <a:rPr lang="en-IN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13" name="Cloud Callout 11">
            <a:extLst>
              <a:ext uri="{FF2B5EF4-FFF2-40B4-BE49-F238E27FC236}">
                <a16:creationId xmlns:a16="http://schemas.microsoft.com/office/drawing/2014/main" id="{BA747C41-BE4E-485F-B06D-D37210919609}"/>
              </a:ext>
            </a:extLst>
          </p:cNvPr>
          <p:cNvSpPr/>
          <p:nvPr/>
        </p:nvSpPr>
        <p:spPr>
          <a:xfrm>
            <a:off x="6096000" y="4465781"/>
            <a:ext cx="3282066" cy="1785950"/>
          </a:xfrm>
          <a:prstGeom prst="cloudCallout">
            <a:avLst>
              <a:gd name="adj1" fmla="val -109823"/>
              <a:gd name="adj2" fmla="val -4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 usual , since the </a:t>
            </a:r>
            <a:r>
              <a:rPr lang="en-IN" b="1" dirty="0">
                <a:solidFill>
                  <a:srgbClr val="FFFF00"/>
                </a:solidFill>
              </a:rPr>
              <a:t>start value </a:t>
            </a:r>
            <a:r>
              <a:rPr lang="en-IN" b="1" dirty="0"/>
              <a:t>is greater than </a:t>
            </a:r>
            <a:r>
              <a:rPr lang="en-IN" b="1" dirty="0">
                <a:solidFill>
                  <a:srgbClr val="FFFF00"/>
                </a:solidFill>
              </a:rPr>
              <a:t>end value</a:t>
            </a:r>
            <a:r>
              <a:rPr lang="en-IN" b="1" dirty="0"/>
              <a:t> so we get an </a:t>
            </a:r>
            <a:r>
              <a:rPr lang="en-IN" b="1" dirty="0">
                <a:solidFill>
                  <a:srgbClr val="FFFF00"/>
                </a:solidFill>
              </a:rPr>
              <a:t>empty</a:t>
            </a:r>
            <a:r>
              <a:rPr lang="en-IN" b="1" dirty="0"/>
              <a:t> list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7FC1-ADC6-4D4C-B69F-8C4C6DD2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 )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C896-38FF-4186-93F2-C05930BCF035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1800"/>
              <a:t>We can use </a:t>
            </a:r>
            <a:r>
              <a:rPr lang="en-US" sz="1800" b="1">
                <a:solidFill>
                  <a:srgbClr val="C00000"/>
                </a:solidFill>
              </a:rPr>
              <a:t>range() </a:t>
            </a:r>
            <a:r>
              <a:rPr lang="en-US" sz="1800"/>
              <a:t>and </a:t>
            </a:r>
            <a:r>
              <a:rPr lang="en-US" sz="1800" b="1">
                <a:solidFill>
                  <a:srgbClr val="C00000"/>
                </a:solidFill>
              </a:rPr>
              <a:t>for</a:t>
            </a:r>
            <a:r>
              <a:rPr lang="en-US" sz="1800"/>
              <a:t> together for iterating through a list of </a:t>
            </a:r>
            <a:r>
              <a:rPr lang="en-US" sz="1800" b="1">
                <a:solidFill>
                  <a:srgbClr val="C00000"/>
                </a:solidFill>
              </a:rPr>
              <a:t>numeric values</a:t>
            </a:r>
            <a:endParaRPr lang="en-US" sz="1800"/>
          </a:p>
          <a:p>
            <a:pPr lvl="1"/>
            <a:endParaRPr lang="en-US" sz="1800" b="1">
              <a:solidFill>
                <a:srgbClr val="002060"/>
              </a:solidFill>
            </a:endParaRPr>
          </a:p>
          <a:p>
            <a:pPr marL="0" indent="0">
              <a:buFont typeface="Calibri"/>
              <a:buNone/>
            </a:pPr>
            <a:r>
              <a:rPr lang="en-US" sz="1800" b="1" u="sng"/>
              <a:t>Syntax:</a:t>
            </a:r>
          </a:p>
          <a:p>
            <a:pPr lvl="1"/>
            <a:r>
              <a:rPr lang="en-US" sz="1800" b="1">
                <a:solidFill>
                  <a:srgbClr val="C00000"/>
                </a:solidFill>
              </a:rPr>
              <a:t>for &lt;var_name&gt; in range(end)</a:t>
            </a:r>
          </a:p>
          <a:p>
            <a:pPr lvl="2">
              <a:buFont typeface="Calibri"/>
              <a:buNone/>
            </a:pPr>
            <a:r>
              <a:rPr lang="en-US" sz="1800" b="1">
                <a:solidFill>
                  <a:srgbClr val="C00000"/>
                </a:solidFill>
              </a:rPr>
              <a:t>	indented statement 1</a:t>
            </a:r>
          </a:p>
          <a:p>
            <a:pPr lvl="2">
              <a:buFont typeface="Calibri"/>
              <a:buNone/>
            </a:pPr>
            <a:r>
              <a:rPr lang="en-US" sz="1800" b="1">
                <a:solidFill>
                  <a:srgbClr val="C00000"/>
                </a:solidFill>
              </a:rPr>
              <a:t>	indented statement 2</a:t>
            </a:r>
          </a:p>
          <a:p>
            <a:pPr lvl="2">
              <a:buFont typeface="Calibri"/>
              <a:buNone/>
            </a:pPr>
            <a:r>
              <a:rPr lang="en-US" sz="18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18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1800" b="1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6FC-5E60-41A7-88D7-4709D52C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FACB-9D60-4606-8708-7E5811EE0C3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for i in range(11):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print(i)</a:t>
            </a:r>
            <a:endParaRPr lang="en-US" sz="2000" b="1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F37-A04E-4C86-A98F-5BCB57F5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2 Parameter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 )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A7D9-AC00-49D0-9708-7050554998E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/>
              <a:t>We can use 2 argument </a:t>
            </a:r>
            <a:r>
              <a:rPr lang="en-US" b="1">
                <a:solidFill>
                  <a:srgbClr val="C00000"/>
                </a:solidFill>
              </a:rPr>
              <a:t>range() </a:t>
            </a:r>
            <a:r>
              <a:rPr lang="en-US"/>
              <a:t>with </a:t>
            </a:r>
            <a:r>
              <a:rPr lang="en-US" b="1">
                <a:solidFill>
                  <a:srgbClr val="C00000"/>
                </a:solidFill>
              </a:rPr>
              <a:t>for</a:t>
            </a:r>
            <a:r>
              <a:rPr lang="en-US"/>
              <a:t> also for iterating through a list of </a:t>
            </a:r>
            <a:r>
              <a:rPr lang="en-US" b="1">
                <a:solidFill>
                  <a:srgbClr val="C00000"/>
                </a:solidFill>
              </a:rPr>
              <a:t>numeric values </a:t>
            </a:r>
            <a:r>
              <a:rPr lang="en-US"/>
              <a:t>between a </a:t>
            </a:r>
            <a:r>
              <a:rPr lang="en-US" b="1">
                <a:solidFill>
                  <a:srgbClr val="C00000"/>
                </a:solidFill>
              </a:rPr>
              <a:t>given range</a:t>
            </a:r>
          </a:p>
          <a:p>
            <a:pPr lvl="1"/>
            <a:endParaRPr lang="en-US" sz="1900"/>
          </a:p>
          <a:p>
            <a:pPr lvl="1"/>
            <a:endParaRPr lang="en-US" sz="1900" b="1">
              <a:solidFill>
                <a:srgbClr val="002060"/>
              </a:solidFill>
            </a:endParaRPr>
          </a:p>
          <a:p>
            <a:pPr marL="0" indent="0">
              <a:buFont typeface="Calibri"/>
              <a:buNone/>
            </a:pPr>
            <a:r>
              <a:rPr lang="en-US" b="1" u="sng"/>
              <a:t>Syntax:</a:t>
            </a:r>
          </a:p>
          <a:p>
            <a:pPr lvl="1"/>
            <a:r>
              <a:rPr lang="en-US" sz="1900" b="1">
                <a:solidFill>
                  <a:srgbClr val="C00000"/>
                </a:solidFill>
              </a:rPr>
              <a:t>for &lt;var_name&gt; in range(start,end)</a:t>
            </a:r>
          </a:p>
          <a:p>
            <a:pPr lvl="2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</a:rPr>
              <a:t>	indented statement 1</a:t>
            </a:r>
          </a:p>
          <a:p>
            <a:pPr lvl="2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</a:rPr>
              <a:t>	indented statement 2</a:t>
            </a:r>
          </a:p>
          <a:p>
            <a:pPr lvl="2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1900" b="1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F62-1422-42FF-B0B8-DCA10EAD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432B-7229-4142-9B24-DAED3DA1933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for i in range(1,11):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print(i)</a:t>
            </a:r>
            <a:endParaRPr lang="en-US" sz="2000" b="1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E1F-7C03-44E8-9248-336C8DF2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C837-88FA-4479-A5CD-89B3454A45D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Write a program to accept an integer from the user and display the sum of all the numbers from 1 to that number.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num=int(input("Enter an int:"))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total=0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i in range(1,num+1):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total=total+i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print("sum of no's from 1 to {} is {}".format(num,total))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3E54-D5C6-49F2-88C6-665A9303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7BDE-270D-40C5-9A74-9ED54727156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 b="1"/>
              <a:t>Write a program to accept an integer from the user and calculate it’s factorial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4D15-3493-468F-88EB-56BAE247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Points About 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Specifiers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E90-65DF-466C-A445-05AE2596129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/>
              <a:t>The </a:t>
            </a:r>
            <a:r>
              <a:rPr lang="en-US" sz="2000" b="1">
                <a:solidFill>
                  <a:srgbClr val="C00000"/>
                </a:solidFill>
              </a:rPr>
              <a:t>number of format specifiers </a:t>
            </a:r>
            <a:r>
              <a:rPr lang="en-US" sz="2000"/>
              <a:t>and </a:t>
            </a:r>
            <a:r>
              <a:rPr lang="en-US" sz="2000" b="1">
                <a:solidFill>
                  <a:srgbClr val="C00000"/>
                </a:solidFill>
              </a:rPr>
              <a:t>number of variables </a:t>
            </a:r>
            <a:r>
              <a:rPr lang="en-US" sz="2000"/>
              <a:t>must always match</a:t>
            </a:r>
          </a:p>
          <a:p>
            <a:pPr marL="0" indent="0">
              <a:buFont typeface="Calibri"/>
              <a:buNone/>
            </a:pPr>
            <a:endParaRPr lang="en-US" sz="2000"/>
          </a:p>
          <a:p>
            <a:pPr marL="0" indent="0">
              <a:buFont typeface="Calibri"/>
              <a:buNone/>
            </a:pPr>
            <a:r>
              <a:rPr lang="en-US" sz="2000"/>
              <a:t>We should use the </a:t>
            </a:r>
            <a:r>
              <a:rPr lang="en-US" sz="2000" b="1">
                <a:solidFill>
                  <a:srgbClr val="C00000"/>
                </a:solidFill>
              </a:rPr>
              <a:t>specified format specifier </a:t>
            </a:r>
            <a:r>
              <a:rPr lang="en-US" sz="2000"/>
              <a:t>to display a </a:t>
            </a:r>
            <a:r>
              <a:rPr lang="en-US" sz="2000" b="1"/>
              <a:t>particular value</a:t>
            </a:r>
            <a:r>
              <a:rPr lang="en-US" sz="2000"/>
              <a:t>.</a:t>
            </a:r>
            <a:endParaRPr lang="en-US" sz="2000" b="1">
              <a:solidFill>
                <a:srgbClr val="C00000"/>
              </a:solidFill>
            </a:endParaRPr>
          </a:p>
          <a:p>
            <a:pPr marL="0" indent="0">
              <a:buFont typeface="Calibri"/>
              <a:buNone/>
            </a:pPr>
            <a:endParaRPr lang="en-US" sz="2000"/>
          </a:p>
          <a:p>
            <a:pPr marL="0" indent="0">
              <a:buFont typeface="Calibri"/>
              <a:buNone/>
            </a:pPr>
            <a:r>
              <a:rPr lang="en-US" sz="2000"/>
              <a:t>For example we cannot use </a:t>
            </a:r>
            <a:r>
              <a:rPr lang="en-US" sz="2000" b="1">
                <a:solidFill>
                  <a:srgbClr val="C00000"/>
                </a:solidFill>
              </a:rPr>
              <a:t>%d</a:t>
            </a:r>
            <a:r>
              <a:rPr lang="en-US" sz="2000"/>
              <a:t> </a:t>
            </a:r>
            <a:r>
              <a:rPr lang="en-US" sz="2000" b="1">
                <a:solidFill>
                  <a:srgbClr val="C00000"/>
                </a:solidFill>
              </a:rPr>
              <a:t>for strings</a:t>
            </a:r>
          </a:p>
          <a:p>
            <a:pPr marL="0" indent="0">
              <a:buFont typeface="Calibri"/>
              <a:buNone/>
            </a:pPr>
            <a:endParaRPr lang="en-US" sz="2000"/>
          </a:p>
          <a:p>
            <a:pPr marL="0" indent="0">
              <a:buFont typeface="Calibri"/>
              <a:buNone/>
            </a:pPr>
            <a:r>
              <a:rPr lang="en-US" sz="2000"/>
              <a:t>However we can use </a:t>
            </a:r>
            <a:r>
              <a:rPr lang="en-US" sz="2000" b="1">
                <a:solidFill>
                  <a:srgbClr val="C00000"/>
                </a:solidFill>
              </a:rPr>
              <a:t>%s </a:t>
            </a:r>
            <a:r>
              <a:rPr lang="en-US" sz="2000"/>
              <a:t>with </a:t>
            </a:r>
            <a:r>
              <a:rPr lang="en-US" sz="2000" b="1">
                <a:solidFill>
                  <a:srgbClr val="C00000"/>
                </a:solidFill>
              </a:rPr>
              <a:t>non string </a:t>
            </a:r>
            <a:r>
              <a:rPr lang="en-US" sz="2000"/>
              <a:t>values also , like </a:t>
            </a:r>
            <a:r>
              <a:rPr lang="en-US" sz="2000" b="1">
                <a:solidFill>
                  <a:srgbClr val="C00000"/>
                </a:solidFill>
              </a:rPr>
              <a:t>boolean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174-30CC-4BFC-9ADE-D005DB2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Using 3 Parameter </a:t>
            </a:r>
            <a:br>
              <a:rPr lang="en-US" sz="4400" b="1" dirty="0"/>
            </a:br>
            <a:r>
              <a:rPr lang="en-US" sz="4400" b="1" dirty="0">
                <a:solidFill>
                  <a:srgbClr val="C00000"/>
                </a:solidFill>
              </a:rPr>
              <a:t>range( ) </a:t>
            </a:r>
            <a:r>
              <a:rPr lang="en-US" sz="4400" b="1" dirty="0"/>
              <a:t>With </a:t>
            </a:r>
            <a:r>
              <a:rPr lang="en-US" sz="4400" b="1" dirty="0">
                <a:solidFill>
                  <a:srgbClr val="C00000"/>
                </a:solidFill>
              </a:rPr>
              <a:t>for</a:t>
            </a:r>
            <a:r>
              <a:rPr lang="en-US" sz="4400" b="1" dirty="0"/>
              <a:t> Loop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6A24-77AC-48A8-BBE1-F6CFE8232B2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 u="sng"/>
              <a:t>Syntax:</a:t>
            </a:r>
          </a:p>
          <a:p>
            <a:pPr lvl="1"/>
            <a:r>
              <a:rPr lang="en-US" sz="2000" b="1">
                <a:solidFill>
                  <a:srgbClr val="C00000"/>
                </a:solidFill>
              </a:rPr>
              <a:t>for &lt;var_name&gt; in range(start,end,step)</a:t>
            </a:r>
          </a:p>
          <a:p>
            <a:pPr lvl="2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	indented statement 1</a:t>
            </a:r>
          </a:p>
          <a:p>
            <a:pPr lvl="2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	indented statement 2</a:t>
            </a:r>
          </a:p>
          <a:p>
            <a:pPr lvl="2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	.</a:t>
            </a:r>
          </a:p>
          <a:p>
            <a:pPr lvl="2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	indented statement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B98A-9516-4BA0-96C7-4974D76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D840-DE8F-432E-BC26-F17B7C382EA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for i in range(1,11,2):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	  print(i)</a:t>
            </a:r>
            <a:endParaRPr lang="en-US" sz="2000" b="1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94C1-E27A-4A70-9315-D91AC1DE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2A26-2977-402F-9E21-15909215B05F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for i in range(100,0,-10):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   print(i)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2E5-F328-44AF-A863-ECAB106C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352B-7ACB-4235-9197-F40C4E25D2B9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400"/>
              <a:t>Just like </a:t>
            </a:r>
            <a:r>
              <a:rPr lang="en-IN" sz="2400" b="1">
                <a:solidFill>
                  <a:srgbClr val="C00000"/>
                </a:solidFill>
              </a:rPr>
              <a:t>while</a:t>
            </a:r>
            <a:r>
              <a:rPr lang="en-IN" sz="2400"/>
              <a:t> , the </a:t>
            </a:r>
            <a:r>
              <a:rPr lang="en-IN" sz="2400" b="1">
                <a:solidFill>
                  <a:srgbClr val="C00000"/>
                </a:solidFill>
              </a:rPr>
              <a:t>for</a:t>
            </a:r>
            <a:r>
              <a:rPr lang="en-IN" sz="2400"/>
              <a:t> loop can also have an </a:t>
            </a:r>
            <a:r>
              <a:rPr lang="en-IN" sz="2400" b="1">
                <a:solidFill>
                  <a:srgbClr val="C00000"/>
                </a:solidFill>
              </a:rPr>
              <a:t>else</a:t>
            </a:r>
            <a:r>
              <a:rPr lang="en-IN" sz="2400"/>
              <a:t> part , which executes if no </a:t>
            </a:r>
            <a:r>
              <a:rPr lang="en-IN" sz="2400" b="1">
                <a:solidFill>
                  <a:srgbClr val="C00000"/>
                </a:solidFill>
              </a:rPr>
              <a:t>break</a:t>
            </a:r>
            <a:r>
              <a:rPr lang="en-IN" sz="2400"/>
              <a:t> statements executes in the f</a:t>
            </a:r>
            <a:r>
              <a:rPr lang="en-IN" sz="2400" b="1">
                <a:solidFill>
                  <a:srgbClr val="C00000"/>
                </a:solidFill>
              </a:rPr>
              <a:t>or loop</a:t>
            </a:r>
          </a:p>
          <a:p>
            <a:pPr lvl="1"/>
            <a:endParaRPr lang="en-US" sz="1900"/>
          </a:p>
          <a:p>
            <a:pPr lvl="1"/>
            <a:endParaRPr lang="en-US" sz="1900" b="1">
              <a:solidFill>
                <a:srgbClr val="002060"/>
              </a:solidFill>
            </a:endParaRPr>
          </a:p>
          <a:p>
            <a:pPr marL="0" indent="0">
              <a:buFont typeface="Calibri"/>
              <a:buNone/>
            </a:pPr>
            <a:r>
              <a:rPr lang="en-US" sz="2400" b="1" u="sng"/>
              <a:t>Syntax:</a:t>
            </a:r>
          </a:p>
          <a:p>
            <a:pPr lvl="1">
              <a:buFont typeface="Calibri"/>
              <a:buNone/>
            </a:pPr>
            <a:r>
              <a:rPr lang="en-US" sz="1900" b="1">
                <a:solidFill>
                  <a:srgbClr val="002060"/>
                </a:solidFill>
              </a:rPr>
              <a:t>     </a:t>
            </a:r>
            <a:r>
              <a:rPr lang="en-US" sz="1900" b="1">
                <a:solidFill>
                  <a:srgbClr val="C00000"/>
                </a:solidFill>
              </a:rPr>
              <a:t>for &lt;var_name&gt; in some_seq:</a:t>
            </a:r>
          </a:p>
          <a:p>
            <a:pPr lvl="1"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		indented statement 1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if test_cond: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      break		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else:</a:t>
            </a:r>
          </a:p>
          <a:p>
            <a:pPr lvl="1"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		indented statement 3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indented statement 4</a:t>
            </a:r>
          </a:p>
          <a:p>
            <a:pPr lvl="2">
              <a:buFont typeface="Calibri"/>
              <a:buNone/>
            </a:pPr>
            <a:endParaRPr lang="en-US" sz="1700" b="1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768C-FE17-44B5-9009-6E5AE8DE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9072-9271-4F5C-90D8-3906F74D4E4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  <a:r>
              <a:rPr lang="en-US" sz="2000" b="1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2000" b="1" u="sng">
                <a:solidFill>
                  <a:srgbClr val="C00000"/>
                </a:solidFill>
              </a:rPr>
              <a:t>Output: 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for i in range(10):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   print(i)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else: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7030A0"/>
                </a:solidFill>
              </a:rPr>
              <a:t>   print(“Loop complete”)</a:t>
            </a:r>
          </a:p>
          <a:p>
            <a:endParaRPr lang="en-US" dirty="0"/>
          </a:p>
        </p:txBody>
      </p:sp>
      <p:pic>
        <p:nvPicPr>
          <p:cNvPr id="4" name="Picture 3" descr="cmd4.png">
            <a:extLst>
              <a:ext uri="{FF2B5EF4-FFF2-40B4-BE49-F238E27FC236}">
                <a16:creationId xmlns:a16="http://schemas.microsoft.com/office/drawing/2014/main" id="{F026F4D6-B5E8-45CF-867F-9640A41F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09" y="2654813"/>
            <a:ext cx="193858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24BF-374E-4CEE-B08B-A48E39AE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D89C-8BD7-4D11-BAC0-F329414278A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8000" b="1" u="sng">
                <a:solidFill>
                  <a:srgbClr val="C00000"/>
                </a:solidFill>
              </a:rPr>
              <a:t>Code:</a:t>
            </a:r>
            <a:r>
              <a:rPr lang="en-US" sz="8000" b="1">
                <a:solidFill>
                  <a:srgbClr val="C00000"/>
                </a:solidFill>
              </a:rPr>
              <a:t>                                                                             </a:t>
            </a:r>
            <a:r>
              <a:rPr lang="en-US" sz="12800" b="1" u="sng">
                <a:solidFill>
                  <a:srgbClr val="C00000"/>
                </a:solidFill>
              </a:rPr>
              <a:t>Output: </a:t>
            </a:r>
            <a:endParaRPr lang="en-US" sz="8000" b="1" u="sng">
              <a:solidFill>
                <a:srgbClr val="C00000"/>
              </a:solidFill>
            </a:endParaRPr>
          </a:p>
          <a:p>
            <a:pPr>
              <a:buFont typeface="Calibri"/>
              <a:buNone/>
            </a:pPr>
            <a:r>
              <a:rPr lang="en-US" sz="8000" b="1" u="sng">
                <a:solidFill>
                  <a:srgbClr val="C00000"/>
                </a:solidFill>
              </a:rPr>
              <a:t>                 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for i in range(1,10):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   print(i)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   if i%5==0: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		break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else: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   print(“Loop complete”)</a:t>
            </a:r>
          </a:p>
          <a:p>
            <a:pPr>
              <a:buFont typeface="Calibri"/>
              <a:buNone/>
            </a:pPr>
            <a:r>
              <a:rPr lang="en-US" sz="8000" b="1">
                <a:solidFill>
                  <a:srgbClr val="7030A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cmd4.png">
            <a:extLst>
              <a:ext uri="{FF2B5EF4-FFF2-40B4-BE49-F238E27FC236}">
                <a16:creationId xmlns:a16="http://schemas.microsoft.com/office/drawing/2014/main" id="{55AB9056-1BE0-4CE8-B283-6A60E68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77" y="2817970"/>
            <a:ext cx="938454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B51D-E11B-46F8-9704-2C21342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/>
              <a:t>Using Nested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B324-8472-4B44-83E6-75B28E302CA7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IN" sz="2400"/>
              <a:t>Loops can be nested in </a:t>
            </a:r>
            <a:r>
              <a:rPr lang="en-IN" sz="2400" b="1">
                <a:solidFill>
                  <a:srgbClr val="C00000"/>
                </a:solidFill>
              </a:rPr>
              <a:t>Python</a:t>
            </a:r>
            <a:r>
              <a:rPr lang="en-IN" sz="2400"/>
              <a:t>, as they can with other programming languages.</a:t>
            </a:r>
          </a:p>
          <a:p>
            <a:pPr marL="0" indent="0">
              <a:buFont typeface="Calibri"/>
              <a:buNone/>
            </a:pPr>
            <a:r>
              <a:rPr lang="en-IN" sz="2400"/>
              <a:t>A </a:t>
            </a:r>
            <a:r>
              <a:rPr lang="en-IN" sz="2400" b="1">
                <a:solidFill>
                  <a:srgbClr val="C00000"/>
                </a:solidFill>
              </a:rPr>
              <a:t>nested loop </a:t>
            </a:r>
            <a:r>
              <a:rPr lang="en-IN" sz="2400"/>
              <a:t>is a loop that occurs within another loop, and are constructed like so:</a:t>
            </a:r>
          </a:p>
          <a:p>
            <a:pPr marL="0" indent="0">
              <a:buFont typeface="Calibri"/>
              <a:buNone/>
            </a:pPr>
            <a:r>
              <a:rPr lang="en-US" sz="2400" b="1" u="sng"/>
              <a:t>Syntax:</a:t>
            </a:r>
          </a:p>
          <a:p>
            <a:pPr lvl="1">
              <a:buFont typeface="Calibri"/>
              <a:buNone/>
            </a:pPr>
            <a:r>
              <a:rPr lang="en-US" sz="1900" b="1">
                <a:solidFill>
                  <a:srgbClr val="002060"/>
                </a:solidFill>
              </a:rPr>
              <a:t>for &lt;var_name&gt; in some_seq:</a:t>
            </a:r>
          </a:p>
          <a:p>
            <a:pPr lvl="1"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	</a:t>
            </a:r>
            <a:r>
              <a:rPr lang="en-US" sz="1900" b="1">
                <a:solidFill>
                  <a:srgbClr val="C00000"/>
                </a:solidFill>
              </a:rPr>
              <a:t> for &lt;var_name&gt; in some_seq: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	indented statement 1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	indented statement 2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	.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		.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C00000"/>
                </a:solidFill>
              </a:rPr>
              <a:t>	</a:t>
            </a:r>
            <a:r>
              <a:rPr lang="en-US" sz="1700" b="1">
                <a:solidFill>
                  <a:srgbClr val="002060"/>
                </a:solidFill>
              </a:rPr>
              <a:t>indented statement n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00B050"/>
                </a:solidFill>
              </a:rPr>
              <a:t>unindented statement</a:t>
            </a:r>
          </a:p>
          <a:p>
            <a:pPr lvl="2">
              <a:buFont typeface="Calibri"/>
              <a:buNone/>
            </a:pPr>
            <a:r>
              <a:rPr lang="en-US" sz="1700" b="1">
                <a:solidFill>
                  <a:srgbClr val="00B050"/>
                </a:solidFill>
              </a:rPr>
              <a:t>unindented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6056-03C5-441D-A433-E9E69A33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6EC0-0E6B-4311-91E6-406400BDCF3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numbers = [1, 2, 3] 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alpha = ['a', 'b', 'c'] 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n in numbers: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print(n) 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for ch in alpha: 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	print(ch)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FF7-0BC8-4C32-990D-8377E4D8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1A35-925C-43AA-8180-9A821A9DAE1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 b="1"/>
              <a:t>Write a program to print the following pattern </a:t>
            </a:r>
          </a:p>
          <a:p>
            <a:r>
              <a:rPr lang="en-US" sz="2000" b="1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7FA0F062-5A97-4D7D-9164-A6C091FD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632" y="3148502"/>
            <a:ext cx="1443430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E805-870E-419E-91D9-A118727F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4756-8423-4F4F-AC98-BC55BB2825F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i in range(1,5):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for j in range(1,4):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	print("*",end="")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print()</a:t>
            </a:r>
            <a:endParaRPr lang="en-US" sz="2000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25D-FE0B-436C-A736-CCBCA600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0DB-58A1-449D-AEC0-7D983463B8D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a=10</a:t>
            </a:r>
            <a:endParaRPr lang="en-IN" sz="1800"/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print(“%s” %a)</a:t>
            </a:r>
            <a:endParaRPr lang="en-IN" sz="1800" b="1">
              <a:solidFill>
                <a:srgbClr val="7030A0"/>
              </a:solidFill>
            </a:endParaRPr>
          </a:p>
          <a:p>
            <a:pPr marL="0" indent="0">
              <a:buFont typeface="Calibri"/>
              <a:buNone/>
            </a:pPr>
            <a:r>
              <a:rPr lang="en-IN" sz="1800" b="1" u="sng">
                <a:solidFill>
                  <a:srgbClr val="FF0000"/>
                </a:solidFill>
              </a:rPr>
              <a:t>Output:</a:t>
            </a:r>
          </a:p>
          <a:p>
            <a:pPr marL="0" indent="0"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</a:rPr>
              <a:t>10 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a=10</a:t>
            </a:r>
            <a:endParaRPr lang="en-IN" sz="1800"/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7030A0"/>
                </a:solidFill>
              </a:rPr>
              <a:t>print(“%f” %a)</a:t>
            </a:r>
            <a:endParaRPr lang="en-IN" sz="1800" b="1">
              <a:solidFill>
                <a:srgbClr val="7030A0"/>
              </a:solidFill>
            </a:endParaRPr>
          </a:p>
          <a:p>
            <a:pPr marL="0" indent="0">
              <a:buFont typeface="Calibri"/>
              <a:buNone/>
            </a:pPr>
            <a:r>
              <a:rPr lang="en-IN" sz="1800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</a:rPr>
              <a:t>10.000000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1A75B-38C2-45F1-A838-DEB634D05243}"/>
              </a:ext>
            </a:extLst>
          </p:cNvPr>
          <p:cNvSpPr txBox="1"/>
          <p:nvPr/>
        </p:nvSpPr>
        <p:spPr>
          <a:xfrm>
            <a:off x="3781852" y="2108201"/>
            <a:ext cx="6096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print(“%f”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10.600000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print(“%.2f”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10.60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</a:t>
            </a:r>
          </a:p>
          <a:p>
            <a:pPr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6BA9-FA70-4015-AE2C-4D6027E50677}"/>
              </a:ext>
            </a:extLst>
          </p:cNvPr>
          <p:cNvSpPr txBox="1"/>
          <p:nvPr/>
        </p:nvSpPr>
        <p:spPr>
          <a:xfrm>
            <a:off x="6676595" y="2157784"/>
            <a:ext cx="60969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a=10.6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10.6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True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64B5-D38B-468E-9D7B-C21A1649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AC3-F0B4-48F1-B78B-1958D2D89F9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Can you write the same code using only </a:t>
            </a:r>
          </a:p>
          <a:p>
            <a:pPr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single loop ?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i in range(1,5):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  print("*"*3)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FDEC-FE61-4F50-A7E0-43BC525F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EEAA-1D93-43A0-BCF5-A9BD6D2C347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 b="1"/>
              <a:t>Write a program to print the following pattern </a:t>
            </a:r>
          </a:p>
          <a:p>
            <a:r>
              <a:rPr lang="en-US" sz="2000" b="1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D73857DC-8B4E-4AB1-A83D-EACB558D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65" y="3200632"/>
            <a:ext cx="2435438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A5F4-D9C0-46BD-859B-BDFDA963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1F8-3E45-4061-9C0A-661CDC03803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i in range(1,5):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for j in range(1,i+1):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	print("*",end="")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print()</a:t>
            </a:r>
            <a:endParaRPr lang="en-US" sz="2000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1718-8244-4382-838A-6114E8F7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AD7A-8857-47E3-A532-7BEDFFBB69BE}"/>
              </a:ext>
            </a:extLst>
          </p:cNvPr>
          <p:cNvSpPr txBox="1">
            <a:spLocks/>
          </p:cNvSpPr>
          <p:nvPr/>
        </p:nvSpPr>
        <p:spPr>
          <a:xfrm>
            <a:off x="106680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2000" b="1"/>
              <a:t>Write a program to print the following pattern </a:t>
            </a:r>
          </a:p>
          <a:p>
            <a:r>
              <a:rPr lang="en-US" sz="2000" b="1">
                <a:solidFill>
                  <a:srgbClr val="C00000"/>
                </a:solidFill>
              </a:rPr>
              <a:t>Sample Output:</a:t>
            </a:r>
          </a:p>
          <a:p>
            <a:endParaRPr lang="en-US" sz="2000" b="1"/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24CF7B9D-DFDB-4FB3-B8B7-35C19EFA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72" y="3363346"/>
            <a:ext cx="1935429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7F9E-7029-459F-A24D-FEF61251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5525-9F10-4C68-A171-10772045564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for i in range(4,0,-1):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for j in range(1,i+1):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	print("*",end="")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	print()</a:t>
            </a:r>
            <a:endParaRPr lang="en-US" sz="2000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D70-922A-4AA8-A54C-7706C3F0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9145-E1F0-422E-9FBE-64F608E98492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Font typeface="Calibri"/>
              <a:buNone/>
            </a:pPr>
            <a:r>
              <a:rPr lang="en-US" sz="2000" b="1"/>
              <a:t>Write a program to accept an integer from the user and display all the numbers from 1 to that number. Repeat the process until the user enters 0.</a:t>
            </a:r>
          </a:p>
          <a:p>
            <a:pPr marL="0" indent="0"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</a:rPr>
              <a:t>Sample Output:</a:t>
            </a:r>
          </a:p>
          <a:p>
            <a:endParaRPr lang="en-US" dirty="0"/>
          </a:p>
        </p:txBody>
      </p:sp>
      <p:pic>
        <p:nvPicPr>
          <p:cNvPr id="4" name="Picture 3" descr="loop13.png">
            <a:extLst>
              <a:ext uri="{FF2B5EF4-FFF2-40B4-BE49-F238E27FC236}">
                <a16:creationId xmlns:a16="http://schemas.microsoft.com/office/drawing/2014/main" id="{3EBB19D1-E50E-4AD3-B363-2A68B779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0" y="3516034"/>
            <a:ext cx="2759639" cy="2649254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A78-3666-415E-9AB7-4A9CD86A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19E4-9A30-487C-9BB4-72A63DEC6DA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sz="2000" b="1" u="sng">
                <a:solidFill>
                  <a:srgbClr val="C00000"/>
                </a:solidFill>
              </a:rPr>
              <a:t>Code: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x = int(input('Enter a number: '))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while x != 0: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    for y in range (1, x+1):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        print (y)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        y+=1</a:t>
            </a:r>
          </a:p>
          <a:p>
            <a:pPr>
              <a:buFont typeface="Calibri"/>
              <a:buNone/>
            </a:pPr>
            <a:r>
              <a:rPr lang="en-IN" sz="2000" b="1">
                <a:solidFill>
                  <a:srgbClr val="7030A0"/>
                </a:solidFill>
              </a:rPr>
              <a:t>    x = int(input('Enter a number: '))</a:t>
            </a:r>
            <a:endParaRPr lang="en-US" sz="2000" b="1" u="sng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9C4C-085C-441B-86ED-A47A90B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9470-3005-45F9-A220-36A2279E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F0DC-806C-461D-A366-E815743D97A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Calibri"/>
              <a:buNone/>
            </a:pPr>
            <a:r>
              <a:rPr lang="en-US" b="1">
                <a:solidFill>
                  <a:srgbClr val="7030A0"/>
                </a:solidFill>
              </a:rPr>
              <a:t>a=True</a:t>
            </a:r>
            <a:endParaRPr lang="en-IN"/>
          </a:p>
          <a:p>
            <a:pPr>
              <a:buFont typeface="Calibri"/>
              <a:buNone/>
            </a:pPr>
            <a:r>
              <a:rPr lang="en-US" b="1">
                <a:solidFill>
                  <a:srgbClr val="7030A0"/>
                </a:solidFill>
              </a:rPr>
              <a:t>print(“%f” %a)</a:t>
            </a:r>
            <a:endParaRPr lang="en-IN" b="1">
              <a:solidFill>
                <a:srgbClr val="7030A0"/>
              </a:solidFill>
            </a:endParaRPr>
          </a:p>
          <a:p>
            <a:pPr marL="0" indent="0">
              <a:buFont typeface="Calibri"/>
              <a:buNone/>
            </a:pPr>
            <a:r>
              <a:rPr lang="en-IN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1.000000</a:t>
            </a:r>
          </a:p>
          <a:p>
            <a:pPr>
              <a:buFont typeface="Calibri"/>
              <a:buNone/>
            </a:pPr>
            <a:r>
              <a:rPr lang="en-US" b="1">
                <a:solidFill>
                  <a:srgbClr val="7030A0"/>
                </a:solidFill>
              </a:rPr>
              <a:t>a=“Bhopal”</a:t>
            </a:r>
            <a:endParaRPr lang="en-IN"/>
          </a:p>
          <a:p>
            <a:pPr>
              <a:buFont typeface="Calibri"/>
              <a:buNone/>
            </a:pPr>
            <a:r>
              <a:rPr lang="en-US" b="1">
                <a:solidFill>
                  <a:srgbClr val="7030A0"/>
                </a:solidFill>
              </a:rPr>
              <a:t>print(“%f” %a)</a:t>
            </a:r>
            <a:endParaRPr lang="en-IN" b="1">
              <a:solidFill>
                <a:srgbClr val="7030A0"/>
              </a:solidFill>
            </a:endParaRPr>
          </a:p>
          <a:p>
            <a:pPr marL="0" indent="0">
              <a:buFont typeface="Calibri"/>
              <a:buNone/>
            </a:pPr>
            <a:r>
              <a:rPr lang="en-IN" b="1" u="sng">
                <a:solidFill>
                  <a:srgbClr val="FF0000"/>
                </a:solidFill>
              </a:rPr>
              <a:t>Output:</a:t>
            </a:r>
          </a:p>
          <a:p>
            <a:pPr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Type Error</a:t>
            </a:r>
          </a:p>
          <a:p>
            <a:pPr>
              <a:buFont typeface="Calibri"/>
              <a:buNone/>
            </a:pPr>
            <a:endParaRPr lang="en-US" sz="2000" b="1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6D581-DA14-44DD-8E18-CACBCDF69FDC}"/>
              </a:ext>
            </a:extLst>
          </p:cNvPr>
          <p:cNvSpPr txBox="1"/>
          <p:nvPr/>
        </p:nvSpPr>
        <p:spPr>
          <a:xfrm>
            <a:off x="3614830" y="2108201"/>
            <a:ext cx="6096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a=“Bhopal”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print(“%s”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Bhopal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a=“Bhopal”</a:t>
            </a:r>
            <a:endParaRPr lang="en-IN" sz="1800" dirty="0"/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print(“%d” %a)</a:t>
            </a:r>
            <a:endParaRPr lang="en-IN" sz="1800" b="1" dirty="0">
              <a:solidFill>
                <a:srgbClr val="7030A0"/>
              </a:solidFill>
            </a:endParaRPr>
          </a:p>
          <a:p>
            <a:r>
              <a:rPr lang="en-IN" sz="1800" b="1" u="sng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TypeError: number required , not str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4770</Words>
  <Application>Microsoft Office PowerPoint</Application>
  <PresentationFormat>Widescreen</PresentationFormat>
  <Paragraphs>770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Cascadia Code</vt:lpstr>
      <vt:lpstr>Libre Franklin</vt:lpstr>
      <vt:lpstr>Bookman Old Style</vt:lpstr>
      <vt:lpstr>Cascadia Mono</vt:lpstr>
      <vt:lpstr>Calibri</vt:lpstr>
      <vt:lpstr>Arial</vt:lpstr>
      <vt:lpstr>1_RetrospectVTI</vt:lpstr>
      <vt:lpstr>Python Conditional statement and loops</vt:lpstr>
      <vt:lpstr>“An investment in knowledge pays   the best interest“</vt:lpstr>
      <vt:lpstr>Today’s Agenda</vt:lpstr>
      <vt:lpstr>Using Format Specifiers  With print()</vt:lpstr>
      <vt:lpstr>Using Format Specifiers  With print()</vt:lpstr>
      <vt:lpstr>Using Format Specifiers  With print()</vt:lpstr>
      <vt:lpstr>Key Points About  Format Specifiers</vt:lpstr>
      <vt:lpstr>Examples</vt:lpstr>
      <vt:lpstr>Examples</vt:lpstr>
      <vt:lpstr>Using The Function format()</vt:lpstr>
      <vt:lpstr>Using The Function format()</vt:lpstr>
      <vt:lpstr>Examples</vt:lpstr>
      <vt:lpstr>Using The Function format()</vt:lpstr>
      <vt:lpstr>Decision Control Statements</vt:lpstr>
      <vt:lpstr>The if Statement</vt:lpstr>
      <vt:lpstr>The if Statement</vt:lpstr>
      <vt:lpstr>Exercise </vt:lpstr>
      <vt:lpstr>Solution</vt:lpstr>
      <vt:lpstr>What About Multiple Lines ?</vt:lpstr>
      <vt:lpstr>What About Multiple Lines ?</vt:lpstr>
      <vt:lpstr>The if –else Statement</vt:lpstr>
      <vt:lpstr>The if-else Statement</vt:lpstr>
      <vt:lpstr>Exercise </vt:lpstr>
      <vt:lpstr>Solution</vt:lpstr>
      <vt:lpstr>The if –elif-else Statement</vt:lpstr>
      <vt:lpstr>The if –elif-else Statement</vt:lpstr>
      <vt:lpstr>Exercise </vt:lpstr>
      <vt:lpstr>The nested if Statement</vt:lpstr>
      <vt:lpstr>The nested if Statement</vt:lpstr>
      <vt:lpstr>Exercise </vt:lpstr>
      <vt:lpstr>Exercise </vt:lpstr>
      <vt:lpstr> Iterative Statements</vt:lpstr>
      <vt:lpstr>Iterative Statements</vt:lpstr>
      <vt:lpstr>The while Loop</vt:lpstr>
      <vt:lpstr>Examples</vt:lpstr>
      <vt:lpstr>Guess The Output</vt:lpstr>
      <vt:lpstr>Another Form Of  “while” Loop</vt:lpstr>
      <vt:lpstr>Another Form Of  “while” Loop</vt:lpstr>
      <vt:lpstr>The “break” Statement</vt:lpstr>
      <vt:lpstr>Example</vt:lpstr>
      <vt:lpstr>The “continue” Statement</vt:lpstr>
      <vt:lpstr>Example</vt:lpstr>
      <vt:lpstr>The “pass” Statement</vt:lpstr>
      <vt:lpstr>Example</vt:lpstr>
      <vt:lpstr>The for Loop</vt:lpstr>
      <vt:lpstr>The for Loop</vt:lpstr>
      <vt:lpstr>The for Loop</vt:lpstr>
      <vt:lpstr>Syntax Of  for Loop  In Python</vt:lpstr>
      <vt:lpstr>Examples</vt:lpstr>
      <vt:lpstr>Exercise</vt:lpstr>
      <vt:lpstr>The range Function</vt:lpstr>
      <vt:lpstr>The range Function  With One Parameter</vt:lpstr>
      <vt:lpstr>The range Function  With One Parameter</vt:lpstr>
      <vt:lpstr>What If We Pass  Negative Number ?</vt:lpstr>
      <vt:lpstr>The range Function  With Two Parameter</vt:lpstr>
      <vt:lpstr>The range Function  With Two Parameter</vt:lpstr>
      <vt:lpstr>What If We Pass  First Number Greater?</vt:lpstr>
      <vt:lpstr>Passing Negative Values</vt:lpstr>
      <vt:lpstr>Guess The Output</vt:lpstr>
      <vt:lpstr>The range Function  With Three Parameter</vt:lpstr>
      <vt:lpstr>Guess The Output</vt:lpstr>
      <vt:lpstr>Guess The Output</vt:lpstr>
      <vt:lpstr>Guess The Output</vt:lpstr>
      <vt:lpstr>Using range( ) With for Loop</vt:lpstr>
      <vt:lpstr>Example</vt:lpstr>
      <vt:lpstr>Using 2 Parameter  range( ) With for Loop</vt:lpstr>
      <vt:lpstr>Example</vt:lpstr>
      <vt:lpstr>Exercise</vt:lpstr>
      <vt:lpstr>Exercise</vt:lpstr>
      <vt:lpstr>Using 3 Parameter  range( ) With for Loop</vt:lpstr>
      <vt:lpstr>Example</vt:lpstr>
      <vt:lpstr>Example</vt:lpstr>
      <vt:lpstr>Using for With else</vt:lpstr>
      <vt:lpstr>Example</vt:lpstr>
      <vt:lpstr>Example</vt:lpstr>
      <vt:lpstr>Using Nested Loop</vt:lpstr>
      <vt:lpstr>Example</vt:lpstr>
      <vt:lpstr>Exercise</vt:lpstr>
      <vt:lpstr>Solution</vt:lpstr>
      <vt:lpstr>Solution</vt:lpstr>
      <vt:lpstr>Exercise</vt:lpstr>
      <vt:lpstr>Solution</vt:lpstr>
      <vt:lpstr>Exercise</vt:lpstr>
      <vt:lpstr>Solution</vt:lpstr>
      <vt:lpstr>Exercise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Conditional statement and loops</dc:title>
  <dc:creator>sunny savita</dc:creator>
  <cp:lastModifiedBy>Gobinda</cp:lastModifiedBy>
  <cp:revision>2</cp:revision>
  <dcterms:created xsi:type="dcterms:W3CDTF">2022-12-01T03:32:31Z</dcterms:created>
  <dcterms:modified xsi:type="dcterms:W3CDTF">2024-03-20T12:55:05Z</dcterms:modified>
</cp:coreProperties>
</file>