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embeddedFontLst>
    <p:embeddedFont>
      <p:font typeface="Bookman Old Style" panose="02050604050505020204" pitchFamily="18" charset="0"/>
      <p:regular r:id="rId33"/>
      <p:bold r:id="rId34"/>
      <p:italic r:id="rId35"/>
      <p:bold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scadia Code" panose="020B0609020000020004" pitchFamily="49" charset="0"/>
      <p:regular r:id="rId41"/>
      <p:bold r:id="rId42"/>
      <p:italic r:id="rId43"/>
      <p:boldItalic r:id="rId44"/>
    </p:embeddedFont>
    <p:embeddedFont>
      <p:font typeface="Cascadia Mono" panose="020B0609020000020004" pitchFamily="49" charset="0"/>
      <p:regular r:id="rId45"/>
      <p:bold r:id="rId46"/>
      <p:italic r:id="rId47"/>
      <p:boldItalic r:id="rId48"/>
    </p:embeddedFont>
    <p:embeddedFont>
      <p:font typeface="Consolas" panose="020B0609020204030204" pitchFamily="49" charset="0"/>
      <p:regular r:id="rId49"/>
      <p:bold r:id="rId50"/>
      <p:italic r:id="rId51"/>
      <p:boldItalic r:id="rId52"/>
    </p:embeddedFont>
    <p:embeddedFont>
      <p:font typeface="Libre Franklin" pitchFamily="2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2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7" roundtripDataSignature="AMtx7mh2LgdxGWBgXw1QT47+bSrSeURv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7.fntdata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55" Type="http://schemas.openxmlformats.org/officeDocument/2006/relationships/font" Target="fonts/font23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font" Target="fonts/font21.fntdata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56" Type="http://schemas.openxmlformats.org/officeDocument/2006/relationships/font" Target="fonts/font24.fntdata"/><Relationship Id="rId8" Type="http://schemas.openxmlformats.org/officeDocument/2006/relationships/slide" Target="slides/slide6.xml"/><Relationship Id="rId51" Type="http://schemas.openxmlformats.org/officeDocument/2006/relationships/font" Target="fonts/font19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9.fntdata"/><Relationship Id="rId54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49" Type="http://schemas.openxmlformats.org/officeDocument/2006/relationships/font" Target="fonts/font17.fntdata"/><Relationship Id="rId57" Type="http://customschemas.google.com/relationships/presentationmetadata" Target="meta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12.fntdata"/><Relationship Id="rId52" Type="http://schemas.openxmlformats.org/officeDocument/2006/relationships/font" Target="fonts/font20.fntdata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54c861f07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g2a54c861f07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8276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54c861f07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g2a54c861f07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09412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54c861f07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g2a54c861f07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5869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54c861f07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g2a54c861f07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174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54c861f07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g2a54c861f07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3348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54c861f07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g2a54c861f07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4008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54c861f07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g2a54c861f07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436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54c861f07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g2a54c861f07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9420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54c861f07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g2a54c861f07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0330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54c861f07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g2a54c861f07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655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54c861f07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g2a54c861f07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32539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54c861f07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g2a54c861f07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3185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54c861f07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g2a54c861f07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052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54c861f07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g2a54c861f07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75690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54c861f07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g2a54c861f07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75734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54c861f07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g2a54c861f07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79138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54c861f07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g2a54c861f07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47678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54c861f07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g2a54c861f07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9246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54c861f07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g2a54c861f07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32945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54c861f07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g2a54c861f07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6144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54c861f07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g2a54c861f07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54c861f07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g2a54c861f07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54c861f07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3" name="Google Shape;203;g2a54c861f07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54c861f07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7" name="Google Shape;207;g2a54c861f07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54c861f07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1" name="Google Shape;211;g2a54c861f07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54c861f07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g2a54c861f07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8658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54c861f07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g2a54c861f07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6409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8" name="Google Shape;18;p31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body" idx="1"/>
          </p:nvPr>
        </p:nvSpPr>
        <p:spPr>
          <a:xfrm rot="5400000">
            <a:off x="4246035" y="-1040554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1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1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4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54c861f07_0_272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2a54c861f07_0_27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2a54c861f07_0_272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05" name="Google Shape;105;g2a54c861f07_0_272"/>
          <p:cNvCxnSpPr/>
          <p:nvPr/>
        </p:nvCxnSpPr>
        <p:spPr>
          <a:xfrm>
            <a:off x="1207658" y="4474741"/>
            <a:ext cx="987540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g2a54c861f07_0_27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2a54c861f07_0_27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g2a54c861f07_0_27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54c861f07_0_280"/>
          <p:cNvSpPr txBox="1">
            <a:spLocks noGrp="1"/>
          </p:cNvSpPr>
          <p:nvPr>
            <p:ph type="title"/>
          </p:nvPr>
        </p:nvSpPr>
        <p:spPr>
          <a:xfrm>
            <a:off x="1143030" y="42247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g2a54c861f07_0_280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12" name="Google Shape;112;g2a54c861f07_0_28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2a54c861f07_0_28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2a54c861f07_0_28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54c861f07_0_286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a54c861f07_0_286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 b="0">
                <a:solidFill>
                  <a:srgbClr val="262626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2a54c861f07_0_286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119" name="Google Shape;119;g2a54c861f07_0_286"/>
          <p:cNvCxnSpPr/>
          <p:nvPr/>
        </p:nvCxnSpPr>
        <p:spPr>
          <a:xfrm>
            <a:off x="1207658" y="4485132"/>
            <a:ext cx="987540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0" name="Google Shape;120;g2a54c861f07_0_28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2a54c861f07_0_28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2a54c861f07_0_28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54c861f07_0_294"/>
          <p:cNvSpPr txBox="1">
            <a:spLocks noGrp="1"/>
          </p:cNvSpPr>
          <p:nvPr>
            <p:ph type="title"/>
          </p:nvPr>
        </p:nvSpPr>
        <p:spPr>
          <a:xfrm>
            <a:off x="1143030" y="42247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g2a54c861f07_0_294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800" cy="3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g2a54c861f07_0_294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800" cy="3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7" name="Google Shape;127;g2a54c861f07_0_29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2a54c861f07_0_29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g2a54c861f07_0_29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54c861f07_0_301"/>
          <p:cNvSpPr txBox="1">
            <a:spLocks noGrp="1"/>
          </p:cNvSpPr>
          <p:nvPr>
            <p:ph type="title"/>
          </p:nvPr>
        </p:nvSpPr>
        <p:spPr>
          <a:xfrm>
            <a:off x="1143030" y="42247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2a54c861f07_0_301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8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3" name="Google Shape;133;g2a54c861f07_0_301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800" cy="29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34" name="Google Shape;134;g2a54c861f07_0_301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8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5" name="Google Shape;135;g2a54c861f07_0_301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800" cy="29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36" name="Google Shape;136;g2a54c861f07_0_30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2a54c861f07_0_30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2a54c861f07_0_30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h" type="titleOnly">
  <p:cSld name="TITLE_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54c861f07_0_310"/>
          <p:cNvSpPr txBox="1">
            <a:spLocks noGrp="1"/>
          </p:cNvSpPr>
          <p:nvPr>
            <p:ph type="title"/>
          </p:nvPr>
        </p:nvSpPr>
        <p:spPr>
          <a:xfrm>
            <a:off x="1143030" y="42247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2a54c861f07_0_31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54c861f07_0_313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a54c861f07_0_31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2a54c861f07_0_31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2a54c861f07_0_31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7" name="Google Shape;147;g2a54c861f07_0_3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10851" y="46037"/>
            <a:ext cx="2657723" cy="725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54c861f07_0_319"/>
          <p:cNvSpPr/>
          <p:nvPr/>
        </p:nvSpPr>
        <p:spPr>
          <a:xfrm>
            <a:off x="16" y="0"/>
            <a:ext cx="46542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2a54c861f07_0_319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00" cy="20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2a54c861f07_0_319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00" cy="52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52" name="Google Shape;152;g2a54c861f07_0_319"/>
          <p:cNvSpPr txBox="1">
            <a:spLocks noGrp="1"/>
          </p:cNvSpPr>
          <p:nvPr>
            <p:ph type="body" idx="2"/>
          </p:nvPr>
        </p:nvSpPr>
        <p:spPr>
          <a:xfrm>
            <a:off x="643465" y="3043050"/>
            <a:ext cx="3517500" cy="30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3" name="Google Shape;153;g2a54c861f07_0_319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2a54c861f07_0_319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g2a54c861f07_0_31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" name="Google Shape;28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10851" y="46037"/>
            <a:ext cx="2657723" cy="725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54c861f07_0_327"/>
          <p:cNvSpPr/>
          <p:nvPr/>
        </p:nvSpPr>
        <p:spPr>
          <a:xfrm>
            <a:off x="0" y="4578350"/>
            <a:ext cx="12188700" cy="2279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2a54c861f07_0_327"/>
          <p:cNvSpPr>
            <a:spLocks noGrp="1"/>
          </p:cNvSpPr>
          <p:nvPr>
            <p:ph type="pic" idx="2"/>
          </p:nvPr>
        </p:nvSpPr>
        <p:spPr>
          <a:xfrm>
            <a:off x="15" y="0"/>
            <a:ext cx="12192000" cy="45783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59" name="Google Shape;159;g2a54c861f07_0_327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00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g2a54c861f07_0_327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3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61" name="Google Shape;161;g2a54c861f07_0_32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g2a54c861f07_0_32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g2a54c861f07_0_32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54c861f07_0_335"/>
          <p:cNvSpPr txBox="1">
            <a:spLocks noGrp="1"/>
          </p:cNvSpPr>
          <p:nvPr>
            <p:ph type="title"/>
          </p:nvPr>
        </p:nvSpPr>
        <p:spPr>
          <a:xfrm>
            <a:off x="1143030" y="42247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g2a54c861f07_0_335"/>
          <p:cNvSpPr txBox="1">
            <a:spLocks noGrp="1"/>
          </p:cNvSpPr>
          <p:nvPr>
            <p:ph type="body" idx="1"/>
          </p:nvPr>
        </p:nvSpPr>
        <p:spPr>
          <a:xfrm rot="5400000">
            <a:off x="4246080" y="-1040599"/>
            <a:ext cx="376080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67" name="Google Shape;167;g2a54c861f07_0_33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2a54c861f07_0_33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g2a54c861f07_0_33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54c861f07_0_341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a54c861f07_0_341"/>
          <p:cNvSpPr txBox="1">
            <a:spLocks noGrp="1"/>
          </p:cNvSpPr>
          <p:nvPr>
            <p:ph type="title"/>
          </p:nvPr>
        </p:nvSpPr>
        <p:spPr>
          <a:xfrm rot="5400000">
            <a:off x="7159350" y="1977852"/>
            <a:ext cx="57600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g2a54c861f07_0_341"/>
          <p:cNvSpPr txBox="1">
            <a:spLocks noGrp="1"/>
          </p:cNvSpPr>
          <p:nvPr>
            <p:ph type="body" idx="1"/>
          </p:nvPr>
        </p:nvSpPr>
        <p:spPr>
          <a:xfrm rot="5400000">
            <a:off x="1825350" y="-574848"/>
            <a:ext cx="57600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74" name="Google Shape;174;g2a54c861f07_0_34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2a54c861f07_0_34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g2a54c861f07_0_34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3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3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33" name="Google Shape;33;p33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p3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5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10851" y="46037"/>
            <a:ext cx="2657723" cy="725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8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8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8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8" name="Google Shape;68;p38"/>
          <p:cNvSpPr txBox="1">
            <a:spLocks noGrp="1"/>
          </p:cNvSpPr>
          <p:nvPr>
            <p:ph type="body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9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5" name="Google Shape;75;p39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3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30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3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3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" name="Google Shape;12;p30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" name="Google Shape;13;p3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510851" y="46037"/>
            <a:ext cx="2657723" cy="72553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54c861f07_0_264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2a54c861f07_0_264"/>
          <p:cNvSpPr txBox="1">
            <a:spLocks noGrp="1"/>
          </p:cNvSpPr>
          <p:nvPr>
            <p:ph type="title"/>
          </p:nvPr>
        </p:nvSpPr>
        <p:spPr>
          <a:xfrm>
            <a:off x="1143030" y="42247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g2a54c861f07_0_26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7" name="Google Shape;97;g2a54c861f07_0_26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8" name="Google Shape;98;g2a54c861f07_0_26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9" name="Google Shape;99;g2a54c861f07_0_26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0" name="Google Shape;100;g2a54c861f07_0_264"/>
          <p:cNvCxnSpPr/>
          <p:nvPr/>
        </p:nvCxnSpPr>
        <p:spPr>
          <a:xfrm>
            <a:off x="1188782" y="1873280"/>
            <a:ext cx="996690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clock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2" name="Google Shape;182;p1"/>
          <p:cNvSpPr txBox="1">
            <a:spLocks noGrp="1"/>
          </p:cNvSpPr>
          <p:nvPr>
            <p:ph type="ctrTitle"/>
          </p:nvPr>
        </p:nvSpPr>
        <p:spPr>
          <a:xfrm>
            <a:off x="4060392" y="720913"/>
            <a:ext cx="7771200" cy="3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Arial"/>
              <a:buNone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Python Introduction</a:t>
            </a:r>
            <a:endParaRPr/>
          </a:p>
        </p:txBody>
      </p:sp>
      <p:cxnSp>
        <p:nvCxnSpPr>
          <p:cNvPr id="183" name="Google Shape;183;p1"/>
          <p:cNvCxnSpPr/>
          <p:nvPr/>
        </p:nvCxnSpPr>
        <p:spPr>
          <a:xfrm>
            <a:off x="4206454" y="4651575"/>
            <a:ext cx="563610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4" name="Google Shape;184;p1"/>
          <p:cNvPicPr preferRelativeResize="0"/>
          <p:nvPr/>
        </p:nvPicPr>
        <p:blipFill rotWithShape="1">
          <a:blip r:embed="rId3">
            <a:alphaModFix/>
          </a:blip>
          <a:srcRect l="33844" r="33953"/>
          <a:stretch/>
        </p:blipFill>
        <p:spPr>
          <a:xfrm>
            <a:off x="-1" y="0"/>
            <a:ext cx="3699930" cy="685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FBB8-3B8E-4FB7-AEBE-B190398D2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Predefined Function 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Provided By Python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74B46-EE91-49D1-86A4-76398C900651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>
                <a:solidFill>
                  <a:srgbClr val="C00000"/>
                </a:solidFill>
              </a:rPr>
              <a:t>Python</a:t>
            </a:r>
            <a:r>
              <a:rPr lang="en-US" sz="2800">
                <a:solidFill>
                  <a:schemeClr val="tx1"/>
                </a:solidFill>
              </a:rPr>
              <a:t> has a very rich set of  predefined functions and they are broadly categorized to be of 2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>
                <a:solidFill>
                  <a:srgbClr val="C00000"/>
                </a:solidFill>
              </a:rPr>
              <a:t>Built In Functions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>
                <a:solidFill>
                  <a:srgbClr val="C00000"/>
                </a:solidFill>
              </a:rPr>
              <a:t>Functions Defined In Modules</a:t>
            </a:r>
            <a:endParaRPr lang="en-US" sz="2400" b="1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542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E1A7-63BC-41A1-A65B-693B7281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Built In Functions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EE121-5163-458B-9AF7-9C0D71AA8BE6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b="1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Built in functions </a:t>
            </a:r>
            <a:r>
              <a:rPr lang="en-US" sz="200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are those functions which </a:t>
            </a:r>
            <a:r>
              <a:rPr lang="en-IN" sz="200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are always available for use 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b="1">
              <a:solidFill>
                <a:srgbClr val="7030A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00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example </a:t>
            </a:r>
            <a:r>
              <a:rPr lang="en-IN" sz="2000" b="1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print()</a:t>
            </a:r>
            <a:r>
              <a:rPr lang="en-IN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en-IN" sz="200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 a</a:t>
            </a:r>
            <a:r>
              <a:rPr lang="en-IN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b="1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built-in function </a:t>
            </a:r>
            <a:r>
              <a:rPr lang="en-IN" sz="200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which prints the given object to the standard output device (screen) 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 of version </a:t>
            </a:r>
            <a:r>
              <a:rPr lang="en-US" sz="2000" b="1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3.6</a:t>
            </a:r>
            <a:r>
              <a:rPr lang="en-US" sz="200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,  Python has </a:t>
            </a:r>
            <a:r>
              <a:rPr lang="en-US" sz="2000" b="1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68</a:t>
            </a:r>
            <a:r>
              <a:rPr lang="en-US" sz="200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b="1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built-in function </a:t>
            </a:r>
            <a:r>
              <a:rPr lang="en-IN" sz="200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and </a:t>
            </a:r>
            <a:r>
              <a:rPr lang="en-US" sz="200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their list can be obtained on the following URL :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sz="2000" b="1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sz="1800" b="1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https://docs.python.org/3/library/functions.html</a:t>
            </a:r>
            <a:endParaRPr lang="en-US" sz="1800">
              <a:solidFill>
                <a:srgbClr val="00206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74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4E30-C470-496D-A22C-2442D6612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47" y="430536"/>
            <a:ext cx="12009120" cy="1450757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What Is print( ) And How It 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 Made Available To Our Program ?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CA039-F763-4644-968D-33D449AB2DC5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it-IT">
                <a:solidFill>
                  <a:srgbClr val="000000"/>
                </a:solidFill>
                <a:latin typeface="Consolas" panose="020B0609020204030204" pitchFamily="49" charset="0"/>
              </a:rPr>
              <a:t>x = (</a:t>
            </a:r>
            <a:r>
              <a:rPr lang="it-IT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it-IT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it-IT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it-IT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it-IT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it-IT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it-IT"/>
            </a:br>
            <a:r>
              <a:rPr lang="it-IT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it-IT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47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FB06D-7DD5-49B7-B3BE-F931F147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How To Remove 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newline From print() ?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661CD-244B-47A6-B4C5-37F8FB8223AD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>
              <a:buFont typeface="Calibri"/>
              <a:buNone/>
            </a:pPr>
            <a:r>
              <a:rPr lang="en-US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sz="2000" b="1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print("Hello User")</a:t>
            </a:r>
          </a:p>
          <a:p>
            <a:pPr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print("Python Rocks")</a:t>
            </a:r>
          </a:p>
          <a:p>
            <a:r>
              <a:rPr lang="en-US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we closely observe , we will see that the 2 messages are getting displayed on separate lines , even though we have not used any newline character.</a:t>
            </a:r>
          </a:p>
          <a:p>
            <a:endParaRPr lang="en-US" sz="20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This is because the function </a:t>
            </a:r>
            <a:r>
              <a:rPr lang="en-US" sz="2000" b="1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print() </a:t>
            </a:r>
            <a:r>
              <a:rPr lang="en-US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automatically appends a </a:t>
            </a:r>
            <a:r>
              <a:rPr lang="en-US" sz="2000" b="1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newline character </a:t>
            </a:r>
            <a:r>
              <a:rPr lang="en-US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after the message it is printing.</a:t>
            </a:r>
          </a:p>
          <a:p>
            <a:pPr>
              <a:buFont typeface="Calibri"/>
              <a:buNone/>
            </a:pPr>
            <a:endParaRPr lang="en-US" sz="2000" b="1">
              <a:solidFill>
                <a:srgbClr val="7030A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55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EF544-14A0-46F6-A9CA-D849B3CB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How To Remove 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newline From print() ?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FEE76-BCF9-4CCA-B029-4A940316B4F4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we do not want this then we can use the  </a:t>
            </a:r>
            <a:r>
              <a:rPr lang="en-US" sz="2400" b="1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print()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function as shown below:</a:t>
            </a:r>
          </a:p>
          <a:p>
            <a:pPr lvl="1">
              <a:buFont typeface="Calibri"/>
              <a:buNone/>
            </a:pPr>
            <a:r>
              <a:rPr lang="en-US" sz="19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sz="1900" b="1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print(“Hello User”, end=“”)</a:t>
            </a:r>
          </a:p>
          <a:p>
            <a:pPr lvl="1">
              <a:buFont typeface="Calibri"/>
              <a:buNone/>
            </a:pPr>
            <a:r>
              <a:rPr lang="en-US" sz="1900" b="1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print(“Python Rocks”)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95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396E-5A69-4208-83D3-7FBC8678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How To Remove 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newline From print() ?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27207-252C-4FAE-8460-D1B2D78D11A3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 word </a:t>
            </a:r>
            <a:r>
              <a:rPr lang="en-US" sz="20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end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 called </a:t>
            </a:r>
            <a:r>
              <a:rPr lang="en-US" sz="2000" b="1" u="sng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keyword argument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 </a:t>
            </a:r>
            <a:r>
              <a:rPr lang="en-US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and it’s default value is </a:t>
            </a:r>
            <a:r>
              <a:rPr lang="en-US" sz="20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“\n”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pPr marL="114300" indent="0">
              <a:buNone/>
            </a:pPr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But we have changed it to </a:t>
            </a:r>
            <a:r>
              <a:rPr lang="en-US" sz="20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empty string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(“”) to tell </a:t>
            </a:r>
            <a:r>
              <a:rPr lang="en-US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not to produce any newline.</a:t>
            </a:r>
          </a:p>
          <a:p>
            <a:pPr marL="114300" indent="0">
              <a:buNone/>
            </a:pPr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Similarly we can set it to </a:t>
            </a:r>
            <a:r>
              <a:rPr lang="en-US" sz="20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“\t”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to generate tab or </a:t>
            </a:r>
            <a:r>
              <a:rPr lang="en-US" sz="20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“\b”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to erase the previous character</a:t>
            </a: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600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63972-5F87-4E3E-A3E8-26DAD0D60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Some Examples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89C49-39AC-4E76-BA4D-D2A5DE832181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>
              <a:buFont typeface="Calibri"/>
              <a:buNone/>
            </a:pPr>
            <a:r>
              <a:rPr lang="en-US" sz="2000" b="1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1.</a:t>
            </a:r>
          </a:p>
          <a:p>
            <a:pPr>
              <a:buFont typeface="Calibri"/>
              <a:buNone/>
            </a:pPr>
            <a:r>
              <a:rPr lang="en-US" sz="2000" b="1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print("Hello User",end="\t")</a:t>
            </a:r>
          </a:p>
          <a:p>
            <a:pPr>
              <a:buFont typeface="Calibri"/>
              <a:buNone/>
            </a:pPr>
            <a:r>
              <a:rPr lang="en-US" sz="2000" b="1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print("Python Rocks")</a:t>
            </a:r>
          </a:p>
          <a:p>
            <a:pPr>
              <a:buFont typeface="Calibri"/>
              <a:buNone/>
            </a:pPr>
            <a:endParaRPr lang="en-US" sz="2000" b="1">
              <a:solidFill>
                <a:srgbClr val="C0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alibri"/>
              <a:buNone/>
            </a:pPr>
            <a:r>
              <a:rPr lang="en-US" sz="2000" b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2.</a:t>
            </a:r>
          </a:p>
          <a:p>
            <a:pPr>
              <a:buFont typeface="Calibri"/>
              <a:buNone/>
            </a:pPr>
            <a:r>
              <a:rPr lang="en-US" sz="2000" b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print("Hello User",end="\b")</a:t>
            </a:r>
          </a:p>
          <a:p>
            <a:pPr>
              <a:buFont typeface="Calibri"/>
              <a:buNone/>
            </a:pPr>
            <a:r>
              <a:rPr lang="en-US" sz="2000" b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print("Python Rocks")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88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FDAA-3C86-45B2-A1E0-04154ED9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95934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Types Of Errors In Python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3848D-8548-4481-ABEE-8AF08A4513BE}"/>
              </a:ext>
            </a:extLst>
          </p:cNvPr>
          <p:cNvSpPr txBox="1">
            <a:spLocks/>
          </p:cNvSpPr>
          <p:nvPr/>
        </p:nvSpPr>
        <p:spPr>
          <a:xfrm>
            <a:off x="1097280" y="2117532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Just like any other programming language , </a:t>
            </a:r>
            <a:r>
              <a:rPr lang="en-US" sz="1600" b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</a:t>
            </a:r>
            <a:r>
              <a:rPr lang="en-US" sz="160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also has 2 kinds of errors: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60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b="1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Syntax Error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600" b="1">
              <a:solidFill>
                <a:srgbClr val="C0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b="1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Runtime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61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3A42-965C-41DF-850D-74E35634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Syntax Error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8684-BDA4-4694-AC80-4ACF0684CBEB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Syntaxes are </a:t>
            </a:r>
            <a:r>
              <a:rPr lang="en-US" sz="2400" b="1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RULES OF A LANGUAGE </a:t>
            </a:r>
            <a:r>
              <a:rPr lang="en-US" sz="240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and when we break these rules , the error which occurs is called </a:t>
            </a:r>
            <a:r>
              <a:rPr lang="en-US" sz="2400" b="1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Syntax Error.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>
              <a:solidFill>
                <a:srgbClr val="C0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Examples of </a:t>
            </a:r>
            <a:r>
              <a:rPr lang="en-US" sz="2400" b="1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Syntax Errors </a:t>
            </a:r>
            <a:r>
              <a:rPr lang="en-US" sz="240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are:</a:t>
            </a:r>
          </a:p>
          <a:p>
            <a:pPr marL="274320" lvl="1" indent="0">
              <a:buClr>
                <a:schemeClr val="accent1"/>
              </a:buClr>
              <a:buSzPct val="120000"/>
              <a:buFont typeface="Calibri"/>
              <a:buNone/>
            </a:pPr>
            <a:endParaRPr lang="en-US" sz="160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b="1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Miss</a:t>
            </a:r>
            <a:r>
              <a:rPr lang="en-IN" sz="1600" b="1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palled keywords.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b="1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</a:t>
            </a:r>
            <a:r>
              <a:rPr lang="en-IN" sz="1600" b="1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correct use of an operator.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b="1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</a:t>
            </a:r>
            <a:r>
              <a:rPr lang="en-IN" sz="1600" b="1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mitting parentheses in a function call.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47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69E9-F6C7-432C-AA1B-A11EC2D21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Runtime Errors (Exceptions)</a:t>
            </a:r>
            <a:endParaRPr lang="en-US" sz="4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705C-1D81-48D5-B20A-44D18CFCB1BC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000" b="1">
                <a:solidFill>
                  <a:schemeClr val="tx1"/>
                </a:solidFill>
              </a:rPr>
              <a:t>As the name says, </a:t>
            </a:r>
            <a:r>
              <a:rPr lang="en-IN" sz="2000" b="1">
                <a:solidFill>
                  <a:srgbClr val="C00000"/>
                </a:solidFill>
              </a:rPr>
              <a:t>Runtime Errors </a:t>
            </a:r>
            <a:r>
              <a:rPr lang="en-IN" sz="2000" b="1">
                <a:solidFill>
                  <a:schemeClr val="tx1"/>
                </a:solidFill>
              </a:rPr>
              <a:t>are errors which occur while the program is running.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b="1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b="1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000" b="1">
                <a:solidFill>
                  <a:schemeClr val="tx1"/>
                </a:solidFill>
              </a:rPr>
              <a:t>As soon as Python interpreter encounters them it halts the execution of the program and displays a message about the probable cause of the problem.</a:t>
            </a:r>
            <a:endParaRPr lang="en-US" sz="2000" b="1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57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0" name="Google Shape;190;p2"/>
          <p:cNvSpPr txBox="1">
            <a:spLocks noGrp="1"/>
          </p:cNvSpPr>
          <p:nvPr>
            <p:ph type="ctrTitle"/>
          </p:nvPr>
        </p:nvSpPr>
        <p:spPr>
          <a:xfrm>
            <a:off x="1100051" y="758952"/>
            <a:ext cx="10592400" cy="39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ookman Old Style"/>
              <a:buNone/>
            </a:pPr>
            <a:r>
              <a:rPr lang="en-US" sz="4800" i="1">
                <a:solidFill>
                  <a:srgbClr val="FFFFFF"/>
                </a:solidFill>
              </a:rPr>
              <a:t>“An investment in knowledge pays</a:t>
            </a:r>
            <a:br>
              <a:rPr lang="en-US" sz="4800" i="1">
                <a:solidFill>
                  <a:srgbClr val="FFFFFF"/>
                </a:solidFill>
              </a:rPr>
            </a:br>
            <a:br>
              <a:rPr lang="en-US" sz="4800" i="1">
                <a:solidFill>
                  <a:srgbClr val="FFFFFF"/>
                </a:solidFill>
              </a:rPr>
            </a:br>
            <a:r>
              <a:rPr lang="en-US" sz="4800" i="1">
                <a:solidFill>
                  <a:srgbClr val="FFFFFF"/>
                </a:solidFill>
              </a:rPr>
              <a:t> the best interest“</a:t>
            </a:r>
            <a:endParaRPr/>
          </a:p>
        </p:txBody>
      </p:sp>
      <p:sp>
        <p:nvSpPr>
          <p:cNvPr id="191" name="Google Shape;191;p2"/>
          <p:cNvSpPr/>
          <p:nvPr/>
        </p:nvSpPr>
        <p:spPr>
          <a:xfrm>
            <a:off x="1507" y="4953000"/>
            <a:ext cx="12189000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"/>
          <p:cNvSpPr txBox="1"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i="1">
                <a:solidFill>
                  <a:srgbClr val="FFFFFF"/>
                </a:solidFill>
              </a:rPr>
              <a:t>- BENJAMIN FRANKLIN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9371-97FD-4267-BC96-93F468FC5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 Errors (Exceptions)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B187D-D6C6-4D79-B2B9-D5DE75901FE4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000">
                <a:solidFill>
                  <a:schemeClr val="tx1"/>
                </a:solidFill>
              </a:rPr>
              <a:t>They usually occurs when interpreter counters a operation that is impossible to carry out and one such operation is </a:t>
            </a:r>
            <a:r>
              <a:rPr lang="en-IN" sz="2000" b="1">
                <a:solidFill>
                  <a:srgbClr val="7030A0"/>
                </a:solidFill>
              </a:rPr>
              <a:t>dividing a number by 0.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000">
                <a:solidFill>
                  <a:schemeClr val="tx1"/>
                </a:solidFill>
              </a:rPr>
              <a:t>Since dividing a number by 0 is undefined , so ,when the interpreter encounters this operation it raises </a:t>
            </a:r>
            <a:r>
              <a:rPr lang="en-IN" sz="2000" b="1">
                <a:solidFill>
                  <a:srgbClr val="C00000"/>
                </a:solidFill>
              </a:rPr>
              <a:t>ZeroDivisionError</a:t>
            </a:r>
            <a:r>
              <a:rPr lang="en-IN" sz="2000">
                <a:solidFill>
                  <a:schemeClr val="tx1"/>
                </a:solidFill>
              </a:rPr>
              <a:t> as follows:</a:t>
            </a:r>
            <a:endParaRPr lang="en-US" sz="200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50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E89F-4520-4890-A496-1F032F42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 Defined 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Modules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EBE4B-806F-4B33-AA80-3E33929FFA40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en-US" sz="2000"/>
              <a:t>A </a:t>
            </a:r>
            <a:r>
              <a:rPr lang="en-US" sz="2000" b="1">
                <a:solidFill>
                  <a:srgbClr val="C00000"/>
                </a:solidFill>
              </a:rPr>
              <a:t>Module</a:t>
            </a:r>
            <a:r>
              <a:rPr lang="en-US" sz="2000"/>
              <a:t> in </a:t>
            </a:r>
            <a:r>
              <a:rPr lang="en-US" sz="2000" b="1">
                <a:solidFill>
                  <a:srgbClr val="C00000"/>
                </a:solidFill>
              </a:rPr>
              <a:t>Python</a:t>
            </a:r>
            <a:r>
              <a:rPr lang="en-US" sz="2000"/>
              <a:t> is collection of functions and statements which provide some extra functionality as compared to built in functions.</a:t>
            </a:r>
          </a:p>
          <a:p>
            <a:endParaRPr lang="en-US" sz="2000" b="1">
              <a:solidFill>
                <a:srgbClr val="7030A0"/>
              </a:solidFill>
            </a:endParaRPr>
          </a:p>
          <a:p>
            <a:r>
              <a:rPr lang="en-US" sz="2000"/>
              <a:t>We can assume it just like a header file of </a:t>
            </a:r>
            <a:r>
              <a:rPr lang="en-US" sz="2000" b="1">
                <a:solidFill>
                  <a:srgbClr val="C00000"/>
                </a:solidFill>
              </a:rPr>
              <a:t>C/C++ </a:t>
            </a:r>
            <a:r>
              <a:rPr lang="en-US" sz="2000"/>
              <a:t>language.</a:t>
            </a:r>
          </a:p>
          <a:p>
            <a:endParaRPr lang="en-US" sz="2000"/>
          </a:p>
          <a:p>
            <a:r>
              <a:rPr lang="en-US" sz="2000" b="1">
                <a:solidFill>
                  <a:srgbClr val="C00000"/>
                </a:solidFill>
              </a:rPr>
              <a:t>Python</a:t>
            </a:r>
            <a:r>
              <a:rPr lang="en-US" sz="2000"/>
              <a:t> has 100s of built in </a:t>
            </a:r>
            <a:r>
              <a:rPr lang="en-US" sz="2000" b="1">
                <a:solidFill>
                  <a:srgbClr val="C00000"/>
                </a:solidFill>
              </a:rPr>
              <a:t>Modules</a:t>
            </a:r>
            <a:r>
              <a:rPr lang="en-US" sz="2000"/>
              <a:t> like </a:t>
            </a:r>
            <a:r>
              <a:rPr lang="en-US" sz="2000" b="1">
                <a:solidFill>
                  <a:srgbClr val="C00000"/>
                </a:solidFill>
              </a:rPr>
              <a:t>math</a:t>
            </a:r>
            <a:r>
              <a:rPr lang="en-US" sz="2000"/>
              <a:t> , </a:t>
            </a:r>
            <a:r>
              <a:rPr lang="en-US" sz="2000" b="1">
                <a:solidFill>
                  <a:srgbClr val="C00000"/>
                </a:solidFill>
              </a:rPr>
              <a:t>sys</a:t>
            </a:r>
            <a:r>
              <a:rPr lang="en-US" sz="2000"/>
              <a:t> , </a:t>
            </a:r>
            <a:r>
              <a:rPr lang="en-US" sz="2000" b="1">
                <a:solidFill>
                  <a:srgbClr val="C00000"/>
                </a:solidFill>
              </a:rPr>
              <a:t>platform</a:t>
            </a:r>
            <a:r>
              <a:rPr lang="en-US" sz="2000"/>
              <a:t> etc which prove to be very useful for a programmer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09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CB66-E32E-4276-8FF2-2F20BF47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 Defined 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Modules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712E5-EF00-47D8-8C07-9BD091B9D8BD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en-US" sz="2400"/>
              <a:t>For example , the module </a:t>
            </a:r>
            <a:r>
              <a:rPr lang="en-US" sz="2400" b="1">
                <a:solidFill>
                  <a:srgbClr val="C00000"/>
                </a:solidFill>
              </a:rPr>
              <a:t>math</a:t>
            </a:r>
            <a:r>
              <a:rPr lang="en-US" sz="2400"/>
              <a:t> contains a function called </a:t>
            </a:r>
            <a:r>
              <a:rPr lang="en-US" sz="2400" b="1">
                <a:solidFill>
                  <a:srgbClr val="C00000"/>
                </a:solidFill>
              </a:rPr>
              <a:t>factorial( ) </a:t>
            </a:r>
            <a:r>
              <a:rPr lang="en-US" sz="2400"/>
              <a:t>which can calculate and return the factorial of any number.</a:t>
            </a:r>
          </a:p>
          <a:p>
            <a:endParaRPr lang="en-US" sz="2400"/>
          </a:p>
          <a:p>
            <a:r>
              <a:rPr lang="en-US" sz="2400"/>
              <a:t>But to use a module we must first import it in our code using the syntax :</a:t>
            </a:r>
          </a:p>
          <a:p>
            <a:pPr lvl="1"/>
            <a:r>
              <a:rPr lang="en-US" sz="1900" b="1">
                <a:solidFill>
                  <a:srgbClr val="7030A0"/>
                </a:solidFill>
              </a:rPr>
              <a:t>import &lt;name of the module&gt;</a:t>
            </a:r>
          </a:p>
          <a:p>
            <a:r>
              <a:rPr lang="en-US" sz="2400"/>
              <a:t>For example: </a:t>
            </a:r>
            <a:r>
              <a:rPr lang="en-US" sz="2400" b="1">
                <a:solidFill>
                  <a:srgbClr val="C00000"/>
                </a:solidFill>
              </a:rPr>
              <a:t>import math</a:t>
            </a:r>
          </a:p>
          <a:p>
            <a:endParaRPr lang="en-US" sz="2400"/>
          </a:p>
          <a:p>
            <a:r>
              <a:rPr lang="en-US" sz="2400"/>
              <a:t>Then we can call any function of this module by prefixing it with the module name</a:t>
            </a:r>
          </a:p>
          <a:p>
            <a:endParaRPr lang="en-US" sz="2400"/>
          </a:p>
          <a:p>
            <a:r>
              <a:rPr lang="en-US" sz="2400"/>
              <a:t>For example: </a:t>
            </a:r>
            <a:r>
              <a:rPr lang="en-US" sz="2400" b="1">
                <a:solidFill>
                  <a:srgbClr val="C00000"/>
                </a:solidFill>
              </a:rPr>
              <a:t>math.factorial(5)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72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4D6E-1763-4D38-A705-00B81F9A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 For Identifiers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9FC0C-181A-4132-AADF-945488A7CC77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>
                <a:solidFill>
                  <a:schemeClr val="tx1"/>
                </a:solidFill>
              </a:rPr>
              <a:t>What is an identifier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/>
              <a:t>Identifier is the name given to entities like </a:t>
            </a:r>
            <a:r>
              <a:rPr lang="en-IN" b="1">
                <a:solidFill>
                  <a:srgbClr val="C00000"/>
                </a:solidFill>
              </a:rPr>
              <a:t>class</a:t>
            </a:r>
            <a:r>
              <a:rPr lang="en-IN"/>
              <a:t>, </a:t>
            </a:r>
            <a:r>
              <a:rPr lang="en-IN" b="1">
                <a:solidFill>
                  <a:srgbClr val="C00000"/>
                </a:solidFill>
              </a:rPr>
              <a:t>functions</a:t>
            </a:r>
            <a:r>
              <a:rPr lang="en-IN"/>
              <a:t>, </a:t>
            </a:r>
            <a:r>
              <a:rPr lang="en-IN" b="1">
                <a:solidFill>
                  <a:srgbClr val="C00000"/>
                </a:solidFill>
              </a:rPr>
              <a:t>variables</a:t>
            </a:r>
            <a:r>
              <a:rPr lang="en-IN"/>
              <a:t> , </a:t>
            </a:r>
            <a:r>
              <a:rPr lang="en-IN" b="1">
                <a:solidFill>
                  <a:srgbClr val="C00000"/>
                </a:solidFill>
              </a:rPr>
              <a:t>modules </a:t>
            </a:r>
            <a:r>
              <a:rPr lang="en-IN"/>
              <a:t>and</a:t>
            </a:r>
            <a:r>
              <a:rPr lang="en-IN" b="1">
                <a:solidFill>
                  <a:srgbClr val="C00000"/>
                </a:solidFill>
              </a:rPr>
              <a:t> any other object </a:t>
            </a:r>
            <a:r>
              <a:rPr lang="en-IN"/>
              <a:t>in Python.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>
                <a:solidFill>
                  <a:schemeClr val="tx1"/>
                </a:solidFill>
              </a:rPr>
              <a:t>Rules for identifiers: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/>
              <a:t>Identifiers can be a combination of letters in </a:t>
            </a:r>
            <a:r>
              <a:rPr lang="en-IN" b="1">
                <a:solidFill>
                  <a:srgbClr val="C00000"/>
                </a:solidFill>
              </a:rPr>
              <a:t>lowercase</a:t>
            </a:r>
            <a:r>
              <a:rPr lang="en-IN"/>
              <a:t> (a to z) or </a:t>
            </a:r>
            <a:r>
              <a:rPr lang="en-IN" b="1">
                <a:solidFill>
                  <a:srgbClr val="C00000"/>
                </a:solidFill>
              </a:rPr>
              <a:t>uppercase</a:t>
            </a:r>
            <a:r>
              <a:rPr lang="en-IN"/>
              <a:t> (A to Z) or </a:t>
            </a:r>
            <a:r>
              <a:rPr lang="en-IN" b="1">
                <a:solidFill>
                  <a:srgbClr val="C00000"/>
                </a:solidFill>
              </a:rPr>
              <a:t>digits</a:t>
            </a:r>
            <a:r>
              <a:rPr lang="en-IN"/>
              <a:t> (0 to 9) or an </a:t>
            </a:r>
            <a:r>
              <a:rPr lang="en-IN" b="1">
                <a:solidFill>
                  <a:srgbClr val="C00000"/>
                </a:solidFill>
              </a:rPr>
              <a:t>underscore</a:t>
            </a:r>
            <a:r>
              <a:rPr lang="en-IN"/>
              <a:t> (_)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No special character except </a:t>
            </a:r>
            <a:r>
              <a:rPr lang="en-US" b="1">
                <a:solidFill>
                  <a:srgbClr val="C00000"/>
                </a:solidFill>
              </a:rPr>
              <a:t>underscore</a:t>
            </a:r>
            <a:r>
              <a:rPr lang="en-US">
                <a:solidFill>
                  <a:schemeClr val="tx1"/>
                </a:solidFill>
              </a:rPr>
              <a:t> is allowed in the name of a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73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BB02-C516-4927-B16F-7FFF007E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 For Reserved Words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E224-ACF3-41ED-B880-BC17209321A7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>
                <a:solidFill>
                  <a:schemeClr val="tx1"/>
                </a:solidFill>
              </a:rPr>
              <a:t>What is a Reserved Word?</a:t>
            </a:r>
          </a:p>
          <a:p>
            <a:pPr marL="274320" lvl="1" indent="0">
              <a:buClr>
                <a:schemeClr val="accent1"/>
              </a:buClr>
              <a:buSzPct val="120000"/>
              <a:buFont typeface="Calibri"/>
              <a:buNone/>
            </a:pPr>
            <a:endParaRPr lang="en-US" sz="1400" b="1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IN" sz="1400"/>
              <a:t>A word in a programming language which has a fixed meaning and cannot be redefined by the programmer or used as identifiers</a:t>
            </a:r>
            <a:endParaRPr lang="en-US" sz="1400" b="1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400" b="1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>
                <a:solidFill>
                  <a:schemeClr val="tx1"/>
                </a:solidFill>
              </a:rPr>
              <a:t>How many reserved words are there in Python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400"/>
          </a:p>
          <a:p>
            <a:pPr marL="1062990" lvl="2" indent="-514350">
              <a:buClr>
                <a:schemeClr val="accent1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sz="1400"/>
              <a:t>Python contains </a:t>
            </a:r>
            <a:r>
              <a:rPr lang="en-US" sz="1400" b="1">
                <a:solidFill>
                  <a:srgbClr val="002060"/>
                </a:solidFill>
              </a:rPr>
              <a:t>33 reserved words </a:t>
            </a:r>
            <a:r>
              <a:rPr lang="en-US" sz="1400"/>
              <a:t>or </a:t>
            </a:r>
            <a:r>
              <a:rPr lang="en-US" sz="1400" b="1">
                <a:solidFill>
                  <a:srgbClr val="002060"/>
                </a:solidFill>
              </a:rPr>
              <a:t>keywords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Courier New" panose="02070309020205020404" pitchFamily="49" charset="0"/>
              <a:buChar char="o"/>
            </a:pPr>
            <a:endParaRPr lang="en-US" sz="140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sz="1400">
                <a:solidFill>
                  <a:schemeClr val="tx1"/>
                </a:solidFill>
              </a:rPr>
              <a:t>The list is mentioned on the next slide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Courier New" panose="02070309020205020404" pitchFamily="49" charset="0"/>
              <a:buChar char="o"/>
            </a:pPr>
            <a:endParaRPr lang="en-US" sz="1400"/>
          </a:p>
          <a:p>
            <a:pPr marL="1062990" lvl="2" indent="-514350">
              <a:buClr>
                <a:schemeClr val="accent1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sz="1400"/>
              <a:t>We can get this list by using </a:t>
            </a:r>
            <a:r>
              <a:rPr lang="en-US" sz="1400" b="1">
                <a:solidFill>
                  <a:srgbClr val="7030A0"/>
                </a:solidFill>
              </a:rPr>
              <a:t>help() </a:t>
            </a:r>
            <a:r>
              <a:rPr lang="en-US" sz="1400"/>
              <a:t>in </a:t>
            </a:r>
            <a:r>
              <a:rPr lang="en-US" sz="1400" b="1">
                <a:solidFill>
                  <a:srgbClr val="C00000"/>
                </a:solidFill>
              </a:rPr>
              <a:t>Python Shell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03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88AF1-A082-4879-9A63-8917E542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 For Reserved Words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29B3-E8D5-4F38-9962-1250D763BDFB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74320" lvl="1">
              <a:buClr>
                <a:schemeClr val="accent1"/>
              </a:buClr>
              <a:buSzPct val="85000"/>
              <a:buFont typeface="Calibri"/>
              <a:buNone/>
            </a:pPr>
            <a:r>
              <a:rPr lang="en-IN" sz="1900" b="1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These </a:t>
            </a:r>
            <a:r>
              <a:rPr lang="en-IN" sz="1900" b="1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33 keywords </a:t>
            </a:r>
            <a:r>
              <a:rPr lang="en-IN" sz="1900" b="1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are:</a:t>
            </a:r>
          </a:p>
          <a:p>
            <a:pPr marL="274320" lvl="1">
              <a:buClr>
                <a:schemeClr val="accent1"/>
              </a:buClr>
              <a:buSzPct val="85000"/>
              <a:buFont typeface="Calibri"/>
              <a:buNone/>
            </a:pPr>
            <a:endParaRPr lang="en-IN" sz="1900" b="1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74320" lvl="1">
              <a:buClr>
                <a:schemeClr val="accent1"/>
              </a:buClr>
              <a:buSzPct val="85000"/>
              <a:buFont typeface="Calibri"/>
              <a:buNone/>
            </a:pPr>
            <a:r>
              <a:rPr lang="en-IN" sz="1600" b="1" i="1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 , True , None ,def,</a:t>
            </a:r>
          </a:p>
          <a:p>
            <a:pPr marL="274320" lvl="1">
              <a:buClr>
                <a:schemeClr val="accent1"/>
              </a:buClr>
              <a:buSzPct val="85000"/>
              <a:buFont typeface="Calibri"/>
              <a:buNone/>
            </a:pPr>
            <a:r>
              <a:rPr lang="en-US" sz="1600" b="1" i="1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del ,import ,return , and , or ,</a:t>
            </a:r>
          </a:p>
          <a:p>
            <a:pPr marL="274320" lvl="1">
              <a:buClr>
                <a:schemeClr val="accent1"/>
              </a:buClr>
              <a:buSzPct val="85000"/>
              <a:buFont typeface="Calibri"/>
              <a:buNone/>
            </a:pPr>
            <a:r>
              <a:rPr lang="en-US" sz="1600" b="1" i="1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not ,if, else , elif , for , while , </a:t>
            </a:r>
          </a:p>
          <a:p>
            <a:pPr marL="274320" lvl="1">
              <a:buClr>
                <a:schemeClr val="accent1"/>
              </a:buClr>
              <a:buSzPct val="85000"/>
              <a:buFont typeface="Calibri"/>
              <a:buNone/>
            </a:pPr>
            <a:r>
              <a:rPr lang="en-US" sz="1600" b="1" i="1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break , continue, is , as , in ,</a:t>
            </a:r>
          </a:p>
          <a:p>
            <a:pPr marL="274320" lvl="1">
              <a:buClr>
                <a:schemeClr val="accent1"/>
              </a:buClr>
              <a:buSzPct val="85000"/>
              <a:buFont typeface="Calibri"/>
              <a:buNone/>
            </a:pPr>
            <a:r>
              <a:rPr lang="en-US" sz="1600" b="1" i="1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global , nonlocal ,yield ,</a:t>
            </a:r>
          </a:p>
          <a:p>
            <a:pPr marL="274320" lvl="1">
              <a:buClr>
                <a:schemeClr val="accent1"/>
              </a:buClr>
              <a:buSzPct val="85000"/>
              <a:buFont typeface="Calibri"/>
              <a:buNone/>
            </a:pPr>
            <a:r>
              <a:rPr lang="en-US" sz="1600" b="1" i="1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try ,except , finally, raise, </a:t>
            </a:r>
          </a:p>
          <a:p>
            <a:pPr marL="274320" lvl="1">
              <a:buClr>
                <a:schemeClr val="accent1"/>
              </a:buClr>
              <a:buSzPct val="85000"/>
              <a:buFont typeface="Calibri"/>
              <a:buNone/>
            </a:pPr>
            <a:r>
              <a:rPr lang="en-US" sz="1600" b="1" i="1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lambda ,with ,assert ,class ,</a:t>
            </a:r>
          </a:p>
          <a:p>
            <a:pPr marL="274320" lvl="1">
              <a:buClr>
                <a:schemeClr val="accent1"/>
              </a:buClr>
              <a:buSzPct val="85000"/>
              <a:buFont typeface="Calibri"/>
              <a:buNone/>
            </a:pPr>
            <a:r>
              <a:rPr lang="en-US" sz="1600" b="1" i="1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from , pass 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2CD60-0295-4CD5-95CD-E9AF324614B4}"/>
              </a:ext>
            </a:extLst>
          </p:cNvPr>
          <p:cNvSpPr txBox="1"/>
          <p:nvPr/>
        </p:nvSpPr>
        <p:spPr>
          <a:xfrm>
            <a:off x="4725051" y="2108638"/>
            <a:ext cx="6096000" cy="2640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None/>
              <a:tabLst/>
              <a:defRPr/>
            </a:pPr>
            <a:r>
              <a:rPr kumimoji="0" lang="en-IN" sz="18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</a:t>
            </a:r>
            <a:r>
              <a:rPr kumimoji="0" lang="en-IN" sz="1800" b="1" i="0" u="sng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Important Observations:</a:t>
            </a:r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endParaRPr lang="en-IN" sz="1800" dirty="0"/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r>
              <a:rPr lang="en-IN" sz="1800" dirty="0"/>
              <a:t>Except </a:t>
            </a:r>
            <a:r>
              <a:rPr lang="en-IN" sz="1800" b="1" dirty="0">
                <a:solidFill>
                  <a:srgbClr val="C00000"/>
                </a:solidFill>
              </a:rPr>
              <a:t>False</a:t>
            </a:r>
            <a:r>
              <a:rPr lang="en-IN" sz="1800" dirty="0"/>
              <a:t> , </a:t>
            </a:r>
            <a:r>
              <a:rPr lang="en-IN" sz="1800" b="1" dirty="0">
                <a:solidFill>
                  <a:srgbClr val="C00000"/>
                </a:solidFill>
              </a:rPr>
              <a:t>True</a:t>
            </a:r>
            <a:r>
              <a:rPr lang="en-IN" sz="1800" dirty="0"/>
              <a:t> and </a:t>
            </a:r>
            <a:r>
              <a:rPr lang="en-IN" sz="1800" b="1" dirty="0">
                <a:solidFill>
                  <a:srgbClr val="C00000"/>
                </a:solidFill>
              </a:rPr>
              <a:t>None</a:t>
            </a:r>
            <a:r>
              <a:rPr lang="en-IN" sz="1800" dirty="0"/>
              <a:t> all  the other keywords are in lowercase</a:t>
            </a:r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endParaRPr lang="en-IN" sz="1800" dirty="0"/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r>
              <a:rPr lang="en-IN" sz="1800" dirty="0"/>
              <a:t>We don’t have </a:t>
            </a:r>
            <a:r>
              <a:rPr lang="en-IN" sz="1800" b="1" dirty="0">
                <a:solidFill>
                  <a:srgbClr val="7030A0"/>
                </a:solidFill>
              </a:rPr>
              <a:t>else if </a:t>
            </a:r>
            <a:r>
              <a:rPr lang="en-IN" sz="1800" dirty="0"/>
              <a:t>in </a:t>
            </a:r>
            <a:r>
              <a:rPr lang="en-IN" sz="1800" b="1" dirty="0">
                <a:solidFill>
                  <a:srgbClr val="C00000"/>
                </a:solidFill>
              </a:rPr>
              <a:t>Python</a:t>
            </a:r>
            <a:r>
              <a:rPr lang="en-IN" sz="1800" dirty="0"/>
              <a:t> , rather it is </a:t>
            </a:r>
            <a:r>
              <a:rPr lang="en-IN" sz="1800" b="1" dirty="0" err="1">
                <a:solidFill>
                  <a:srgbClr val="C00000"/>
                </a:solidFill>
              </a:rPr>
              <a:t>elif</a:t>
            </a:r>
            <a:endParaRPr lang="en-IN" sz="1800" b="1" dirty="0">
              <a:solidFill>
                <a:srgbClr val="C00000"/>
              </a:solidFill>
            </a:endParaRPr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endParaRPr lang="en-IN" sz="1800" dirty="0"/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r>
              <a:rPr lang="en-IN" sz="1800" dirty="0"/>
              <a:t>T</a:t>
            </a:r>
            <a:r>
              <a:rPr lang="en-US" sz="1800" dirty="0"/>
              <a:t>here are no </a:t>
            </a:r>
            <a:r>
              <a:rPr lang="en-US" sz="1800" b="1" dirty="0">
                <a:solidFill>
                  <a:srgbClr val="7030A0"/>
                </a:solidFill>
              </a:rPr>
              <a:t>switch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rgbClr val="7030A0"/>
                </a:solidFill>
              </a:rPr>
              <a:t>do-while</a:t>
            </a:r>
            <a:r>
              <a:rPr lang="en-US" sz="1800" dirty="0"/>
              <a:t> statements in </a:t>
            </a:r>
            <a:r>
              <a:rPr lang="en-US" sz="1800" b="1" dirty="0">
                <a:solidFill>
                  <a:srgbClr val="C00000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800450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9B67-CA39-4447-8763-60835E56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 For Identifiers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F49FD-4272-4B78-B284-A3DF83E4AB52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en-IN"/>
              <a:t>It must compulsorily begin with a underscore ( _ ) or a letter and not with a digit . Although after the first letter we can have as many digits as we want. So </a:t>
            </a:r>
            <a:r>
              <a:rPr lang="en-IN" b="1">
                <a:solidFill>
                  <a:srgbClr val="C00000"/>
                </a:solidFill>
              </a:rPr>
              <a:t>1a</a:t>
            </a:r>
            <a:r>
              <a:rPr lang="en-IN"/>
              <a:t> is </a:t>
            </a:r>
            <a:r>
              <a:rPr lang="en-IN" b="1">
                <a:solidFill>
                  <a:srgbClr val="FF0000"/>
                </a:solidFill>
              </a:rPr>
              <a:t>invalid</a:t>
            </a:r>
            <a:r>
              <a:rPr lang="en-IN"/>
              <a:t> , while </a:t>
            </a:r>
            <a:r>
              <a:rPr lang="en-IN" b="1">
                <a:solidFill>
                  <a:srgbClr val="C00000"/>
                </a:solidFill>
              </a:rPr>
              <a:t>a1</a:t>
            </a:r>
            <a:r>
              <a:rPr lang="en-IN"/>
              <a:t> or </a:t>
            </a:r>
            <a:r>
              <a:rPr lang="en-IN" b="1">
                <a:solidFill>
                  <a:srgbClr val="C00000"/>
                </a:solidFill>
              </a:rPr>
              <a:t>_a </a:t>
            </a:r>
            <a:r>
              <a:rPr lang="en-IN"/>
              <a:t>or </a:t>
            </a:r>
            <a:r>
              <a:rPr lang="en-IN" b="1">
                <a:solidFill>
                  <a:srgbClr val="C00000"/>
                </a:solidFill>
              </a:rPr>
              <a:t>_1</a:t>
            </a:r>
            <a:r>
              <a:rPr lang="en-IN"/>
              <a:t> is a </a:t>
            </a:r>
            <a:r>
              <a:rPr lang="en-IN" b="1">
                <a:solidFill>
                  <a:srgbClr val="00B050"/>
                </a:solidFill>
              </a:rPr>
              <a:t>valid name </a:t>
            </a:r>
            <a:r>
              <a:rPr lang="en-IN"/>
              <a:t>for an identifier.</a:t>
            </a:r>
            <a:endParaRPr lang="en-US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syntaxerror4.png">
            <a:extLst>
              <a:ext uri="{FF2B5EF4-FFF2-40B4-BE49-F238E27FC236}">
                <a16:creationId xmlns:a16="http://schemas.microsoft.com/office/drawing/2014/main" id="{FA975FEC-B81C-4143-A5DB-236EB0D87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708" y="3429000"/>
            <a:ext cx="6656541" cy="273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47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0581-7D9E-40A4-8E3A-0D1EB923E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 For Identifiers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41332-B69D-4860-968F-94AEE53DACA1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en-US"/>
              <a:t>Identifiers are case sensitive , so </a:t>
            </a:r>
            <a:r>
              <a:rPr lang="en-US" b="1">
                <a:solidFill>
                  <a:srgbClr val="C00000"/>
                </a:solidFill>
              </a:rPr>
              <a:t>pi</a:t>
            </a:r>
            <a:r>
              <a:rPr lang="en-US"/>
              <a:t> and </a:t>
            </a:r>
            <a:r>
              <a:rPr lang="en-US" b="1">
                <a:solidFill>
                  <a:srgbClr val="C00000"/>
                </a:solidFill>
              </a:rPr>
              <a:t>Pi</a:t>
            </a:r>
            <a:r>
              <a:rPr lang="en-US"/>
              <a:t> are two different identifiers.</a:t>
            </a:r>
            <a:endParaRPr lang="en-US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syntaxerror4.png">
            <a:extLst>
              <a:ext uri="{FF2B5EF4-FFF2-40B4-BE49-F238E27FC236}">
                <a16:creationId xmlns:a16="http://schemas.microsoft.com/office/drawing/2014/main" id="{349FB7FF-A3F5-4C62-9505-97B7CD02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405" y="2976446"/>
            <a:ext cx="7141949" cy="280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52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8B45-C62E-4B9D-B466-702E471B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 For Identifiers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9DC05-0683-4A6D-B708-7FE3762D5FCB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/>
              <a:t>      Keywords cannot be used as identifiers</a:t>
            </a:r>
          </a:p>
          <a:p>
            <a:endParaRPr lang="en-US" dirty="0"/>
          </a:p>
        </p:txBody>
      </p:sp>
      <p:pic>
        <p:nvPicPr>
          <p:cNvPr id="4" name="Picture 3" descr="syntaxerror4.png">
            <a:extLst>
              <a:ext uri="{FF2B5EF4-FFF2-40B4-BE49-F238E27FC236}">
                <a16:creationId xmlns:a16="http://schemas.microsoft.com/office/drawing/2014/main" id="{BA8A9237-178C-45D0-8965-8625FE446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122" y="2706882"/>
            <a:ext cx="6312877" cy="12936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A38926-9AD3-45B1-A990-F1A957A2921F}"/>
              </a:ext>
            </a:extLst>
          </p:cNvPr>
          <p:cNvSpPr txBox="1"/>
          <p:nvPr/>
        </p:nvSpPr>
        <p:spPr>
          <a:xfrm>
            <a:off x="539261" y="45991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/>
              <a:t>Identifier can be of any length.</a:t>
            </a:r>
          </a:p>
        </p:txBody>
      </p:sp>
    </p:spTree>
    <p:extLst>
      <p:ext uri="{BB962C8B-B14F-4D97-AF65-F5344CB8AC3E}">
        <p14:creationId xmlns:p14="http://schemas.microsoft.com/office/powerpoint/2010/main" val="670595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A0D8-D623-4FAA-AC63-759BD3E3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666" y="2310136"/>
            <a:ext cx="5711806" cy="1450757"/>
          </a:xfrm>
        </p:spPr>
        <p:txBody>
          <a:bodyPr>
            <a:normAutofit fontScale="90000"/>
          </a:bodyPr>
          <a:lstStyle/>
          <a:p>
            <a:r>
              <a:rPr lang="en-US" sz="80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2894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AD19-E259-4199-B73F-08087BDD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Today’s Agenda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171C8-C471-41E0-8D4F-BCB2D6154649}"/>
              </a:ext>
            </a:extLst>
          </p:cNvPr>
          <p:cNvSpPr txBox="1">
            <a:spLocks/>
          </p:cNvSpPr>
          <p:nvPr/>
        </p:nvSpPr>
        <p:spPr>
          <a:xfrm>
            <a:off x="923365" y="2108201"/>
            <a:ext cx="10232315" cy="396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Version History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2 v/s Python 3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Introduction To Predefined Functions And Modules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How print() function works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How To Remove Newline From print( ) ?</a:t>
            </a:r>
          </a:p>
          <a:p>
            <a:pPr marL="274320" lvl="1" indent="0">
              <a:buClr>
                <a:schemeClr val="accent1"/>
              </a:buClr>
              <a:buSzPct val="120000"/>
              <a:buFont typeface="Calibri"/>
              <a:buNone/>
            </a:pPr>
            <a:endParaRPr lang="en-US" sz="280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Types Of Errors In Python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Rules For Identifiers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Reserved Words</a:t>
            </a:r>
          </a:p>
          <a:p>
            <a:pPr marL="274320" lvl="1" indent="0">
              <a:buClr>
                <a:schemeClr val="accent1"/>
              </a:buClr>
              <a:buSzPct val="120000"/>
              <a:buFont typeface="Calibri"/>
              <a:buNone/>
            </a:pPr>
            <a:endParaRPr lang="en-US" sz="2800">
              <a:solidFill>
                <a:schemeClr val="tx1"/>
              </a:solidFill>
            </a:endParaRPr>
          </a:p>
          <a:p>
            <a:pPr marL="514350" indent="-514350">
              <a:buFont typeface="Calibri"/>
              <a:buNone/>
            </a:pPr>
            <a:endParaRPr lang="en-US" sz="28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77AB-2768-47D5-8743-7B87537F1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Version History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CE497-3B8D-429D-86F2-62E409EC7AA9}"/>
              </a:ext>
            </a:extLst>
          </p:cNvPr>
          <p:cNvSpPr txBox="1">
            <a:spLocks/>
          </p:cNvSpPr>
          <p:nvPr/>
        </p:nvSpPr>
        <p:spPr>
          <a:xfrm>
            <a:off x="394547" y="2108201"/>
            <a:ext cx="5464387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First released on Feb-20</a:t>
            </a:r>
            <a:r>
              <a:rPr lang="en-US" sz="1400" b="1" baseline="3000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</a:t>
            </a:r>
            <a:r>
              <a:rPr lang="en-US" sz="1400" b="1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-1991 ( version 0.9.0)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400" b="1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1.0 launched in Jan-1994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400" b="1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2.0 launched in Oct-2000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400" b="1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3.0 launched in Dec-2008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400" b="1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2.7 launched in July 2010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400" b="1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3.6.5 launched on March-2018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400" b="1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3.7 launched on June-2018</a:t>
            </a:r>
            <a:endParaRPr lang="en-US" sz="1400" b="1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7BDD25-E607-4FD9-AACE-E41F02DF8285}"/>
              </a:ext>
            </a:extLst>
          </p:cNvPr>
          <p:cNvSpPr txBox="1"/>
          <p:nvPr/>
        </p:nvSpPr>
        <p:spPr>
          <a:xfrm>
            <a:off x="5765802" y="2108201"/>
            <a:ext cx="582506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3.8 launched on Oct – 2019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6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3.9 launched on Oct – 2020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6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3.10 launched on Oct – 2021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6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3.11 launched on Oct – 2022 [Latest version] </a:t>
            </a:r>
            <a:endParaRPr lang="en-US" sz="1600" b="1" baseline="300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613E-24B7-444D-9AE3-2CD84DA5C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 Two Versions Of Python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8B644-4685-464A-AD40-508DB1B4E1CE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 you can observe from the previous slide , there are 2 major versions of Python , called </a:t>
            </a:r>
            <a:r>
              <a:rPr lang="en-US" sz="2000" b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2 </a:t>
            </a:r>
            <a:r>
              <a:rPr lang="en-US" sz="200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and </a:t>
            </a:r>
            <a:r>
              <a:rPr lang="en-US" sz="2000" b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b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</a:t>
            </a:r>
            <a:r>
              <a:rPr lang="en-US" sz="200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came in </a:t>
            </a:r>
            <a:r>
              <a:rPr lang="en-US" sz="2000" b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2008 </a:t>
            </a:r>
            <a:r>
              <a:rPr lang="en-US" sz="200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and </a:t>
            </a:r>
            <a:r>
              <a:rPr lang="en-US" sz="2000" b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it is not backward compatible with </a:t>
            </a:r>
            <a:r>
              <a:rPr lang="en-US" sz="2000" b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2</a:t>
            </a:r>
            <a:endParaRPr lang="en-US" sz="2000" b="1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This means that a project which uses </a:t>
            </a:r>
            <a:r>
              <a:rPr lang="en-US" sz="2000" b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2</a:t>
            </a:r>
            <a:r>
              <a:rPr lang="en-US" sz="200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will not run on </a:t>
            </a:r>
            <a:r>
              <a:rPr lang="en-US" sz="2000" b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This means that we have to </a:t>
            </a:r>
            <a:r>
              <a:rPr lang="en-US" sz="2000" b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rewrite the entire project</a:t>
            </a:r>
            <a:r>
              <a:rPr lang="en-US" sz="2000" b="1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 migrate it from </a:t>
            </a:r>
            <a:r>
              <a:rPr lang="en-US" sz="2000" b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2</a:t>
            </a:r>
            <a:r>
              <a:rPr lang="en-US" sz="2000" b="1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 </a:t>
            </a:r>
            <a:r>
              <a:rPr lang="en-US" sz="2000" b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6A318-9F9A-445A-8C81-FB429A47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Important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Differences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68D1D-C963-40F9-838A-2D80E87DE737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 Python 2 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print “Hello world”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 Python 3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print(“Hello world”)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 Python 2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5/2 </a:t>
            </a:r>
            <a:r>
              <a:rPr lang="en-US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itchFamily="2" charset="2"/>
              </a:rPr>
              <a:t>2 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itchFamily="2" charset="2"/>
              </a:rPr>
              <a:t>	5/2.02.5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itchFamily="2" charset="2"/>
              </a:rPr>
              <a:t>In Python 3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itchFamily="2" charset="2"/>
              </a:rPr>
              <a:t>	5/2 2.5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itchFamily="2" charset="2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itchFamily="2" charset="2"/>
              </a:rPr>
              <a:t>The way of accepting input has also changed and like this there are many changes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E8C0-CB1F-4885-AD0E-FA06D31F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 Two Versions Of Python</a:t>
            </a:r>
            <a:endParaRPr lang="en-US" sz="4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27D03-16DB-4BF1-9DFD-BDD564B60BED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So to prevent this overhead of programmers , </a:t>
            </a:r>
            <a:r>
              <a:rPr lang="en-US" sz="2000" b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PSF</a:t>
            </a:r>
            <a:r>
              <a:rPr lang="en-US" sz="200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decided to support </a:t>
            </a:r>
            <a:r>
              <a:rPr lang="en-US" sz="2000" b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2</a:t>
            </a:r>
            <a:r>
              <a:rPr lang="en-US" sz="200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also.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But this support will only be till </a:t>
            </a:r>
            <a:r>
              <a:rPr lang="en-US" sz="2000" b="1" u="sng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Jan-1-2020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You can visit </a:t>
            </a:r>
            <a:r>
              <a:rPr lang="en-US" sz="2000" b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3"/>
              </a:rPr>
              <a:t>https://pythonclock.org/</a:t>
            </a:r>
            <a:r>
              <a:rPr lang="en-US" sz="2000" b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 see exactly how much time is left before Python 2 retires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89B5-4E9E-4F0C-A334-EB35FD8AA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364" y="292400"/>
            <a:ext cx="10269272" cy="145075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Which Version Should I Use ?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3" name="Content Placeholder 3" descr="images.png">
            <a:extLst>
              <a:ext uri="{FF2B5EF4-FFF2-40B4-BE49-F238E27FC236}">
                <a16:creationId xmlns:a16="http://schemas.microsoft.com/office/drawing/2014/main" id="{9448D00F-6A2F-469C-965E-25CD61CE3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501" y="3952633"/>
            <a:ext cx="3190875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0FAF42-A314-4DFA-BA5F-82518264D68B}"/>
              </a:ext>
            </a:extLst>
          </p:cNvPr>
          <p:cNvSpPr txBox="1"/>
          <p:nvPr/>
        </p:nvSpPr>
        <p:spPr>
          <a:xfrm>
            <a:off x="2479431" y="258415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7270" lvl="2" indent="-285750"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beginners , it is a point of confusion as to </a:t>
            </a:r>
            <a:r>
              <a:rPr lang="en-US" sz="16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which Python version they should learn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220B3C-8056-43A7-BFFF-86A93A731B26}"/>
              </a:ext>
            </a:extLst>
          </p:cNvPr>
          <p:cNvSpPr txBox="1"/>
          <p:nvPr/>
        </p:nvSpPr>
        <p:spPr>
          <a:xfrm>
            <a:off x="2936147" y="3105835"/>
            <a:ext cx="620785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8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 obvious answer is </a:t>
            </a:r>
            <a:r>
              <a:rPr lang="en-US" sz="16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</a:t>
            </a:r>
          </a:p>
        </p:txBody>
      </p:sp>
    </p:spTree>
    <p:extLst>
      <p:ext uri="{BB962C8B-B14F-4D97-AF65-F5344CB8AC3E}">
        <p14:creationId xmlns:p14="http://schemas.microsoft.com/office/powerpoint/2010/main" val="282265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D1DE-0919-48A3-AC2B-BC02112B7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Why Python 3 ?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51577-22FD-463A-A18E-A3D2F292C081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We should go with </a:t>
            </a:r>
            <a:r>
              <a:rPr lang="en-US" sz="2000" b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</a:t>
            </a:r>
            <a:r>
              <a:rPr lang="en-US" sz="200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as it brings lot of new features and new tricks compared to </a:t>
            </a:r>
            <a:r>
              <a:rPr lang="en-US" sz="2000" b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2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Moreover as per PSF, </a:t>
            </a:r>
            <a:r>
              <a:rPr lang="en-IN" sz="2000" i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2.x is legacy, Python 3.x is the present and future of the language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All major future upgrades will be to Python 3 and , Python 2.7 will never move ahead to even Python 2.8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97916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1444</Words>
  <Application>Microsoft Office PowerPoint</Application>
  <PresentationFormat>Widescreen</PresentationFormat>
  <Paragraphs>202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Courier New</vt:lpstr>
      <vt:lpstr>Calibri</vt:lpstr>
      <vt:lpstr>Wingdings</vt:lpstr>
      <vt:lpstr>Arial</vt:lpstr>
      <vt:lpstr>Cascadia Code</vt:lpstr>
      <vt:lpstr>Libre Franklin</vt:lpstr>
      <vt:lpstr>Consolas</vt:lpstr>
      <vt:lpstr>Bookman Old Style</vt:lpstr>
      <vt:lpstr>Cascadia Mono</vt:lpstr>
      <vt:lpstr>1_RetrospectVTI</vt:lpstr>
      <vt:lpstr>1_RetrospectVTI</vt:lpstr>
      <vt:lpstr>Python Introduction</vt:lpstr>
      <vt:lpstr>“An investment in knowledge pays   the best interest“</vt:lpstr>
      <vt:lpstr>Today’s Agenda</vt:lpstr>
      <vt:lpstr>Python Version History</vt:lpstr>
      <vt:lpstr>The Two Versions Of Python</vt:lpstr>
      <vt:lpstr>Some Important Differences</vt:lpstr>
      <vt:lpstr>The Two Versions Of Python</vt:lpstr>
      <vt:lpstr>Which Version Should I Use ?</vt:lpstr>
      <vt:lpstr>Why Python 3 ?</vt:lpstr>
      <vt:lpstr>Types Of Predefined Function  Provided By Python</vt:lpstr>
      <vt:lpstr>Built In Functions</vt:lpstr>
      <vt:lpstr>What Is print( ) And How It  Is Made Available To Our Program ?</vt:lpstr>
      <vt:lpstr>How To Remove  newline From print() ?</vt:lpstr>
      <vt:lpstr>How To Remove  newline From print() ?</vt:lpstr>
      <vt:lpstr>How To Remove  newline From print() ?</vt:lpstr>
      <vt:lpstr>Some Examples</vt:lpstr>
      <vt:lpstr>Types Of Errors In Python</vt:lpstr>
      <vt:lpstr>Syntax Error</vt:lpstr>
      <vt:lpstr>Runtime Errors (Exceptions)</vt:lpstr>
      <vt:lpstr>Runtime Errors (Exceptions)</vt:lpstr>
      <vt:lpstr>Functions Defined  In Modules</vt:lpstr>
      <vt:lpstr>Functions Defined  In Modules</vt:lpstr>
      <vt:lpstr>Rules For Identifiers</vt:lpstr>
      <vt:lpstr>Rules For Reserved Words</vt:lpstr>
      <vt:lpstr>Rules For Reserved Words</vt:lpstr>
      <vt:lpstr>Rules For Identifiers</vt:lpstr>
      <vt:lpstr>Rules For Identifiers</vt:lpstr>
      <vt:lpstr>Rules For Identifiers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</dc:title>
  <dc:creator>sunny savita</dc:creator>
  <cp:lastModifiedBy>Gobinda</cp:lastModifiedBy>
  <cp:revision>1</cp:revision>
  <dcterms:created xsi:type="dcterms:W3CDTF">2022-12-01T03:32:31Z</dcterms:created>
  <dcterms:modified xsi:type="dcterms:W3CDTF">2023-12-10T15:04:47Z</dcterms:modified>
</cp:coreProperties>
</file>