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71" r:id="rId5"/>
    <p:sldId id="270" r:id="rId6"/>
    <p:sldId id="277" r:id="rId7"/>
    <p:sldId id="284" r:id="rId8"/>
    <p:sldId id="283" r:id="rId9"/>
    <p:sldId id="282" r:id="rId10"/>
    <p:sldId id="281" r:id="rId11"/>
    <p:sldId id="285" r:id="rId12"/>
    <p:sldId id="280" r:id="rId13"/>
    <p:sldId id="286" r:id="rId14"/>
    <p:sldId id="279" r:id="rId15"/>
    <p:sldId id="278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17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</p:sldIdLst>
  <p:sldSz cx="12192000" cy="6858000"/>
  <p:notesSz cx="6858000" cy="9144000"/>
  <p:embeddedFontLst>
    <p:embeddedFont>
      <p:font typeface="Bookman Old Style" panose="02050604050505020204" pitchFamily="18" charset="0"/>
      <p:regular r:id="rId69"/>
      <p:bold r:id="rId70"/>
      <p:italic r:id="rId71"/>
      <p:boldItalic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Libre Franklin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ifwuUGdrhx88ulxGqzU0G2TNo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2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4463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68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590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789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109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99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951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559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54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227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3370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3105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982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897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1659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408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086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4552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864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860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354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421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4076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4289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89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8802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761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0314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622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862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7119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791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8989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939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0342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2827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67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5668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6002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4187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266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87097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8776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29868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92095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4023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27919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47829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55809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9561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2516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98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0201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33238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70377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63130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640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00428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1472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65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712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233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0f3d11a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a30f3d11a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528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82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8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body" idx="1"/>
          </p:nvPr>
        </p:nvSpPr>
        <p:spPr>
          <a:xfrm rot="5400000">
            <a:off x="4246080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84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5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6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h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7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9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9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81"/>
          <p:cNvCxnSpPr/>
          <p:nvPr/>
        </p:nvCxnSpPr>
        <p:spPr>
          <a:xfrm>
            <a:off x="1188782" y="1873280"/>
            <a:ext cx="99669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18663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59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 Operators</a:t>
            </a:r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4141452" y="4713530"/>
            <a:ext cx="5636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33842" r="33954"/>
          <a:stretch/>
        </p:blipFill>
        <p:spPr>
          <a:xfrm>
            <a:off x="-1" y="0"/>
            <a:ext cx="3699931" cy="68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22">
            <a:extLst>
              <a:ext uri="{FF2B5EF4-FFF2-40B4-BE49-F238E27FC236}">
                <a16:creationId xmlns:a16="http://schemas.microsoft.com/office/drawing/2014/main" id="{DC02B340-803E-41E6-A051-1934218CA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The 6 Basic Relational </a:t>
            </a:r>
            <a:br>
              <a:rPr lang="en-US" sz="4400" b="1" dirty="0"/>
            </a:br>
            <a:r>
              <a:rPr lang="en-US" sz="4400" b="1" dirty="0"/>
              <a:t>Operators</a:t>
            </a:r>
            <a:endParaRPr sz="4400" dirty="0"/>
          </a:p>
        </p:txBody>
      </p:sp>
      <p:sp>
        <p:nvSpPr>
          <p:cNvPr id="3" name="Google Shape;234;p22">
            <a:extLst>
              <a:ext uri="{FF2B5EF4-FFF2-40B4-BE49-F238E27FC236}">
                <a16:creationId xmlns:a16="http://schemas.microsoft.com/office/drawing/2014/main" id="{23833B50-6F6A-433E-9736-17DDB335E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a=10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b=4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print("a=", a, "b=", 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&gt; b", a&gt;b)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&lt; b", a&lt;b)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print("a==b", a==b)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print("a!=b", a!=b)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print("a&gt;=b", a&gt;=b)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print("a&lt;=b", a&lt;=b)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87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23">
            <a:extLst>
              <a:ext uri="{FF2B5EF4-FFF2-40B4-BE49-F238E27FC236}">
                <a16:creationId xmlns:a16="http://schemas.microsoft.com/office/drawing/2014/main" id="{DA520877-FD51-4A34-B8AE-CB25C52F2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3" name="Google Shape;240;p23">
            <a:extLst>
              <a:ext uri="{FF2B5EF4-FFF2-40B4-BE49-F238E27FC236}">
                <a16:creationId xmlns:a16="http://schemas.microsoft.com/office/drawing/2014/main" id="{3146FCA4-F368-48AD-806F-E2C1D750D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Relational Operators </a:t>
            </a:r>
            <a:r>
              <a:rPr lang="en-US" sz="2000" dirty="0"/>
              <a:t>can also work with </a:t>
            </a:r>
            <a:r>
              <a:rPr lang="en-US" sz="2000" b="1" dirty="0">
                <a:solidFill>
                  <a:srgbClr val="C00000"/>
                </a:solidFill>
              </a:rPr>
              <a:t>strings </a:t>
            </a:r>
            <a:r>
              <a:rPr lang="en-US" sz="2000" dirty="0"/>
              <a:t>.</a:t>
            </a:r>
            <a:endParaRPr dirty="0"/>
          </a:p>
          <a:p>
            <a:pPr marL="0" lvl="0" indent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-12700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When applied on </a:t>
            </a:r>
            <a:r>
              <a:rPr lang="en-US" sz="2000" b="1" dirty="0">
                <a:solidFill>
                  <a:srgbClr val="C00000"/>
                </a:solidFill>
              </a:rPr>
              <a:t>string operands </a:t>
            </a:r>
            <a:r>
              <a:rPr lang="en-US" sz="2000" dirty="0"/>
              <a:t>, they compare the </a:t>
            </a:r>
            <a:r>
              <a:rPr lang="en-US" sz="2000" b="1" dirty="0" err="1">
                <a:solidFill>
                  <a:srgbClr val="C00000"/>
                </a:solidFill>
              </a:rPr>
              <a:t>unicode</a:t>
            </a:r>
            <a:r>
              <a:rPr lang="en-US" sz="2000" dirty="0"/>
              <a:t> of corresponding characters and return </a:t>
            </a:r>
            <a:r>
              <a:rPr lang="en-US" sz="2000" b="1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based on that comparison.</a:t>
            </a:r>
            <a:endParaRPr dirty="0"/>
          </a:p>
          <a:p>
            <a:pPr marL="91440" lvl="0" indent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-12700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As discussed </a:t>
            </a:r>
            <a:r>
              <a:rPr lang="en-US" sz="2000" dirty="0" err="1"/>
              <a:t>previuosly</a:t>
            </a:r>
            <a:r>
              <a:rPr lang="en-US" sz="2000" dirty="0"/>
              <a:t> , this type of comparison is called </a:t>
            </a:r>
            <a:r>
              <a:rPr lang="en-US" sz="2000" b="1" dirty="0">
                <a:solidFill>
                  <a:srgbClr val="FF0000"/>
                </a:solidFill>
              </a:rPr>
              <a:t>lexicographical comparison</a:t>
            </a:r>
            <a:endParaRPr sz="2000" b="1" dirty="0">
              <a:solidFill>
                <a:srgbClr val="FF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7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;p24">
            <a:extLst>
              <a:ext uri="{FF2B5EF4-FFF2-40B4-BE49-F238E27FC236}">
                <a16:creationId xmlns:a16="http://schemas.microsoft.com/office/drawing/2014/main" id="{DF218DD5-5815-4D51-B406-30115AA39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3" name="Google Shape;246;p24">
            <a:extLst>
              <a:ext uri="{FF2B5EF4-FFF2-40B4-BE49-F238E27FC236}">
                <a16:creationId xmlns:a16="http://schemas.microsoft.com/office/drawing/2014/main" id="{A3E089D7-9A27-4AD7-AF3B-E00D42BEF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a="Ramesh"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b="Rajesh"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print("a=", a, "b=", 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&gt; b", a&gt;b)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&lt; b", a&lt;b)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print("a==b", a==b)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print("a!=b", a!=b)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print("a&gt;=b", a&gt;=b)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print("a&lt;=b", a&lt;=b)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90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1;p25">
            <a:extLst>
              <a:ext uri="{FF2B5EF4-FFF2-40B4-BE49-F238E27FC236}">
                <a16:creationId xmlns:a16="http://schemas.microsoft.com/office/drawing/2014/main" id="{D8DF46C1-7EF0-4BB7-A237-A9BA7BEF5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3" name="Google Shape;252;p25">
            <a:extLst>
              <a:ext uri="{FF2B5EF4-FFF2-40B4-BE49-F238E27FC236}">
                <a16:creationId xmlns:a16="http://schemas.microsoft.com/office/drawing/2014/main" id="{49908EF5-82A5-48FB-B97C-1AD76DDB5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r>
              <a:rPr lang="en-US" sz="1800" dirty="0"/>
              <a:t>If  we want to check the </a:t>
            </a:r>
            <a:r>
              <a:rPr lang="en-US" sz="1800" dirty="0">
                <a:solidFill>
                  <a:srgbClr val="C00000"/>
                </a:solidFill>
              </a:rPr>
              <a:t>UNICODE</a:t>
            </a:r>
            <a:r>
              <a:rPr lang="en-US" sz="1800" dirty="0"/>
              <a:t> value for a particular letter , then we can call the function </a:t>
            </a:r>
            <a:r>
              <a:rPr lang="en-US" sz="1800" dirty="0" err="1">
                <a:solidFill>
                  <a:srgbClr val="C00000"/>
                </a:solidFill>
              </a:rPr>
              <a:t>ord</a:t>
            </a:r>
            <a:r>
              <a:rPr lang="en-US" sz="1800" dirty="0">
                <a:solidFill>
                  <a:srgbClr val="C00000"/>
                </a:solidFill>
              </a:rPr>
              <a:t>()</a:t>
            </a:r>
            <a:r>
              <a:rPr lang="en-US" sz="1800" dirty="0"/>
              <a:t>.</a:t>
            </a:r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endParaRPr lang="en-US" sz="1800" dirty="0"/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endParaRPr lang="en-US" sz="1800" dirty="0"/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r>
              <a:rPr lang="en-US" sz="1800" dirty="0"/>
              <a:t>It is a built in function which accepts </a:t>
            </a:r>
            <a:r>
              <a:rPr lang="en-US" sz="1800" dirty="0">
                <a:solidFill>
                  <a:srgbClr val="C00000"/>
                </a:solidFill>
              </a:rPr>
              <a:t>only one character </a:t>
            </a:r>
            <a:r>
              <a:rPr lang="en-US" sz="1800" dirty="0"/>
              <a:t>as argument and it returns the </a:t>
            </a:r>
            <a:r>
              <a:rPr lang="en-US" sz="1800" dirty="0">
                <a:solidFill>
                  <a:srgbClr val="C00000"/>
                </a:solidFill>
              </a:rPr>
              <a:t>UNICODE</a:t>
            </a:r>
            <a:r>
              <a:rPr lang="en-US" sz="1800" dirty="0"/>
              <a:t> number of the argument passed</a:t>
            </a:r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u="sng" dirty="0"/>
              <a:t>Example: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ord</a:t>
            </a:r>
            <a:r>
              <a:rPr lang="en-US" sz="1800" dirty="0">
                <a:solidFill>
                  <a:srgbClr val="7030A0"/>
                </a:solidFill>
              </a:rPr>
              <a:t>(‘A’)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ord</a:t>
            </a:r>
            <a:r>
              <a:rPr lang="en-US" sz="1800" dirty="0">
                <a:solidFill>
                  <a:srgbClr val="7030A0"/>
                </a:solidFill>
              </a:rPr>
              <a:t>(‘m’)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ord</a:t>
            </a:r>
            <a:r>
              <a:rPr lang="en-US" sz="1800" dirty="0">
                <a:solidFill>
                  <a:srgbClr val="7030A0"/>
                </a:solidFill>
              </a:rPr>
              <a:t>(‘j’)</a:t>
            </a:r>
            <a:endParaRPr sz="1800" dirty="0"/>
          </a:p>
          <a:p>
            <a:pPr marL="91440" lvl="0" indent="-2508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endParaRPr sz="1060" dirty="0"/>
          </a:p>
        </p:txBody>
      </p:sp>
    </p:spTree>
    <p:extLst>
      <p:ext uri="{BB962C8B-B14F-4D97-AF65-F5344CB8AC3E}">
        <p14:creationId xmlns:p14="http://schemas.microsoft.com/office/powerpoint/2010/main" val="307527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26">
            <a:extLst>
              <a:ext uri="{FF2B5EF4-FFF2-40B4-BE49-F238E27FC236}">
                <a16:creationId xmlns:a16="http://schemas.microsoft.com/office/drawing/2014/main" id="{0A4A3B82-02B9-4717-9DD3-9AD8CDE23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3" name="Google Shape;258;p26">
            <a:extLst>
              <a:ext uri="{FF2B5EF4-FFF2-40B4-BE49-F238E27FC236}">
                <a16:creationId xmlns:a16="http://schemas.microsoft.com/office/drawing/2014/main" id="{3F60B62E-F12D-4748-8FCF-59829B6DF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 "BHOPAL"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 "</a:t>
            </a:r>
            <a:r>
              <a:rPr lang="en-US" sz="2000" b="1" dirty="0" err="1">
                <a:solidFill>
                  <a:srgbClr val="7030A0"/>
                </a:solidFill>
              </a:rPr>
              <a:t>bhopal</a:t>
            </a:r>
            <a:r>
              <a:rPr lang="en-US" sz="2000" b="1" dirty="0">
                <a:solidFill>
                  <a:srgbClr val="7030A0"/>
                </a:solidFill>
              </a:rPr>
              <a:t>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print("a=", a, "b=", 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&gt; b", a&gt;b)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&lt; b", a&lt;b)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print("a==b", a==b)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print("a!=b", a!=b)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print("a&gt;=b", a&gt;=b)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print("a&lt;=b", a&lt;=b)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3;p27">
            <a:extLst>
              <a:ext uri="{FF2B5EF4-FFF2-40B4-BE49-F238E27FC236}">
                <a16:creationId xmlns:a16="http://schemas.microsoft.com/office/drawing/2014/main" id="{19D1F596-7C63-45DF-8152-522422AFA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Will This Code Run ?</a:t>
            </a:r>
            <a:endParaRPr sz="4400" dirty="0"/>
          </a:p>
        </p:txBody>
      </p:sp>
      <p:sp>
        <p:nvSpPr>
          <p:cNvPr id="3" name="Google Shape;264;p27">
            <a:extLst>
              <a:ext uri="{FF2B5EF4-FFF2-40B4-BE49-F238E27FC236}">
                <a16:creationId xmlns:a16="http://schemas.microsoft.com/office/drawing/2014/main" id="{6386ED28-4BA1-4EC2-9889-3F86EDC414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a=True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b=False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print("a=", a, "b=", 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&gt; b", a&gt;b)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&lt; b", a&lt;b)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print("a==b", a==b)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print("a!=b", a!=b)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print("a&gt;=b", a&gt;=b)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print("a&lt;=b", a&lt;=b)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EFB81CC1-38A7-438C-B60E-2AF8FDB3738D}"/>
              </a:ext>
            </a:extLst>
          </p:cNvPr>
          <p:cNvSpPr txBox="1"/>
          <p:nvPr/>
        </p:nvSpPr>
        <p:spPr>
          <a:xfrm>
            <a:off x="5061078" y="2188100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 , the code will successfully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because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65336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0;p28">
            <a:extLst>
              <a:ext uri="{FF2B5EF4-FFF2-40B4-BE49-F238E27FC236}">
                <a16:creationId xmlns:a16="http://schemas.microsoft.com/office/drawing/2014/main" id="{0C95FF55-0664-4D39-95C3-59A21E4D8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What about this code?</a:t>
            </a:r>
            <a:endParaRPr dirty="0"/>
          </a:p>
        </p:txBody>
      </p:sp>
      <p:sp>
        <p:nvSpPr>
          <p:cNvPr id="3" name="Google Shape;271;p28">
            <a:extLst>
              <a:ext uri="{FF2B5EF4-FFF2-40B4-BE49-F238E27FC236}">
                <a16:creationId xmlns:a16="http://schemas.microsoft.com/office/drawing/2014/main" id="{559FF506-EAB6-4B49-860F-7BE73BC04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a=‘True’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b=‘False’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print("a=", a, "b=", 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&gt; b", a&gt;b)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&lt; b", a&lt;b)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print("a==b", a==b)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print("a!=b", a!=b)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print("a&gt;=b", a&gt;=b)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print("a&lt;=b", a&lt;=b)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272;p28">
            <a:extLst>
              <a:ext uri="{FF2B5EF4-FFF2-40B4-BE49-F238E27FC236}">
                <a16:creationId xmlns:a16="http://schemas.microsoft.com/office/drawing/2014/main" id="{1927BAE0-2C57-4C05-932C-4C4C85247851}"/>
              </a:ext>
            </a:extLst>
          </p:cNvPr>
          <p:cNvSpPr txBox="1"/>
          <p:nvPr/>
        </p:nvSpPr>
        <p:spPr>
          <a:xfrm>
            <a:off x="5362663" y="2193532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 , this code will also successfully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but  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‘True’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‘False’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will be handled as 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762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7;p29">
            <a:extLst>
              <a:ext uri="{FF2B5EF4-FFF2-40B4-BE49-F238E27FC236}">
                <a16:creationId xmlns:a16="http://schemas.microsoft.com/office/drawing/2014/main" id="{D8B81A9D-BD21-45BA-AA14-7AC5662EB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Special Behavior Of </a:t>
            </a:r>
            <a:br>
              <a:rPr lang="en-US" sz="4400" b="1" dirty="0"/>
            </a:br>
            <a:r>
              <a:rPr lang="en-US" sz="4400" b="1" dirty="0"/>
              <a:t>Relational Operators</a:t>
            </a:r>
            <a:endParaRPr sz="4400" dirty="0"/>
          </a:p>
        </p:txBody>
      </p:sp>
      <p:sp>
        <p:nvSpPr>
          <p:cNvPr id="3" name="Google Shape;278;p29">
            <a:extLst>
              <a:ext uri="{FF2B5EF4-FFF2-40B4-BE49-F238E27FC236}">
                <a16:creationId xmlns:a16="http://schemas.microsoft.com/office/drawing/2014/main" id="{04EFA0A3-342E-4C53-B66D-E1854C8CE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Python</a:t>
            </a:r>
            <a:r>
              <a:rPr lang="en-US" sz="1800" dirty="0"/>
              <a:t> allows us to </a:t>
            </a:r>
            <a:r>
              <a:rPr lang="en-US" sz="1800" b="1" dirty="0">
                <a:solidFill>
                  <a:srgbClr val="C00000"/>
                </a:solidFill>
              </a:rPr>
              <a:t>chain</a:t>
            </a:r>
            <a:r>
              <a:rPr lang="en-US" sz="1800" dirty="0"/>
              <a:t> multiple </a:t>
            </a:r>
            <a:r>
              <a:rPr lang="en-US" sz="1800" b="1" dirty="0">
                <a:solidFill>
                  <a:srgbClr val="C00000"/>
                </a:solidFill>
              </a:rPr>
              <a:t>relational operators </a:t>
            </a:r>
            <a:r>
              <a:rPr lang="en-US" sz="1800" dirty="0"/>
              <a:t>in one </a:t>
            </a:r>
            <a:r>
              <a:rPr lang="en-US" sz="1800" b="1" dirty="0">
                <a:solidFill>
                  <a:srgbClr val="C00000"/>
                </a:solidFill>
              </a:rPr>
              <a:t>single statement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For example the expression </a:t>
            </a:r>
            <a:r>
              <a:rPr lang="en-US" sz="1800" b="1" dirty="0">
                <a:solidFill>
                  <a:srgbClr val="0070C0"/>
                </a:solidFill>
              </a:rPr>
              <a:t>1&lt;2&lt;3 </a:t>
            </a:r>
            <a:r>
              <a:rPr lang="en-US" sz="1800" dirty="0"/>
              <a:t> is perfectly valid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However when </a:t>
            </a:r>
            <a:r>
              <a:rPr lang="en-US" sz="1800" b="1" dirty="0">
                <a:solidFill>
                  <a:srgbClr val="C00000"/>
                </a:solidFill>
              </a:rPr>
              <a:t>Python </a:t>
            </a:r>
            <a:r>
              <a:rPr lang="en-US" sz="1800" dirty="0"/>
              <a:t>evaluates the expression , it returns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if all individual conditions are true </a:t>
            </a:r>
            <a:r>
              <a:rPr lang="en-US" sz="1800" dirty="0"/>
              <a:t>, otherwise it returns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08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3;p30">
            <a:extLst>
              <a:ext uri="{FF2B5EF4-FFF2-40B4-BE49-F238E27FC236}">
                <a16:creationId xmlns:a16="http://schemas.microsoft.com/office/drawing/2014/main" id="{7506823E-45A1-46B1-8C6A-717CACA91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Cascading Of </a:t>
            </a:r>
            <a:br>
              <a:rPr lang="en-US" sz="4400" b="1" dirty="0"/>
            </a:br>
            <a:r>
              <a:rPr lang="en-US" sz="4400" b="1" dirty="0"/>
              <a:t>Relational Operators</a:t>
            </a:r>
            <a:endParaRPr sz="4400" dirty="0"/>
          </a:p>
        </p:txBody>
      </p:sp>
      <p:sp>
        <p:nvSpPr>
          <p:cNvPr id="3" name="Google Shape;284;p30">
            <a:extLst>
              <a:ext uri="{FF2B5EF4-FFF2-40B4-BE49-F238E27FC236}">
                <a16:creationId xmlns:a16="http://schemas.microsoft.com/office/drawing/2014/main" id="{DEEF82FE-0B8D-4433-B4BD-BB87C890B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4869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print(7&gt;6&gt;5)</a:t>
            </a:r>
            <a:endParaRPr sz="1800" b="1" dirty="0">
              <a:solidFill>
                <a:srgbClr val="7030A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marR="0" lvl="1" indent="-486917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print(5&lt;6&gt;7)</a:t>
            </a:r>
            <a:endParaRPr sz="1800" b="1" dirty="0">
              <a:solidFill>
                <a:srgbClr val="7030A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lvl="1" indent="-48691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print(5&gt;6&gt;7)</a:t>
            </a:r>
            <a:endParaRPr sz="1800" b="1" dirty="0">
              <a:solidFill>
                <a:srgbClr val="7030A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marR="0" lvl="1" indent="-486917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print(5&lt;6&lt;7)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59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31">
            <a:extLst>
              <a:ext uri="{FF2B5EF4-FFF2-40B4-BE49-F238E27FC236}">
                <a16:creationId xmlns:a16="http://schemas.microsoft.com/office/drawing/2014/main" id="{E1E73E20-612C-481E-BA69-BD1FCC9C8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Special Behavior Of </a:t>
            </a:r>
            <a:br>
              <a:rPr lang="en-US" sz="4400" b="1" dirty="0"/>
            </a:br>
            <a:r>
              <a:rPr lang="en-US" sz="4400" b="1" dirty="0"/>
              <a:t>== And !=</a:t>
            </a:r>
            <a:endParaRPr sz="4400" dirty="0"/>
          </a:p>
        </p:txBody>
      </p:sp>
      <p:sp>
        <p:nvSpPr>
          <p:cNvPr id="3" name="Google Shape;290;p31">
            <a:extLst>
              <a:ext uri="{FF2B5EF4-FFF2-40B4-BE49-F238E27FC236}">
                <a16:creationId xmlns:a16="http://schemas.microsoft.com/office/drawing/2014/main" id="{3BFA8C1E-FE38-4B06-833A-8AA30AF3E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==</a:t>
            </a:r>
            <a:r>
              <a:rPr lang="en-US" sz="1800" dirty="0"/>
              <a:t> compares  its </a:t>
            </a:r>
            <a:r>
              <a:rPr lang="en-US" sz="1800" b="1" dirty="0">
                <a:solidFill>
                  <a:srgbClr val="C00000"/>
                </a:solidFill>
              </a:rPr>
              <a:t>operands</a:t>
            </a:r>
            <a:r>
              <a:rPr lang="en-US" sz="1800" dirty="0"/>
              <a:t> for </a:t>
            </a:r>
            <a:r>
              <a:rPr lang="en-US" sz="1800" b="1" dirty="0">
                <a:solidFill>
                  <a:srgbClr val="C00000"/>
                </a:solidFill>
              </a:rPr>
              <a:t>equality</a:t>
            </a:r>
            <a:r>
              <a:rPr lang="en-US" sz="1800" dirty="0"/>
              <a:t> and if they are of </a:t>
            </a:r>
            <a:r>
              <a:rPr lang="en-US" sz="1800" b="1" dirty="0">
                <a:solidFill>
                  <a:srgbClr val="0070C0"/>
                </a:solidFill>
              </a:rPr>
              <a:t>compatible types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have same value</a:t>
            </a:r>
            <a:r>
              <a:rPr lang="en-US" sz="1800" dirty="0"/>
              <a:t> then it 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b="1" u="sng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Similarly </a:t>
            </a:r>
            <a:r>
              <a:rPr lang="en-US" sz="1800" b="1" dirty="0">
                <a:solidFill>
                  <a:srgbClr val="C00000"/>
                </a:solidFill>
              </a:rPr>
              <a:t>!=</a:t>
            </a:r>
            <a:r>
              <a:rPr lang="en-US" sz="1800" dirty="0"/>
              <a:t> compares  it’s </a:t>
            </a:r>
            <a:r>
              <a:rPr lang="en-US" sz="1800" b="1" dirty="0">
                <a:solidFill>
                  <a:srgbClr val="C00000"/>
                </a:solidFill>
              </a:rPr>
              <a:t>operands</a:t>
            </a:r>
            <a:r>
              <a:rPr lang="en-US" sz="1800" dirty="0"/>
              <a:t> for </a:t>
            </a:r>
            <a:r>
              <a:rPr lang="en-US" sz="1800" b="1" dirty="0">
                <a:solidFill>
                  <a:srgbClr val="C00000"/>
                </a:solidFill>
              </a:rPr>
              <a:t>inequality</a:t>
            </a:r>
            <a:r>
              <a:rPr lang="en-US" sz="1800" dirty="0"/>
              <a:t> and if they are of </a:t>
            </a:r>
            <a:r>
              <a:rPr lang="en-US" sz="1800" b="1" dirty="0">
                <a:solidFill>
                  <a:srgbClr val="0070C0"/>
                </a:solidFill>
              </a:rPr>
              <a:t>incompatible types </a:t>
            </a:r>
            <a:r>
              <a:rPr lang="en-US" sz="1800" dirty="0"/>
              <a:t>or </a:t>
            </a:r>
            <a:r>
              <a:rPr lang="en-US" sz="1800" b="1" dirty="0">
                <a:solidFill>
                  <a:srgbClr val="0070C0"/>
                </a:solidFill>
              </a:rPr>
              <a:t>have different value</a:t>
            </a:r>
            <a:r>
              <a:rPr lang="en-US" sz="1800" dirty="0"/>
              <a:t> then it 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93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1100051" y="758952"/>
            <a:ext cx="10592400" cy="3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4800" i="1">
                <a:solidFill>
                  <a:srgbClr val="FFFFFF"/>
                </a:solidFill>
              </a:rPr>
              <a:t>“An investment in knowledge pays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best interest“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>
                <a:solidFill>
                  <a:srgbClr val="FFFFFF"/>
                </a:solidFill>
              </a:rPr>
              <a:t>- BENJAMIN FRANKLIN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32">
            <a:extLst>
              <a:ext uri="{FF2B5EF4-FFF2-40B4-BE49-F238E27FC236}">
                <a16:creationId xmlns:a16="http://schemas.microsoft.com/office/drawing/2014/main" id="{9108BAB9-8727-492E-B123-188A49F85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Special Behavior Of </a:t>
            </a:r>
            <a:br>
              <a:rPr lang="en-US" sz="4400" b="1" dirty="0"/>
            </a:br>
            <a:r>
              <a:rPr lang="en-US" sz="4400" b="1" dirty="0"/>
              <a:t>== And !=</a:t>
            </a:r>
            <a:endParaRPr sz="4400" dirty="0"/>
          </a:p>
        </p:txBody>
      </p:sp>
      <p:sp>
        <p:nvSpPr>
          <p:cNvPr id="3" name="Google Shape;296;p32">
            <a:extLst>
              <a:ext uri="{FF2B5EF4-FFF2-40B4-BE49-F238E27FC236}">
                <a16:creationId xmlns:a16="http://schemas.microsoft.com/office/drawing/2014/main" id="{57228EE1-4190-4F29-943A-5781D18C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print(10==10)</a:t>
            </a:r>
            <a:endParaRPr sz="1800" dirty="0"/>
          </a:p>
          <a:p>
            <a:pPr marL="788670" lvl="1" indent="-4076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print(10==20)</a:t>
            </a:r>
            <a:endParaRPr sz="1800" dirty="0"/>
          </a:p>
          <a:p>
            <a:pPr marL="788670" marR="0" lvl="1" indent="-407669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print(10==“10”)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print(10==True)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297;p32">
            <a:extLst>
              <a:ext uri="{FF2B5EF4-FFF2-40B4-BE49-F238E27FC236}">
                <a16:creationId xmlns:a16="http://schemas.microsoft.com/office/drawing/2014/main" id="{2FF0CBED-C18C-487E-8018-B3EEF28C9192}"/>
              </a:ext>
            </a:extLst>
          </p:cNvPr>
          <p:cNvSpPr txBox="1"/>
          <p:nvPr/>
        </p:nvSpPr>
        <p:spPr>
          <a:xfrm>
            <a:off x="5874391" y="2108201"/>
            <a:ext cx="6094602" cy="353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print(1==True)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print(“A”==“A”)</a:t>
            </a:r>
            <a:endParaRPr sz="1800" dirty="0">
              <a:latin typeface="Libre Franklin" pitchFamily="2" charset="0"/>
            </a:endParaRPr>
          </a:p>
          <a:p>
            <a:pPr marL="788670" marR="0" lvl="1" indent="-39242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print(“A”==“65”)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print(“A”==65)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083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2;p33">
            <a:extLst>
              <a:ext uri="{FF2B5EF4-FFF2-40B4-BE49-F238E27FC236}">
                <a16:creationId xmlns:a16="http://schemas.microsoft.com/office/drawing/2014/main" id="{0E582A85-3596-43A3-9D3A-6B857702C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800" b="1" dirty="0"/>
              <a:t>Special Behavior Of </a:t>
            </a:r>
            <a:br>
              <a:rPr lang="en-US" sz="4800" b="1" dirty="0"/>
            </a:br>
            <a:r>
              <a:rPr lang="en-US" sz="4800" b="1" dirty="0"/>
              <a:t>== And !=</a:t>
            </a:r>
            <a:endParaRPr dirty="0"/>
          </a:p>
        </p:txBody>
      </p:sp>
      <p:sp>
        <p:nvSpPr>
          <p:cNvPr id="3" name="Google Shape;303;p33">
            <a:extLst>
              <a:ext uri="{FF2B5EF4-FFF2-40B4-BE49-F238E27FC236}">
                <a16:creationId xmlns:a16="http://schemas.microsoft.com/office/drawing/2014/main" id="{49119C96-FA08-4C16-BAD0-56AA35A3C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print(15==15.0)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18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print(15==15.01)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print(15!=“15”)</a:t>
            </a:r>
            <a:endParaRPr sz="1800" dirty="0"/>
          </a:p>
          <a:p>
            <a:pPr marL="788670" lvl="1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print(0 != False)</a:t>
            </a:r>
            <a:endParaRPr sz="1800" dirty="0"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u="sng" dirty="0">
              <a:solidFill>
                <a:schemeClr val="dk1"/>
              </a:solidFill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304;p33">
            <a:extLst>
              <a:ext uri="{FF2B5EF4-FFF2-40B4-BE49-F238E27FC236}">
                <a16:creationId xmlns:a16="http://schemas.microsoft.com/office/drawing/2014/main" id="{2E298DB1-262A-4A1A-BC3E-B3B8F483B294}"/>
              </a:ext>
            </a:extLst>
          </p:cNvPr>
          <p:cNvSpPr txBox="1"/>
          <p:nvPr/>
        </p:nvSpPr>
        <p:spPr>
          <a:xfrm>
            <a:off x="5983448" y="2108201"/>
            <a:ext cx="6094602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print(False!=True)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print(False != 0.0)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print(2+5j==2+5j)</a:t>
            </a:r>
            <a:endParaRPr sz="1800" dirty="0"/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print(2+5j!= 2)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9974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9;p34">
            <a:extLst>
              <a:ext uri="{FF2B5EF4-FFF2-40B4-BE49-F238E27FC236}">
                <a16:creationId xmlns:a16="http://schemas.microsoft.com/office/drawing/2014/main" id="{2F6D3D82-FB21-468C-BC2E-B1D10C14F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" name="Google Shape;310;p34">
            <a:extLst>
              <a:ext uri="{FF2B5EF4-FFF2-40B4-BE49-F238E27FC236}">
                <a16:creationId xmlns:a16="http://schemas.microsoft.com/office/drawing/2014/main" id="{E7A8963F-E1FB-40D5-88E7-063ACB91C9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Logical operators </a:t>
            </a:r>
            <a:r>
              <a:rPr lang="en-US" sz="1800" dirty="0"/>
              <a:t>are used to combine </a:t>
            </a:r>
            <a:r>
              <a:rPr lang="en-US" sz="1800" b="1" dirty="0">
                <a:solidFill>
                  <a:srgbClr val="C00000"/>
                </a:solidFill>
              </a:rPr>
              <a:t>two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or more conditions </a:t>
            </a:r>
            <a:r>
              <a:rPr lang="en-US" sz="1800" dirty="0"/>
              <a:t>and perform the logical operations using </a:t>
            </a:r>
            <a:r>
              <a:rPr lang="en-US" sz="1800" b="1" dirty="0">
                <a:solidFill>
                  <a:srgbClr val="0070C0"/>
                </a:solidFill>
              </a:rPr>
              <a:t>Logical and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70C0"/>
                </a:solidFill>
              </a:rPr>
              <a:t>Logical or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Logical not</a:t>
            </a:r>
            <a:r>
              <a:rPr lang="en-US" sz="1800" dirty="0"/>
              <a:t>. 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br>
              <a:rPr lang="en-US" dirty="0"/>
            </a:b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graphicFrame>
        <p:nvGraphicFramePr>
          <p:cNvPr id="4" name="Google Shape;311;p34">
            <a:extLst>
              <a:ext uri="{FF2B5EF4-FFF2-40B4-BE49-F238E27FC236}">
                <a16:creationId xmlns:a16="http://schemas.microsoft.com/office/drawing/2014/main" id="{54683BF0-E697-4A92-A6C7-9ACD27091F18}"/>
              </a:ext>
            </a:extLst>
          </p:cNvPr>
          <p:cNvGraphicFramePr/>
          <p:nvPr/>
        </p:nvGraphicFramePr>
        <p:xfrm>
          <a:off x="1426359" y="2837182"/>
          <a:ext cx="8858300" cy="3500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and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It will return true when both conditions are true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or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It will returns true when at-least one of the condition is true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not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If the condition is true, logical NOT operator makes it false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5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p35">
            <a:extLst>
              <a:ext uri="{FF2B5EF4-FFF2-40B4-BE49-F238E27FC236}">
                <a16:creationId xmlns:a16="http://schemas.microsoft.com/office/drawing/2014/main" id="{042DB9DD-AFC2-49D9-B836-2D5591692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Behavior Of </a:t>
            </a:r>
            <a:br>
              <a:rPr lang="en-US" sz="4400" b="1" dirty="0"/>
            </a:br>
            <a:r>
              <a:rPr lang="en-US" sz="4400" b="1" dirty="0"/>
              <a:t>Logical </a:t>
            </a:r>
            <a:r>
              <a:rPr lang="en-US" sz="4400" b="1" dirty="0">
                <a:solidFill>
                  <a:srgbClr val="C00000"/>
                </a:solidFill>
              </a:rPr>
              <a:t>and</a:t>
            </a:r>
            <a:r>
              <a:rPr lang="en-US" sz="4400" b="1" dirty="0"/>
              <a:t> Operator</a:t>
            </a:r>
            <a:endParaRPr sz="4400" dirty="0"/>
          </a:p>
        </p:txBody>
      </p:sp>
      <p:pic>
        <p:nvPicPr>
          <p:cNvPr id="3" name="Google Shape;317;p35" descr="logop1.png">
            <a:extLst>
              <a:ext uri="{FF2B5EF4-FFF2-40B4-BE49-F238E27FC236}">
                <a16:creationId xmlns:a16="http://schemas.microsoft.com/office/drawing/2014/main" id="{8817D8BD-096E-4A7F-B2C8-5EF54FD21C1D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7921" y="2008306"/>
            <a:ext cx="3524742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18;p35" descr="logop2.png">
            <a:extLst>
              <a:ext uri="{FF2B5EF4-FFF2-40B4-BE49-F238E27FC236}">
                <a16:creationId xmlns:a16="http://schemas.microsoft.com/office/drawing/2014/main" id="{707C7A7E-F2DC-459B-B93A-9E5168C9C9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921" y="4071942"/>
            <a:ext cx="3571900" cy="131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9;p35" descr="logop1.png">
            <a:extLst>
              <a:ext uri="{FF2B5EF4-FFF2-40B4-BE49-F238E27FC236}">
                <a16:creationId xmlns:a16="http://schemas.microsoft.com/office/drawing/2014/main" id="{11C20347-3424-4036-ACB1-8181B9981F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0132" y="2085787"/>
            <a:ext cx="3571900" cy="134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0;p35" descr="logop2.png">
            <a:extLst>
              <a:ext uri="{FF2B5EF4-FFF2-40B4-BE49-F238E27FC236}">
                <a16:creationId xmlns:a16="http://schemas.microsoft.com/office/drawing/2014/main" id="{AE4BFF69-6719-4812-928B-AFEE860FCF5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0132" y="4071942"/>
            <a:ext cx="3571900" cy="1314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2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36">
            <a:extLst>
              <a:ext uri="{FF2B5EF4-FFF2-40B4-BE49-F238E27FC236}">
                <a16:creationId xmlns:a16="http://schemas.microsoft.com/office/drawing/2014/main" id="{E6B6623D-554B-41B0-A38F-07D8B1A15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000" b="1" dirty="0"/>
              <a:t>Behavior Of </a:t>
            </a:r>
            <a:br>
              <a:rPr lang="en-US" sz="4000" b="1" dirty="0"/>
            </a:br>
            <a:r>
              <a:rPr lang="en-US" sz="4000" b="1" dirty="0"/>
              <a:t>Logical Operators With </a:t>
            </a:r>
            <a:br>
              <a:rPr lang="en-US" sz="4000" b="1" dirty="0"/>
            </a:br>
            <a:r>
              <a:rPr lang="en-US" sz="4000" b="1" dirty="0"/>
              <a:t>Non Boolean</a:t>
            </a:r>
            <a:endParaRPr sz="4000" dirty="0"/>
          </a:p>
        </p:txBody>
      </p:sp>
      <p:sp>
        <p:nvSpPr>
          <p:cNvPr id="3" name="Google Shape;326;p36">
            <a:extLst>
              <a:ext uri="{FF2B5EF4-FFF2-40B4-BE49-F238E27FC236}">
                <a16:creationId xmlns:a16="http://schemas.microsoft.com/office/drawing/2014/main" id="{6810D0CE-0DD7-4CCF-AA5A-66F1E1E94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Python</a:t>
            </a:r>
            <a:r>
              <a:rPr lang="en-US" sz="1800" dirty="0"/>
              <a:t> allows us to apply logical operators with </a:t>
            </a:r>
            <a:r>
              <a:rPr lang="en-US" sz="1800" b="1" dirty="0">
                <a:solidFill>
                  <a:srgbClr val="C00000"/>
                </a:solidFill>
              </a:rPr>
              <a:t>non </a:t>
            </a:r>
            <a:r>
              <a:rPr lang="en-US" sz="1800" b="1" dirty="0" err="1">
                <a:solidFill>
                  <a:srgbClr val="C00000"/>
                </a:solidFill>
              </a:rPr>
              <a:t>boolean</a:t>
            </a:r>
            <a:r>
              <a:rPr lang="en-US" sz="1800" b="1" dirty="0">
                <a:solidFill>
                  <a:srgbClr val="C00000"/>
                </a:solidFill>
              </a:rPr>
              <a:t> types </a:t>
            </a:r>
            <a:r>
              <a:rPr lang="en-US" sz="1800" dirty="0"/>
              <a:t>also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But before we understand how these operators work with </a:t>
            </a:r>
            <a:r>
              <a:rPr lang="en-US" sz="1800" b="1" dirty="0">
                <a:solidFill>
                  <a:srgbClr val="C00000"/>
                </a:solidFill>
              </a:rPr>
              <a:t>non </a:t>
            </a:r>
            <a:r>
              <a:rPr lang="en-US" sz="1800" b="1" dirty="0" err="1">
                <a:solidFill>
                  <a:srgbClr val="C00000"/>
                </a:solidFill>
              </a:rPr>
              <a:t>boolean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types, we must understand some very important points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44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;p37">
            <a:extLst>
              <a:ext uri="{FF2B5EF4-FFF2-40B4-BE49-F238E27FC236}">
                <a16:creationId xmlns:a16="http://schemas.microsoft.com/office/drawing/2014/main" id="{1D2F8320-0352-4420-A7DA-7E263227A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000" b="1" dirty="0"/>
              <a:t>Behavior Of </a:t>
            </a:r>
            <a:br>
              <a:rPr lang="en-US" sz="4000" b="1" dirty="0"/>
            </a:br>
            <a:r>
              <a:rPr lang="en-US" sz="4000" b="1" dirty="0"/>
              <a:t>Logical Operators With </a:t>
            </a:r>
            <a:br>
              <a:rPr lang="en-US" sz="4000" b="1" dirty="0"/>
            </a:br>
            <a:r>
              <a:rPr lang="en-US" sz="4000" b="1" dirty="0"/>
              <a:t>Non Boolean</a:t>
            </a:r>
            <a:endParaRPr sz="4000" dirty="0"/>
          </a:p>
        </p:txBody>
      </p:sp>
      <p:sp>
        <p:nvSpPr>
          <p:cNvPr id="3" name="Google Shape;332;p37">
            <a:extLst>
              <a:ext uri="{FF2B5EF4-FFF2-40B4-BE49-F238E27FC236}">
                <a16:creationId xmlns:a16="http://schemas.microsoft.com/office/drawing/2014/main" id="{14986D9E-216D-4F64-9EC7-39BBA2FDE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None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C00000"/>
                </a:solidFill>
              </a:rPr>
              <a:t> 0</a:t>
            </a:r>
            <a:r>
              <a:rPr lang="en-US" sz="1800" dirty="0"/>
              <a:t> , </a:t>
            </a:r>
            <a:r>
              <a:rPr lang="en-US" sz="1800" b="1" dirty="0">
                <a:solidFill>
                  <a:srgbClr val="C00000"/>
                </a:solidFill>
              </a:rPr>
              <a:t>0.0 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C00000"/>
                </a:solidFill>
              </a:rPr>
              <a:t>”” </a:t>
            </a:r>
            <a:r>
              <a:rPr lang="en-US" sz="1800" dirty="0"/>
              <a:t>are all </a:t>
            </a:r>
            <a:r>
              <a:rPr lang="en-US" sz="1800" b="1" dirty="0">
                <a:solidFill>
                  <a:srgbClr val="C00000"/>
                </a:solidFill>
              </a:rPr>
              <a:t>False </a:t>
            </a:r>
            <a:r>
              <a:rPr lang="en-US" sz="1800" dirty="0"/>
              <a:t>values</a:t>
            </a:r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800" dirty="0"/>
              <a:t>The return value of </a:t>
            </a:r>
            <a:r>
              <a:rPr lang="en-US" sz="1800" b="1" dirty="0">
                <a:solidFill>
                  <a:srgbClr val="0070C0"/>
                </a:solidFill>
              </a:rPr>
              <a:t>Logical and </a:t>
            </a:r>
            <a:r>
              <a:rPr lang="en-US" sz="1800" b="1" dirty="0">
                <a:solidFill>
                  <a:srgbClr val="C00000"/>
                </a:solidFill>
              </a:rPr>
              <a:t>&amp; </a:t>
            </a:r>
            <a:r>
              <a:rPr lang="en-US" sz="1800" b="1" dirty="0">
                <a:solidFill>
                  <a:srgbClr val="0070C0"/>
                </a:solidFill>
              </a:rPr>
              <a:t>Logical or </a:t>
            </a:r>
            <a:r>
              <a:rPr lang="en-US" sz="1800" b="1" dirty="0">
                <a:solidFill>
                  <a:srgbClr val="C00000"/>
                </a:solidFill>
              </a:rPr>
              <a:t>operators </a:t>
            </a:r>
            <a:r>
              <a:rPr lang="en-US" sz="1800" dirty="0"/>
              <a:t>is never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C00000"/>
                </a:solidFill>
              </a:rPr>
              <a:t>False </a:t>
            </a:r>
            <a:r>
              <a:rPr lang="en-US" sz="1800" dirty="0"/>
              <a:t>when they are applied on </a:t>
            </a:r>
            <a:r>
              <a:rPr lang="en-US" sz="1800" b="1" dirty="0">
                <a:solidFill>
                  <a:srgbClr val="C00000"/>
                </a:solidFill>
              </a:rPr>
              <a:t>non </a:t>
            </a:r>
            <a:r>
              <a:rPr lang="en-US" sz="1800" b="1" dirty="0" err="1">
                <a:solidFill>
                  <a:srgbClr val="C00000"/>
                </a:solidFill>
              </a:rPr>
              <a:t>boolean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types.</a:t>
            </a:r>
            <a:endParaRPr sz="1800" dirty="0"/>
          </a:p>
          <a:p>
            <a:pPr marL="514350" lvl="0" indent="-387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13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7;p38">
            <a:extLst>
              <a:ext uri="{FF2B5EF4-FFF2-40B4-BE49-F238E27FC236}">
                <a16:creationId xmlns:a16="http://schemas.microsoft.com/office/drawing/2014/main" id="{41417143-3BD9-4DBE-9E1E-CEE4A10B2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000" b="1" dirty="0"/>
              <a:t>Behavior Of </a:t>
            </a:r>
            <a:br>
              <a:rPr lang="en-US" sz="4000" b="1" dirty="0"/>
            </a:br>
            <a:r>
              <a:rPr lang="en-US" sz="4000" b="1" dirty="0"/>
              <a:t>Logical Operators With </a:t>
            </a:r>
            <a:br>
              <a:rPr lang="en-US" sz="4000" b="1" dirty="0"/>
            </a:br>
            <a:r>
              <a:rPr lang="en-US" sz="4000" b="1" dirty="0"/>
              <a:t>Non Boolean</a:t>
            </a:r>
            <a:endParaRPr sz="4000" dirty="0"/>
          </a:p>
        </p:txBody>
      </p:sp>
      <p:sp>
        <p:nvSpPr>
          <p:cNvPr id="3" name="Google Shape;338;p38">
            <a:extLst>
              <a:ext uri="{FF2B5EF4-FFF2-40B4-BE49-F238E27FC236}">
                <a16:creationId xmlns:a16="http://schemas.microsoft.com/office/drawing/2014/main" id="{C06D353A-F878-45D5-B300-79A28D81A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2060"/>
                </a:solidFill>
              </a:rPr>
              <a:t>first value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/>
              <a:t> , then </a:t>
            </a:r>
            <a:r>
              <a:rPr lang="en-US" sz="2000" b="1" dirty="0">
                <a:solidFill>
                  <a:srgbClr val="0070C0"/>
                </a:solidFill>
              </a:rPr>
              <a:t>Logical and </a:t>
            </a:r>
            <a:r>
              <a:rPr lang="en-US" sz="2000" dirty="0"/>
              <a:t>returns </a:t>
            </a:r>
            <a:r>
              <a:rPr lang="en-US" sz="2000" b="1" dirty="0">
                <a:solidFill>
                  <a:srgbClr val="002060"/>
                </a:solidFill>
              </a:rPr>
              <a:t>first value </a:t>
            </a:r>
            <a:r>
              <a:rPr lang="en-US" sz="2000" dirty="0"/>
              <a:t>, otherwise it returns the </a:t>
            </a:r>
            <a:r>
              <a:rPr lang="en-US" sz="2000" b="1" dirty="0">
                <a:solidFill>
                  <a:srgbClr val="002060"/>
                </a:solidFill>
              </a:rPr>
              <a:t>second value</a:t>
            </a: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endParaRPr lang="en-US" sz="2000" b="1" dirty="0">
              <a:solidFill>
                <a:srgbClr val="002060"/>
              </a:solidFill>
            </a:endParaRP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2060"/>
                </a:solidFill>
              </a:rPr>
              <a:t>first value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 , then </a:t>
            </a:r>
            <a:r>
              <a:rPr lang="en-US" sz="2000" b="1" dirty="0">
                <a:solidFill>
                  <a:srgbClr val="0070C0"/>
                </a:solidFill>
              </a:rPr>
              <a:t>Logical or </a:t>
            </a:r>
            <a:r>
              <a:rPr lang="en-US" sz="2000" dirty="0"/>
              <a:t>returns </a:t>
            </a:r>
            <a:r>
              <a:rPr lang="en-US" sz="2000" b="1" dirty="0">
                <a:solidFill>
                  <a:srgbClr val="002060"/>
                </a:solidFill>
              </a:rPr>
              <a:t>first value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, otherwise it returns the </a:t>
            </a:r>
            <a:r>
              <a:rPr lang="en-US" sz="2000" b="1" dirty="0">
                <a:solidFill>
                  <a:srgbClr val="002060"/>
                </a:solidFill>
              </a:rPr>
              <a:t>second value</a:t>
            </a: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endParaRPr lang="en-US" sz="2000" b="1" dirty="0">
              <a:solidFill>
                <a:srgbClr val="002060"/>
              </a:solidFill>
            </a:endParaRP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2000" dirty="0"/>
              <a:t>When we use </a:t>
            </a:r>
            <a:r>
              <a:rPr lang="en-US" sz="2000" b="1" dirty="0">
                <a:solidFill>
                  <a:srgbClr val="0070C0"/>
                </a:solidFill>
              </a:rPr>
              <a:t>not operator </a:t>
            </a:r>
            <a:r>
              <a:rPr lang="en-US" sz="2000" dirty="0"/>
              <a:t>on </a:t>
            </a:r>
            <a:r>
              <a:rPr lang="en-US" sz="2000" b="1" dirty="0">
                <a:solidFill>
                  <a:srgbClr val="C00000"/>
                </a:solidFill>
              </a:rPr>
              <a:t>non </a:t>
            </a:r>
            <a:r>
              <a:rPr lang="en-US" sz="2000" b="1" dirty="0" err="1">
                <a:solidFill>
                  <a:srgbClr val="C00000"/>
                </a:solidFill>
              </a:rPr>
              <a:t>boolean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types , it returns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 if it’s operand is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/>
              <a:t>( in any form) and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/>
              <a:t> if it’s operand is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 ( in any form) </a:t>
            </a:r>
            <a:endParaRPr sz="2000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13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3;p39">
            <a:extLst>
              <a:ext uri="{FF2B5EF4-FFF2-40B4-BE49-F238E27FC236}">
                <a16:creationId xmlns:a16="http://schemas.microsoft.com/office/drawing/2014/main" id="{1F92F6F5-AE66-4F52-A065-8BE9C6A06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On Non Boolean Types</a:t>
            </a:r>
            <a:endParaRPr sz="4400" dirty="0"/>
          </a:p>
        </p:txBody>
      </p:sp>
      <p:sp>
        <p:nvSpPr>
          <p:cNvPr id="3" name="Google Shape;344;p39">
            <a:extLst>
              <a:ext uri="{FF2B5EF4-FFF2-40B4-BE49-F238E27FC236}">
                <a16:creationId xmlns:a16="http://schemas.microsoft.com/office/drawing/2014/main" id="{47F9480A-7051-43D9-B5EF-A548F84DD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5 and 6</a:t>
            </a:r>
            <a:endParaRPr sz="18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 5 and 0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0 and 10</a:t>
            </a:r>
            <a:endParaRPr sz="1800" dirty="0"/>
          </a:p>
          <a:p>
            <a:pPr marL="788670" lvl="1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 6 and 0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345;p39">
            <a:extLst>
              <a:ext uri="{FF2B5EF4-FFF2-40B4-BE49-F238E27FC236}">
                <a16:creationId xmlns:a16="http://schemas.microsoft.com/office/drawing/2014/main" id="{E9CF0E38-EE7D-4851-9428-0B8E69049011}"/>
              </a:ext>
            </a:extLst>
          </p:cNvPr>
          <p:cNvSpPr txBox="1"/>
          <p:nvPr/>
        </p:nvSpPr>
        <p:spPr>
          <a:xfrm>
            <a:off x="6126480" y="2044506"/>
            <a:ext cx="6094602" cy="390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‘</a:t>
            </a:r>
            <a:r>
              <a:rPr lang="en-US" sz="1800" b="1" i="0" u="none" strike="noStrike" cap="none" dirty="0" err="1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Sachin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’ and 10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‘</a:t>
            </a:r>
            <a:r>
              <a:rPr lang="en-US" sz="1800" b="1" i="0" u="none" strike="noStrike" cap="none" dirty="0" err="1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Sachin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’ and 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‘Indore’ and ‘Bhopal’</a:t>
            </a:r>
            <a:endParaRPr sz="1800" dirty="0">
              <a:latin typeface="Libre Franklin" pitchFamily="2" charset="0"/>
            </a:endParaRPr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                 ‘Bhopal’ and ‘Indore’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67937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40">
            <a:extLst>
              <a:ext uri="{FF2B5EF4-FFF2-40B4-BE49-F238E27FC236}">
                <a16:creationId xmlns:a16="http://schemas.microsoft.com/office/drawing/2014/main" id="{2D178AD6-CE25-42CE-A9F6-AE8DE18825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On Non Boolean Types</a:t>
            </a:r>
            <a:endParaRPr sz="4400" dirty="0"/>
          </a:p>
        </p:txBody>
      </p:sp>
      <p:sp>
        <p:nvSpPr>
          <p:cNvPr id="3" name="Google Shape;351;p40">
            <a:extLst>
              <a:ext uri="{FF2B5EF4-FFF2-40B4-BE49-F238E27FC236}">
                <a16:creationId xmlns:a16="http://schemas.microsoft.com/office/drawing/2014/main" id="{B50E0AAA-119D-4FD8-A004-9842A4CD1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u="sng" dirty="0">
                <a:solidFill>
                  <a:schemeClr val="dk1"/>
                </a:solidFill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2600" b="1" dirty="0">
                <a:solidFill>
                  <a:schemeClr val="dk1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0 and 10/0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26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6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2600" dirty="0"/>
          </a:p>
          <a:p>
            <a:pPr marL="274321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r>
              <a:rPr lang="en-US" sz="2600" b="1" dirty="0">
                <a:solidFill>
                  <a:srgbClr val="7030A0"/>
                </a:solidFill>
              </a:rPr>
              <a:t>	10/0 and 0</a:t>
            </a:r>
          </a:p>
          <a:p>
            <a:pPr marL="788670" marR="0" lvl="1" indent="-51434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◦"/>
            </a:pPr>
            <a:endParaRPr sz="2600" dirty="0"/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u="sng" dirty="0">
                <a:solidFill>
                  <a:schemeClr val="dk1"/>
                </a:solidFill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2600" b="1" dirty="0">
                <a:solidFill>
                  <a:schemeClr val="dk1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5 or 6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26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 5 or 0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6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u="sng" dirty="0">
                <a:solidFill>
                  <a:schemeClr val="dk1"/>
                </a:solidFill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2600" b="1" dirty="0">
                <a:solidFill>
                  <a:schemeClr val="dk1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0 or 10</a:t>
            </a:r>
            <a:endParaRPr sz="26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352;p40">
            <a:extLst>
              <a:ext uri="{FF2B5EF4-FFF2-40B4-BE49-F238E27FC236}">
                <a16:creationId xmlns:a16="http://schemas.microsoft.com/office/drawing/2014/main" id="{BD1763B0-FF65-43E4-BDA4-F0F934B4A095}"/>
              </a:ext>
            </a:extLst>
          </p:cNvPr>
          <p:cNvSpPr txBox="1"/>
          <p:nvPr/>
        </p:nvSpPr>
        <p:spPr>
          <a:xfrm>
            <a:off x="6721679" y="2190700"/>
            <a:ext cx="6094602" cy="38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6 or 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endParaRPr sz="1800" dirty="0"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‘Sunny’ or 10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‘Sunny’ or 0</a:t>
            </a:r>
            <a:endParaRPr sz="1800" dirty="0"/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18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‘Indore’ or ‘Bhopal’</a:t>
            </a:r>
            <a:endParaRPr sz="1800" dirty="0"/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endParaRPr sz="20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93301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7;p41">
            <a:extLst>
              <a:ext uri="{FF2B5EF4-FFF2-40B4-BE49-F238E27FC236}">
                <a16:creationId xmlns:a16="http://schemas.microsoft.com/office/drawing/2014/main" id="{79E3EAA5-3220-416B-87B2-E3B1E1029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On Non Boolean Types</a:t>
            </a:r>
            <a:endParaRPr sz="4400" dirty="0"/>
          </a:p>
        </p:txBody>
      </p:sp>
      <p:sp>
        <p:nvSpPr>
          <p:cNvPr id="3" name="Google Shape;358;p41">
            <a:extLst>
              <a:ext uri="{FF2B5EF4-FFF2-40B4-BE49-F238E27FC236}">
                <a16:creationId xmlns:a16="http://schemas.microsoft.com/office/drawing/2014/main" id="{DBB21520-CCCC-4D2E-ACFB-B97C031C2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006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0 or 10/0</a:t>
            </a:r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dirty="0"/>
          </a:p>
          <a:p>
            <a:pPr marL="788670" marR="0" lvl="1" indent="-502919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384048" marR="0" lvl="0" indent="73152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</a:rPr>
              <a:t>	   10/0 or 0</a:t>
            </a:r>
            <a:endParaRPr sz="1800" dirty="0"/>
          </a:p>
          <a:p>
            <a:pPr marL="788670" marR="0" lvl="1" indent="-361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00633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not 5</a:t>
            </a:r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dirty="0"/>
          </a:p>
          <a:p>
            <a:pPr marL="788670" marR="0" lvl="1" indent="-502919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</a:p>
          <a:p>
            <a:pPr marL="285751" marR="0" lvl="1" indent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        not 0</a:t>
            </a:r>
            <a:endParaRPr sz="1800" dirty="0"/>
          </a:p>
          <a:p>
            <a:pPr marL="78867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359;p41">
            <a:extLst>
              <a:ext uri="{FF2B5EF4-FFF2-40B4-BE49-F238E27FC236}">
                <a16:creationId xmlns:a16="http://schemas.microsoft.com/office/drawing/2014/main" id="{7D01328F-F9AE-44CF-87E2-A14A703B9FDF}"/>
              </a:ext>
            </a:extLst>
          </p:cNvPr>
          <p:cNvSpPr txBox="1"/>
          <p:nvPr/>
        </p:nvSpPr>
        <p:spPr>
          <a:xfrm>
            <a:off x="5798890" y="2108201"/>
            <a:ext cx="6094602" cy="185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not ‘Sunny’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	   not ‘’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49647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3">
            <a:extLst>
              <a:ext uri="{FF2B5EF4-FFF2-40B4-BE49-F238E27FC236}">
                <a16:creationId xmlns:a16="http://schemas.microsoft.com/office/drawing/2014/main" id="{F3CFCD4F-3170-40B8-9D04-C1DC71AB2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Today’s Agenda</a:t>
            </a:r>
            <a:endParaRPr sz="4800"/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6FB813A6-B2B0-43D9-9DB9-3BDC1D730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Operators In Python</a:t>
            </a:r>
            <a:endParaRPr sz="2000" b="1" dirty="0"/>
          </a:p>
          <a:p>
            <a:pPr marL="788670" lvl="1" indent="-42214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788670" lvl="1" indent="-3970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4;p42">
            <a:extLst>
              <a:ext uri="{FF2B5EF4-FFF2-40B4-BE49-F238E27FC236}">
                <a16:creationId xmlns:a16="http://schemas.microsoft.com/office/drawing/2014/main" id="{202B43FA-E31C-4DF6-BD97-8F466B82D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Assignment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" name="Google Shape;365;p42">
            <a:extLst>
              <a:ext uri="{FF2B5EF4-FFF2-40B4-BE49-F238E27FC236}">
                <a16:creationId xmlns:a16="http://schemas.microsoft.com/office/drawing/2014/main" id="{85B6475D-93DE-41CC-97FE-65A9C930B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The </a:t>
            </a:r>
            <a:r>
              <a:rPr lang="en-US" sz="1800" b="1" dirty="0">
                <a:solidFill>
                  <a:srgbClr val="C00000"/>
                </a:solidFill>
              </a:rPr>
              <a:t>Python Assignment Operators </a:t>
            </a:r>
            <a:r>
              <a:rPr lang="en-US" sz="1800" dirty="0"/>
              <a:t>are used to assign the values to the declared variables. </a:t>
            </a:r>
            <a:endParaRPr sz="18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Equals (</a:t>
            </a:r>
            <a:r>
              <a:rPr lang="en-US" sz="1800" b="1" dirty="0">
                <a:solidFill>
                  <a:srgbClr val="C00000"/>
                </a:solidFill>
              </a:rPr>
              <a:t>=</a:t>
            </a:r>
            <a:r>
              <a:rPr lang="en-US" sz="1800" dirty="0"/>
              <a:t>) operator is the most commonly used assignment operator in Python.</a:t>
            </a:r>
            <a:endParaRPr sz="18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For example:</a:t>
            </a:r>
            <a:endParaRPr sz="1800" dirty="0"/>
          </a:p>
          <a:p>
            <a:pPr marL="384048" lvl="1" indent="-1990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700"/>
              <a:buChar char="◦"/>
            </a:pPr>
            <a:r>
              <a:rPr lang="en-US" sz="1800" b="1" dirty="0">
                <a:solidFill>
                  <a:srgbClr val="7030A0"/>
                </a:solidFill>
              </a:rPr>
              <a:t>a=10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8025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3">
            <a:extLst>
              <a:ext uri="{FF2B5EF4-FFF2-40B4-BE49-F238E27FC236}">
                <a16:creationId xmlns:a16="http://schemas.microsoft.com/office/drawing/2014/main" id="{E3E76365-BA68-4D72-8A81-9C994752E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Assignment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" name="Google Shape;371;p43">
            <a:extLst>
              <a:ext uri="{FF2B5EF4-FFF2-40B4-BE49-F238E27FC236}">
                <a16:creationId xmlns:a16="http://schemas.microsoft.com/office/drawing/2014/main" id="{AA93C4AF-4F91-48B5-930A-A01082D02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Shortcut for assigning same value to all the variables</a:t>
            </a:r>
            <a:endParaRPr sz="18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900"/>
              <a:buChar char="◦"/>
            </a:pPr>
            <a:r>
              <a:rPr lang="en-US" sz="1800" b="1" dirty="0">
                <a:solidFill>
                  <a:srgbClr val="7030A0"/>
                </a:solidFill>
              </a:rPr>
              <a:t>x=y=z=10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sz="18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b="1" dirty="0">
              <a:solidFill>
                <a:srgbClr val="C0000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Shortcut for assigning different value to all the variables</a:t>
            </a:r>
            <a:endParaRPr sz="18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900"/>
              <a:buChar char="◦"/>
            </a:pPr>
            <a:r>
              <a:rPr lang="en-US" sz="1800" b="1" dirty="0" err="1">
                <a:solidFill>
                  <a:srgbClr val="7030A0"/>
                </a:solidFill>
              </a:rPr>
              <a:t>x,y,z</a:t>
            </a:r>
            <a:r>
              <a:rPr lang="en-US" sz="1800" b="1" dirty="0">
                <a:solidFill>
                  <a:srgbClr val="7030A0"/>
                </a:solidFill>
              </a:rPr>
              <a:t>=10,20,30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br>
              <a:rPr lang="en-US" sz="1800" dirty="0"/>
            </a:b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1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44">
            <a:extLst>
              <a:ext uri="{FF2B5EF4-FFF2-40B4-BE49-F238E27FC236}">
                <a16:creationId xmlns:a16="http://schemas.microsoft.com/office/drawing/2014/main" id="{68045D72-0600-4915-88DF-8DE894D6F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" name="Google Shape;377;p44">
            <a:extLst>
              <a:ext uri="{FF2B5EF4-FFF2-40B4-BE49-F238E27FC236}">
                <a16:creationId xmlns:a16="http://schemas.microsoft.com/office/drawing/2014/main" id="{A6E12971-30EA-452C-A836-2F70D5240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a,b,c=10,20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print(a,b,c)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ValueError : Not enough values to unpack 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a,b,c=10,20,30,40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print(a,b,c)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ValueError : Too many values to unpack</a:t>
            </a:r>
            <a:endParaRPr lang="en-US"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083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2;p45">
            <a:extLst>
              <a:ext uri="{FF2B5EF4-FFF2-40B4-BE49-F238E27FC236}">
                <a16:creationId xmlns:a16="http://schemas.microsoft.com/office/drawing/2014/main" id="{9A2D5735-1446-45DD-A207-162448FDB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Compound Assignment </a:t>
            </a:r>
            <a:br>
              <a:rPr lang="en-US" sz="4400" b="1" dirty="0"/>
            </a:br>
            <a:r>
              <a:rPr lang="en-US" sz="4400" b="1" dirty="0"/>
              <a:t>Operators</a:t>
            </a:r>
            <a:endParaRPr sz="4400" dirty="0"/>
          </a:p>
        </p:txBody>
      </p:sp>
      <p:sp>
        <p:nvSpPr>
          <p:cNvPr id="3" name="Google Shape;383;p45">
            <a:extLst>
              <a:ext uri="{FF2B5EF4-FFF2-40B4-BE49-F238E27FC236}">
                <a16:creationId xmlns:a16="http://schemas.microsoft.com/office/drawing/2014/main" id="{3FFACC48-D375-4E11-AA04-A27E97DF9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allows us to combine </a:t>
            </a:r>
            <a:r>
              <a:rPr lang="en-US" b="1" dirty="0">
                <a:solidFill>
                  <a:srgbClr val="C00000"/>
                </a:solidFill>
              </a:rPr>
              <a:t>arithmetic operators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bitwise operators </a:t>
            </a:r>
            <a:r>
              <a:rPr lang="en-US" dirty="0"/>
              <a:t>with assignment operator.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b="1" dirty="0">
              <a:solidFill>
                <a:srgbClr val="C00000"/>
              </a:solidFill>
            </a:endParaRPr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>
                <a:solidFill>
                  <a:srgbClr val="C00000"/>
                </a:solidFill>
              </a:rPr>
              <a:t>For example: </a:t>
            </a:r>
            <a:r>
              <a:rPr lang="en-US" dirty="0"/>
              <a:t>The statement</a:t>
            </a:r>
            <a:endParaRPr dirty="0"/>
          </a:p>
          <a:p>
            <a:pPr marL="384048" lvl="1" indent="-1829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◦"/>
            </a:pPr>
            <a:r>
              <a:rPr lang="en-US" sz="1900" b="1" dirty="0">
                <a:solidFill>
                  <a:srgbClr val="7030A0"/>
                </a:solidFill>
              </a:rPr>
              <a:t>x=x+5</a:t>
            </a:r>
            <a:endParaRPr sz="19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Can also be written as </a:t>
            </a:r>
            <a:endParaRPr dirty="0"/>
          </a:p>
          <a:p>
            <a:pPr marL="384048" lvl="1" indent="-1829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◦"/>
            </a:pPr>
            <a:r>
              <a:rPr lang="en-US" sz="1900" b="1" dirty="0">
                <a:solidFill>
                  <a:srgbClr val="7030A0"/>
                </a:solidFill>
              </a:rPr>
              <a:t>x+=5 </a:t>
            </a:r>
            <a:endParaRPr sz="19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480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8F19CA-5B49-4AAF-9394-1BB1F516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3" y="249660"/>
            <a:ext cx="10162913" cy="63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3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5;p47">
            <a:extLst>
              <a:ext uri="{FF2B5EF4-FFF2-40B4-BE49-F238E27FC236}">
                <a16:creationId xmlns:a16="http://schemas.microsoft.com/office/drawing/2014/main" id="{DD90DCD8-6309-4A08-9455-3766BC903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" name="Google Shape;396;p47">
            <a:extLst>
              <a:ext uri="{FF2B5EF4-FFF2-40B4-BE49-F238E27FC236}">
                <a16:creationId xmlns:a16="http://schemas.microsoft.com/office/drawing/2014/main" id="{D245254A-7B5E-4E88-A0A8-80C2E65FEE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a=10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print(++a)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C00000"/>
                </a:solidFill>
              </a:rPr>
              <a:t>Output:  </a:t>
            </a:r>
            <a:r>
              <a:rPr lang="en-US" sz="2500" b="1" dirty="0">
                <a:solidFill>
                  <a:srgbClr val="002060"/>
                </a:solidFill>
              </a:rPr>
              <a:t>10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a=10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print(a++)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C00000"/>
                </a:solidFill>
              </a:rPr>
              <a:t>Output: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 err="1">
                <a:solidFill>
                  <a:srgbClr val="002060"/>
                </a:solidFill>
              </a:rPr>
              <a:t>SyntaxError</a:t>
            </a:r>
            <a:r>
              <a:rPr lang="en-US" sz="2500" b="1" dirty="0">
                <a:solidFill>
                  <a:srgbClr val="002060"/>
                </a:solidFill>
              </a:rPr>
              <a:t> : Invalid Syntax</a:t>
            </a:r>
            <a:endParaRPr sz="2500"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397;p47">
            <a:extLst>
              <a:ext uri="{FF2B5EF4-FFF2-40B4-BE49-F238E27FC236}">
                <a16:creationId xmlns:a16="http://schemas.microsoft.com/office/drawing/2014/main" id="{9E1C24F9-F9A3-49D1-84B4-1C22D01C351F}"/>
              </a:ext>
            </a:extLst>
          </p:cNvPr>
          <p:cNvSpPr txBox="1"/>
          <p:nvPr/>
        </p:nvSpPr>
        <p:spPr>
          <a:xfrm>
            <a:off x="5975058" y="2184494"/>
            <a:ext cx="60946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Conclusion: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Python does not has any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increment operator 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like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++.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Rather it is solved as 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+(+x)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i.e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+(+10) 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which is 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10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However the expression 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a++ 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is an error as it doesn’t make 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any sense </a:t>
            </a:r>
            <a:endParaRPr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210182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2;p48">
            <a:extLst>
              <a:ext uri="{FF2B5EF4-FFF2-40B4-BE49-F238E27FC236}">
                <a16:creationId xmlns:a16="http://schemas.microsoft.com/office/drawing/2014/main" id="{B11CC396-ED35-4E6E-B945-5F995FB95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Guess The Output </a:t>
            </a:r>
            <a:endParaRPr dirty="0"/>
          </a:p>
        </p:txBody>
      </p:sp>
      <p:sp>
        <p:nvSpPr>
          <p:cNvPr id="3" name="Google Shape;403;p48">
            <a:extLst>
              <a:ext uri="{FF2B5EF4-FFF2-40B4-BE49-F238E27FC236}">
                <a16:creationId xmlns:a16="http://schemas.microsoft.com/office/drawing/2014/main" id="{731DD73A-FB82-4D96-A2B4-171866C61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print(--a)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10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print(a--)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 err="1">
                <a:solidFill>
                  <a:srgbClr val="002060"/>
                </a:solidFill>
              </a:rPr>
              <a:t>SyntaxError</a:t>
            </a:r>
            <a:r>
              <a:rPr lang="en-US" sz="2000" b="1" dirty="0">
                <a:solidFill>
                  <a:srgbClr val="002060"/>
                </a:solidFill>
              </a:rPr>
              <a:t> : Invalid Syntax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404;p48">
            <a:extLst>
              <a:ext uri="{FF2B5EF4-FFF2-40B4-BE49-F238E27FC236}">
                <a16:creationId xmlns:a16="http://schemas.microsoft.com/office/drawing/2014/main" id="{31D8A858-60D0-47AD-BE01-AF17434809CF}"/>
              </a:ext>
            </a:extLst>
          </p:cNvPr>
          <p:cNvSpPr txBox="1"/>
          <p:nvPr/>
        </p:nvSpPr>
        <p:spPr>
          <a:xfrm>
            <a:off x="6377731" y="2108201"/>
            <a:ext cx="609460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does not has any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decrement operator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--.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Rather it is solved as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-(-x)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-(-10)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 is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However the expression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a--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an error as it doesn’t make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sense 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401080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9;p49">
            <a:extLst>
              <a:ext uri="{FF2B5EF4-FFF2-40B4-BE49-F238E27FC236}">
                <a16:creationId xmlns:a16="http://schemas.microsoft.com/office/drawing/2014/main" id="{A0E993F8-58C1-46FA-8F5D-B3D89A3E6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" name="Google Shape;410;p49">
            <a:extLst>
              <a:ext uri="{FF2B5EF4-FFF2-40B4-BE49-F238E27FC236}">
                <a16:creationId xmlns:a16="http://schemas.microsoft.com/office/drawing/2014/main" id="{0B9AB2BB-A1B4-4BA2-9988-CDEF50DF6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print(+++++a)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10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print(-----a)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-10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12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5;p50">
            <a:extLst>
              <a:ext uri="{FF2B5EF4-FFF2-40B4-BE49-F238E27FC236}">
                <a16:creationId xmlns:a16="http://schemas.microsoft.com/office/drawing/2014/main" id="{45FED3F5-4D49-4552-A557-6C1EA939A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Identity Operators</a:t>
            </a:r>
            <a:endParaRPr dirty="0"/>
          </a:p>
        </p:txBody>
      </p:sp>
      <p:sp>
        <p:nvSpPr>
          <p:cNvPr id="3" name="Google Shape;416;p50">
            <a:extLst>
              <a:ext uri="{FF2B5EF4-FFF2-40B4-BE49-F238E27FC236}">
                <a16:creationId xmlns:a16="http://schemas.microsoft.com/office/drawing/2014/main" id="{D21CBEBA-DA6D-42F6-B087-A09912C4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Identity operators </a:t>
            </a:r>
            <a:r>
              <a:rPr lang="en-US" sz="1800" dirty="0"/>
              <a:t>in Python are </a:t>
            </a:r>
            <a:r>
              <a:rPr lang="en-US" sz="1800" b="1" dirty="0">
                <a:solidFill>
                  <a:srgbClr val="C00000"/>
                </a:solidFill>
              </a:rPr>
              <a:t>is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C00000"/>
                </a:solidFill>
              </a:rPr>
              <a:t>is not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They serve 2 purposes: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900"/>
              <a:buChar char="◦"/>
            </a:pPr>
            <a:r>
              <a:rPr lang="en-US" sz="1800" b="1" dirty="0">
                <a:solidFill>
                  <a:srgbClr val="002060"/>
                </a:solidFill>
              </a:rPr>
              <a:t>To verify if two </a:t>
            </a:r>
            <a:r>
              <a:rPr lang="en-US" sz="1800" b="1" dirty="0">
                <a:solidFill>
                  <a:srgbClr val="C00000"/>
                </a:solidFill>
              </a:rPr>
              <a:t>references</a:t>
            </a:r>
            <a:r>
              <a:rPr lang="en-US" sz="1800" b="1" dirty="0">
                <a:solidFill>
                  <a:srgbClr val="002060"/>
                </a:solidFill>
              </a:rPr>
              <a:t> point to the </a:t>
            </a:r>
            <a:r>
              <a:rPr lang="en-US" sz="1800" b="1" dirty="0">
                <a:solidFill>
                  <a:srgbClr val="C00000"/>
                </a:solidFill>
              </a:rPr>
              <a:t>same memory location </a:t>
            </a:r>
            <a:r>
              <a:rPr lang="en-US" sz="1800" b="1" dirty="0">
                <a:solidFill>
                  <a:srgbClr val="002060"/>
                </a:solidFill>
              </a:rPr>
              <a:t>or not</a:t>
            </a:r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900"/>
              <a:buNone/>
            </a:pP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>
                <a:solidFill>
                  <a:srgbClr val="C00000"/>
                </a:solidFill>
              </a:rPr>
              <a:t>AND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 b="1" dirty="0">
              <a:solidFill>
                <a:srgbClr val="C0000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900"/>
              <a:buChar char="◦"/>
            </a:pPr>
            <a:r>
              <a:rPr lang="en-US" sz="1800" b="1" dirty="0">
                <a:solidFill>
                  <a:srgbClr val="002060"/>
                </a:solidFill>
              </a:rPr>
              <a:t>To determine whether a </a:t>
            </a:r>
            <a:r>
              <a:rPr lang="en-US" sz="1800" b="1" dirty="0">
                <a:solidFill>
                  <a:srgbClr val="C00000"/>
                </a:solidFill>
              </a:rPr>
              <a:t>value</a:t>
            </a:r>
            <a:r>
              <a:rPr lang="en-US" sz="1800" b="1" dirty="0">
                <a:solidFill>
                  <a:srgbClr val="002060"/>
                </a:solidFill>
              </a:rPr>
              <a:t> is of a </a:t>
            </a:r>
            <a:r>
              <a:rPr lang="en-US" sz="1800" b="1" dirty="0">
                <a:solidFill>
                  <a:srgbClr val="C00000"/>
                </a:solidFill>
              </a:rPr>
              <a:t>certain class </a:t>
            </a:r>
            <a:r>
              <a:rPr lang="en-US" sz="1800" b="1" dirty="0">
                <a:solidFill>
                  <a:srgbClr val="002060"/>
                </a:solidFill>
              </a:rPr>
              <a:t>or </a:t>
            </a:r>
            <a:r>
              <a:rPr lang="en-US" sz="1800" b="1" dirty="0">
                <a:solidFill>
                  <a:srgbClr val="C00000"/>
                </a:solidFill>
              </a:rPr>
              <a:t>type</a:t>
            </a: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618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1;p51">
            <a:extLst>
              <a:ext uri="{FF2B5EF4-FFF2-40B4-BE49-F238E27FC236}">
                <a16:creationId xmlns:a16="http://schemas.microsoft.com/office/drawing/2014/main" id="{B1F5938B-3851-41CE-A7F3-130607DEC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Behavior Of </a:t>
            </a:r>
            <a:r>
              <a:rPr lang="en-US" sz="4800" b="1" dirty="0">
                <a:solidFill>
                  <a:srgbClr val="C00000"/>
                </a:solidFill>
              </a:rPr>
              <a:t>is</a:t>
            </a:r>
            <a:r>
              <a:rPr lang="en-US" sz="4800" b="1" dirty="0"/>
              <a:t> and </a:t>
            </a:r>
            <a:r>
              <a:rPr lang="en-US" sz="4800" b="1" dirty="0">
                <a:solidFill>
                  <a:srgbClr val="C00000"/>
                </a:solidFill>
              </a:rPr>
              <a:t>is not</a:t>
            </a:r>
            <a:endParaRPr dirty="0"/>
          </a:p>
        </p:txBody>
      </p:sp>
      <p:sp>
        <p:nvSpPr>
          <p:cNvPr id="3" name="Google Shape;422;p51">
            <a:extLst>
              <a:ext uri="{FF2B5EF4-FFF2-40B4-BE49-F238E27FC236}">
                <a16:creationId xmlns:a16="http://schemas.microsoft.com/office/drawing/2014/main" id="{EED99D70-B387-45C2-9408-E135DC9EF6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 operator </a:t>
            </a:r>
            <a:r>
              <a:rPr lang="en-US" sz="1800" b="1" dirty="0">
                <a:solidFill>
                  <a:srgbClr val="C00000"/>
                </a:solidFill>
              </a:rPr>
              <a:t>is</a:t>
            </a:r>
            <a:r>
              <a:rPr lang="en-US" sz="1800" dirty="0"/>
              <a:t> 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if the operands are </a:t>
            </a:r>
            <a:r>
              <a:rPr lang="en-US" sz="1800" b="1" dirty="0">
                <a:solidFill>
                  <a:srgbClr val="C00000"/>
                </a:solidFill>
              </a:rPr>
              <a:t>identical</a:t>
            </a:r>
            <a:r>
              <a:rPr lang="en-US" sz="1800" dirty="0"/>
              <a:t> ,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r>
              <a:rPr lang="en-US" sz="1800" dirty="0"/>
              <a:t>.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 operator </a:t>
            </a:r>
            <a:r>
              <a:rPr lang="en-US" sz="1800" b="1" dirty="0">
                <a:solidFill>
                  <a:srgbClr val="C00000"/>
                </a:solidFill>
              </a:rPr>
              <a:t>is not </a:t>
            </a:r>
            <a:r>
              <a:rPr lang="en-US" sz="1800" dirty="0"/>
              <a:t>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if the operands are </a:t>
            </a:r>
            <a:r>
              <a:rPr lang="en-US" sz="1800" b="1" dirty="0">
                <a:solidFill>
                  <a:srgbClr val="C00000"/>
                </a:solidFill>
              </a:rPr>
              <a:t>not identical </a:t>
            </a:r>
            <a:r>
              <a:rPr lang="en-US" sz="1800" dirty="0"/>
              <a:t>,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11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;p16">
            <a:extLst>
              <a:ext uri="{FF2B5EF4-FFF2-40B4-BE49-F238E27FC236}">
                <a16:creationId xmlns:a16="http://schemas.microsoft.com/office/drawing/2014/main" id="{AEC5D054-ED48-4A30-B8F0-CB536706D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Types Of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" name="Google Shape;196;p16">
            <a:extLst>
              <a:ext uri="{FF2B5EF4-FFF2-40B4-BE49-F238E27FC236}">
                <a16:creationId xmlns:a16="http://schemas.microsoft.com/office/drawing/2014/main" id="{35A3B614-3961-4BA1-8653-CA7F894C7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8" y="2189527"/>
            <a:ext cx="10058400" cy="4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Arithmetic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Comparison operators or Relational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Logical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Assignment operators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Identity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Membership operators</a:t>
            </a:r>
            <a:endParaRPr sz="2000" dirty="0"/>
          </a:p>
          <a:p>
            <a:pPr marL="91440" lvl="0" indent="-6127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283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7;p52">
            <a:extLst>
              <a:ext uri="{FF2B5EF4-FFF2-40B4-BE49-F238E27FC236}">
                <a16:creationId xmlns:a16="http://schemas.microsoft.com/office/drawing/2014/main" id="{AF52B769-1591-4317-BCD8-B84BA73247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Guess The Output </a:t>
            </a:r>
            <a:endParaRPr dirty="0"/>
          </a:p>
        </p:txBody>
      </p:sp>
      <p:sp>
        <p:nvSpPr>
          <p:cNvPr id="3" name="Google Shape;428;p52">
            <a:extLst>
              <a:ext uri="{FF2B5EF4-FFF2-40B4-BE49-F238E27FC236}">
                <a16:creationId xmlns:a16="http://schemas.microsoft.com/office/drawing/2014/main" id="{87A91F94-D0B6-4E06-9C42-CACC92ACF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b=3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c=a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7030A0"/>
                </a:solidFill>
              </a:rPr>
              <a:t> b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print(c)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u="sng" dirty="0"/>
              <a:t>Explanation: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Since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b="1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>
                <a:solidFill>
                  <a:srgbClr val="002060"/>
                </a:solidFill>
              </a:rPr>
              <a:t> are pointing </a:t>
            </a: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to </a:t>
            </a:r>
            <a:r>
              <a:rPr lang="en-US" sz="2000" b="1" dirty="0">
                <a:solidFill>
                  <a:srgbClr val="C00000"/>
                </a:solidFill>
              </a:rPr>
              <a:t>2 different objects</a:t>
            </a:r>
            <a:r>
              <a:rPr lang="en-US" sz="2000" b="1" dirty="0">
                <a:solidFill>
                  <a:srgbClr val="002060"/>
                </a:solidFill>
              </a:rPr>
              <a:t>, so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the operator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002060"/>
                </a:solidFill>
              </a:rPr>
              <a:t> returns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429;p52">
            <a:extLst>
              <a:ext uri="{FF2B5EF4-FFF2-40B4-BE49-F238E27FC236}">
                <a16:creationId xmlns:a16="http://schemas.microsoft.com/office/drawing/2014/main" id="{2EBFB77A-A7E6-4F9A-A701-BFA0879BDD0A}"/>
              </a:ext>
            </a:extLst>
          </p:cNvPr>
          <p:cNvSpPr txBox="1"/>
          <p:nvPr/>
        </p:nvSpPr>
        <p:spPr>
          <a:xfrm>
            <a:off x="7753525" y="2108201"/>
            <a:ext cx="60945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Since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pointing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same objects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so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operator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returns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930576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4;p53">
            <a:extLst>
              <a:ext uri="{FF2B5EF4-FFF2-40B4-BE49-F238E27FC236}">
                <a16:creationId xmlns:a16="http://schemas.microsoft.com/office/drawing/2014/main" id="{B820020B-0644-4519-AE02-DF3E83695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Examples Of </a:t>
            </a:r>
            <a:r>
              <a:rPr lang="en-US" sz="4400" b="1" dirty="0">
                <a:solidFill>
                  <a:srgbClr val="C00000"/>
                </a:solidFill>
              </a:rPr>
              <a:t>is </a:t>
            </a:r>
            <a:r>
              <a:rPr lang="en-US" sz="4400" b="1" dirty="0"/>
              <a:t>Operator</a:t>
            </a:r>
            <a:endParaRPr sz="4400" dirty="0"/>
          </a:p>
        </p:txBody>
      </p:sp>
      <p:sp>
        <p:nvSpPr>
          <p:cNvPr id="3" name="Google Shape;435;p53">
            <a:extLst>
              <a:ext uri="{FF2B5EF4-FFF2-40B4-BE49-F238E27FC236}">
                <a16:creationId xmlns:a16="http://schemas.microsoft.com/office/drawing/2014/main" id="{1E3311DE-FFD5-4518-AC55-0414D622F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b=type(a)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7030A0"/>
                </a:solidFill>
              </a:rPr>
              <a:t> int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True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u="sng" dirty="0"/>
              <a:t>Explanation: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type(a) is int</a:t>
            </a:r>
            <a:r>
              <a:rPr lang="en-US" sz="2000" b="1" dirty="0"/>
              <a:t> evaluates to 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b="1" dirty="0"/>
              <a:t> because</a:t>
            </a: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 2 is indeed an </a:t>
            </a:r>
            <a:r>
              <a:rPr lang="en-US" sz="2000" b="1" dirty="0">
                <a:solidFill>
                  <a:srgbClr val="C00000"/>
                </a:solidFill>
              </a:rPr>
              <a:t>integer</a:t>
            </a:r>
            <a:r>
              <a:rPr lang="en-US" sz="2000" b="1" dirty="0"/>
              <a:t> number.</a:t>
            </a:r>
            <a:endParaRPr b="1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436;p53">
            <a:extLst>
              <a:ext uri="{FF2B5EF4-FFF2-40B4-BE49-F238E27FC236}">
                <a16:creationId xmlns:a16="http://schemas.microsoft.com/office/drawing/2014/main" id="{6F8688DA-B444-4F6E-A332-838E09D6B966}"/>
              </a:ext>
            </a:extLst>
          </p:cNvPr>
          <p:cNvSpPr txBox="1"/>
          <p:nvPr/>
        </p:nvSpPr>
        <p:spPr>
          <a:xfrm>
            <a:off x="7124350" y="2180705"/>
            <a:ext cx="609460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b=type(a)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float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print(b)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type(a) is float</a:t>
            </a: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evaluates to 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because 2 is not a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 </a:t>
            </a: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number.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571147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1;p54">
            <a:extLst>
              <a:ext uri="{FF2B5EF4-FFF2-40B4-BE49-F238E27FC236}">
                <a16:creationId xmlns:a16="http://schemas.microsoft.com/office/drawing/2014/main" id="{4A6D239A-646C-4142-88AD-B545A7DFD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Examples Of </a:t>
            </a:r>
            <a:r>
              <a:rPr lang="en-US" sz="4800" b="1" dirty="0">
                <a:solidFill>
                  <a:srgbClr val="C00000"/>
                </a:solidFill>
              </a:rPr>
              <a:t>is not </a:t>
            </a:r>
            <a:r>
              <a:rPr lang="en-US" sz="4800" b="1" dirty="0"/>
              <a:t>Operator</a:t>
            </a:r>
            <a:endParaRPr dirty="0"/>
          </a:p>
        </p:txBody>
      </p:sp>
      <p:sp>
        <p:nvSpPr>
          <p:cNvPr id="3" name="Google Shape;442;p54">
            <a:extLst>
              <a:ext uri="{FF2B5EF4-FFF2-40B4-BE49-F238E27FC236}">
                <a16:creationId xmlns:a16="http://schemas.microsoft.com/office/drawing/2014/main" id="{8BF206B8-91FA-459C-82E7-AF3592CD2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a=“Delhi”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b=“Delhi”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c=a </a:t>
            </a:r>
            <a:r>
              <a:rPr lang="en-US" sz="2000" b="1" dirty="0">
                <a:solidFill>
                  <a:srgbClr val="C00000"/>
                </a:solidFill>
              </a:rPr>
              <a:t>is not </a:t>
            </a:r>
            <a:r>
              <a:rPr lang="en-US" sz="2000" b="1" dirty="0">
                <a:solidFill>
                  <a:srgbClr val="7030A0"/>
                </a:solidFill>
              </a:rPr>
              <a:t>b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print(c)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False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u="sng" dirty="0"/>
              <a:t>Explanation: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Since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b="1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>
                <a:solidFill>
                  <a:srgbClr val="002060"/>
                </a:solidFill>
              </a:rPr>
              <a:t> are pointing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to the  </a:t>
            </a:r>
            <a:r>
              <a:rPr lang="en-US" sz="2000" b="1" dirty="0">
                <a:solidFill>
                  <a:srgbClr val="C00000"/>
                </a:solidFill>
              </a:rPr>
              <a:t>same object</a:t>
            </a:r>
            <a:r>
              <a:rPr lang="en-US" sz="2000" b="1" dirty="0">
                <a:solidFill>
                  <a:srgbClr val="002060"/>
                </a:solidFill>
              </a:rPr>
              <a:t>, so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the operator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not</a:t>
            </a:r>
            <a:r>
              <a:rPr lang="en-US" sz="2000" b="1" dirty="0">
                <a:solidFill>
                  <a:srgbClr val="002060"/>
                </a:solidFill>
              </a:rPr>
              <a:t> returns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 b="1" dirty="0">
              <a:solidFill>
                <a:srgbClr val="C00000"/>
              </a:solidFill>
            </a:endParaRPr>
          </a:p>
          <a:p>
            <a:pPr marL="91440" lvl="0" indent="-2539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 dirty="0"/>
          </a:p>
          <a:p>
            <a:pPr marL="91440" lvl="0" indent="-698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443;p54">
            <a:extLst>
              <a:ext uri="{FF2B5EF4-FFF2-40B4-BE49-F238E27FC236}">
                <a16:creationId xmlns:a16="http://schemas.microsoft.com/office/drawing/2014/main" id="{73572128-C5C8-4102-92BC-2FF72C8FB561}"/>
              </a:ext>
            </a:extLst>
          </p:cNvPr>
          <p:cNvSpPr txBox="1"/>
          <p:nvPr/>
        </p:nvSpPr>
        <p:spPr>
          <a:xfrm>
            <a:off x="7082327" y="2032680"/>
            <a:ext cx="6097424" cy="4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a=“Delhi”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</a:t>
            </a:r>
            <a:r>
              <a:rPr lang="en-US" b="1" dirty="0" err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delhi</a:t>
            </a: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not </a:t>
            </a: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Since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pointing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</a:t>
            </a:r>
            <a:r>
              <a:rPr lang="en-US" b="1" dirty="0" err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differentobjects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so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operator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returns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618723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8;p55">
            <a:extLst>
              <a:ext uri="{FF2B5EF4-FFF2-40B4-BE49-F238E27FC236}">
                <a16:creationId xmlns:a16="http://schemas.microsoft.com/office/drawing/2014/main" id="{7AEDBC83-98DF-4DD9-82B8-71E1CC449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Membership Operators</a:t>
            </a:r>
            <a:endParaRPr sz="4400" dirty="0"/>
          </a:p>
        </p:txBody>
      </p:sp>
      <p:sp>
        <p:nvSpPr>
          <p:cNvPr id="3" name="Google Shape;449;p55">
            <a:extLst>
              <a:ext uri="{FF2B5EF4-FFF2-40B4-BE49-F238E27FC236}">
                <a16:creationId xmlns:a16="http://schemas.microsoft.com/office/drawing/2014/main" id="{98762FA8-EDE2-4D97-8245-DFA4D20C7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Membership operators </a:t>
            </a:r>
            <a:r>
              <a:rPr lang="en-US" sz="2000" dirty="0"/>
              <a:t>are used to test whether a value or variable is found in a sequence (</a:t>
            </a:r>
            <a:r>
              <a:rPr lang="en-US" sz="2000" b="1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, 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/>
              <a:t>, </a:t>
            </a:r>
            <a:r>
              <a:rPr lang="en-US" sz="2000" b="1" dirty="0">
                <a:solidFill>
                  <a:srgbClr val="0070C0"/>
                </a:solidFill>
              </a:rPr>
              <a:t>tuple</a:t>
            </a:r>
            <a:r>
              <a:rPr lang="en-US" sz="2000" dirty="0"/>
              <a:t>, </a:t>
            </a:r>
            <a:r>
              <a:rPr lang="en-US" sz="2000" b="1" dirty="0">
                <a:solidFill>
                  <a:srgbClr val="0070C0"/>
                </a:solidFill>
              </a:rPr>
              <a:t>set</a:t>
            </a:r>
            <a:r>
              <a:rPr lang="en-US" sz="2000" dirty="0"/>
              <a:t> and </a:t>
            </a:r>
            <a:r>
              <a:rPr lang="en-US" sz="2000" b="1" dirty="0">
                <a:solidFill>
                  <a:srgbClr val="0070C0"/>
                </a:solidFill>
              </a:rPr>
              <a:t>dictionary</a:t>
            </a:r>
            <a:r>
              <a:rPr lang="en-US" sz="2000" dirty="0"/>
              <a:t>).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000" dirty="0"/>
              <a:t>There are 2 </a:t>
            </a:r>
            <a:r>
              <a:rPr lang="en-US" sz="2000" b="1" dirty="0">
                <a:solidFill>
                  <a:srgbClr val="C00000"/>
                </a:solidFill>
              </a:rPr>
              <a:t>Membership operators 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900"/>
              <a:buChar char="◦"/>
            </a:pPr>
            <a:r>
              <a:rPr lang="en-US" sz="2000" b="1" dirty="0">
                <a:solidFill>
                  <a:srgbClr val="C00000"/>
                </a:solidFill>
              </a:rPr>
              <a:t>in</a:t>
            </a:r>
            <a:endParaRPr sz="2000" dirty="0"/>
          </a:p>
          <a:p>
            <a:pPr marL="384048" lvl="1" indent="-622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endParaRPr sz="2000" b="1" dirty="0">
              <a:solidFill>
                <a:srgbClr val="C0000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900"/>
              <a:buChar char="◦"/>
            </a:pPr>
            <a:r>
              <a:rPr lang="en-US" sz="2000" b="1" dirty="0">
                <a:solidFill>
                  <a:srgbClr val="C00000"/>
                </a:solidFill>
              </a:rPr>
              <a:t>not in</a:t>
            </a:r>
            <a:endParaRPr sz="2000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502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4;p56">
            <a:extLst>
              <a:ext uri="{FF2B5EF4-FFF2-40B4-BE49-F238E27FC236}">
                <a16:creationId xmlns:a16="http://schemas.microsoft.com/office/drawing/2014/main" id="{160C31C7-12AA-4177-9942-94E2A5020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Behavior Of </a:t>
            </a:r>
            <a:r>
              <a:rPr lang="en-US" sz="4800" b="1" dirty="0">
                <a:solidFill>
                  <a:srgbClr val="C00000"/>
                </a:solidFill>
              </a:rPr>
              <a:t>in </a:t>
            </a:r>
            <a:r>
              <a:rPr lang="en-US" sz="4800" b="1" dirty="0"/>
              <a:t>and </a:t>
            </a:r>
            <a:r>
              <a:rPr lang="en-US" sz="4800" b="1" dirty="0">
                <a:solidFill>
                  <a:srgbClr val="C00000"/>
                </a:solidFill>
              </a:rPr>
              <a:t>not in</a:t>
            </a:r>
            <a:endParaRPr dirty="0"/>
          </a:p>
        </p:txBody>
      </p:sp>
      <p:sp>
        <p:nvSpPr>
          <p:cNvPr id="3" name="Google Shape;455;p56">
            <a:extLst>
              <a:ext uri="{FF2B5EF4-FFF2-40B4-BE49-F238E27FC236}">
                <a16:creationId xmlns:a16="http://schemas.microsoft.com/office/drawing/2014/main" id="{F4354851-1A94-415F-ACFB-639D9980B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in: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‘in’ </a:t>
            </a:r>
            <a:r>
              <a:rPr lang="en-US" sz="2000" dirty="0">
                <a:solidFill>
                  <a:schemeClr val="dk1"/>
                </a:solidFill>
              </a:rPr>
              <a:t>operator is used to check if a value exists in a sequence or not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not in :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‘not in’ </a:t>
            </a:r>
            <a:r>
              <a:rPr lang="en-US" sz="2000" dirty="0">
                <a:solidFill>
                  <a:schemeClr val="dk1"/>
                </a:solidFill>
              </a:rPr>
              <a:t>operator is the opposite of </a:t>
            </a:r>
            <a:r>
              <a:rPr lang="en-US" sz="2000" b="1" dirty="0">
                <a:solidFill>
                  <a:srgbClr val="C00000"/>
                </a:solidFill>
              </a:rPr>
              <a:t>‘in’ </a:t>
            </a:r>
            <a:r>
              <a:rPr lang="en-US" sz="2000" dirty="0">
                <a:solidFill>
                  <a:schemeClr val="dk1"/>
                </a:solidFill>
              </a:rPr>
              <a:t>operator. So, if a value does not exists in the sequence then it will return a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>
                <a:solidFill>
                  <a:schemeClr val="dk1"/>
                </a:solidFill>
              </a:rPr>
              <a:t> else it will return a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974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0;p57">
            <a:extLst>
              <a:ext uri="{FF2B5EF4-FFF2-40B4-BE49-F238E27FC236}">
                <a16:creationId xmlns:a16="http://schemas.microsoft.com/office/drawing/2014/main" id="{BFAFE4F3-C1FA-467B-B1C9-8EDBACD22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Examples Of </a:t>
            </a:r>
            <a:r>
              <a:rPr lang="en-US" sz="4800" b="1">
                <a:solidFill>
                  <a:srgbClr val="C00000"/>
                </a:solidFill>
              </a:rPr>
              <a:t>in</a:t>
            </a:r>
            <a:r>
              <a:rPr lang="en-US" sz="4800" b="1"/>
              <a:t> Operator</a:t>
            </a:r>
            <a:endParaRPr/>
          </a:p>
        </p:txBody>
      </p:sp>
      <p:sp>
        <p:nvSpPr>
          <p:cNvPr id="3" name="Google Shape;461;p57">
            <a:extLst>
              <a:ext uri="{FF2B5EF4-FFF2-40B4-BE49-F238E27FC236}">
                <a16:creationId xmlns:a16="http://schemas.microsoft.com/office/drawing/2014/main" id="{F7CA943E-7014-4B47-9A0C-C7334C61A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a=“Welcome”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b=“om”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b="1" dirty="0">
                <a:solidFill>
                  <a:srgbClr val="7030A0"/>
                </a:solidFill>
              </a:rPr>
              <a:t> a)</a:t>
            </a:r>
            <a:endParaRPr sz="2000" b="1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True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" name="Google Shape;462;p57">
            <a:extLst>
              <a:ext uri="{FF2B5EF4-FFF2-40B4-BE49-F238E27FC236}">
                <a16:creationId xmlns:a16="http://schemas.microsoft.com/office/drawing/2014/main" id="{E09C8264-74A2-4C19-B4B3-CEFFB7143FB8}"/>
              </a:ext>
            </a:extLst>
          </p:cNvPr>
          <p:cNvSpPr txBox="1"/>
          <p:nvPr/>
        </p:nvSpPr>
        <p:spPr>
          <a:xfrm>
            <a:off x="7174685" y="2108201"/>
            <a:ext cx="60946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a=“Welcome”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b=“mom”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print(b </a:t>
            </a: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</a:t>
            </a: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26361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7;p58">
            <a:extLst>
              <a:ext uri="{FF2B5EF4-FFF2-40B4-BE49-F238E27FC236}">
                <a16:creationId xmlns:a16="http://schemas.microsoft.com/office/drawing/2014/main" id="{FD575B79-B077-4273-BC8F-77BBF55AA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Examples Of </a:t>
            </a:r>
            <a:r>
              <a:rPr lang="en-US" sz="4800" b="1">
                <a:solidFill>
                  <a:srgbClr val="C00000"/>
                </a:solidFill>
              </a:rPr>
              <a:t>not</a:t>
            </a:r>
            <a:r>
              <a:rPr lang="en-US" sz="4800" b="1"/>
              <a:t> </a:t>
            </a:r>
            <a:r>
              <a:rPr lang="en-US" sz="4800" b="1">
                <a:solidFill>
                  <a:srgbClr val="C00000"/>
                </a:solidFill>
              </a:rPr>
              <a:t>in</a:t>
            </a:r>
            <a:r>
              <a:rPr lang="en-US" sz="4800" b="1"/>
              <a:t> Operator</a:t>
            </a:r>
            <a:endParaRPr/>
          </a:p>
        </p:txBody>
      </p:sp>
      <p:sp>
        <p:nvSpPr>
          <p:cNvPr id="6" name="Google Shape;468;p58">
            <a:extLst>
              <a:ext uri="{FF2B5EF4-FFF2-40B4-BE49-F238E27FC236}">
                <a16:creationId xmlns:a16="http://schemas.microsoft.com/office/drawing/2014/main" id="{A90469B8-AA1F-485B-99F5-6879A387C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primes=[2,3,5,7,11]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x=4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print(x </a:t>
            </a:r>
            <a:r>
              <a:rPr lang="en-US" sz="2000" b="1" dirty="0">
                <a:solidFill>
                  <a:srgbClr val="C00000"/>
                </a:solidFill>
              </a:rPr>
              <a:t>not in </a:t>
            </a:r>
            <a:r>
              <a:rPr lang="en-US" sz="2000" b="1" dirty="0">
                <a:solidFill>
                  <a:srgbClr val="7030A0"/>
                </a:solidFill>
              </a:rPr>
              <a:t>primes)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b="1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True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7" name="Google Shape;469;p58">
            <a:extLst>
              <a:ext uri="{FF2B5EF4-FFF2-40B4-BE49-F238E27FC236}">
                <a16:creationId xmlns:a16="http://schemas.microsoft.com/office/drawing/2014/main" id="{BEE23E05-9A7E-4D80-8229-525E4CA4060D}"/>
              </a:ext>
            </a:extLst>
          </p:cNvPr>
          <p:cNvSpPr txBox="1"/>
          <p:nvPr/>
        </p:nvSpPr>
        <p:spPr>
          <a:xfrm>
            <a:off x="6210656" y="2108201"/>
            <a:ext cx="6097424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primes=[2,3,5,7,11]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x=5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print(x </a:t>
            </a: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 in </a:t>
            </a: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primes)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endParaRPr sz="20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098837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4;p59">
            <a:extLst>
              <a:ext uri="{FF2B5EF4-FFF2-40B4-BE49-F238E27FC236}">
                <a16:creationId xmlns:a16="http://schemas.microsoft.com/office/drawing/2014/main" id="{CC1AB9E4-D5F4-4038-B5CD-F3827775E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Precedence Of Operators</a:t>
            </a:r>
            <a:endParaRPr sz="4400" dirty="0"/>
          </a:p>
        </p:txBody>
      </p:sp>
      <p:sp>
        <p:nvSpPr>
          <p:cNvPr id="3" name="Google Shape;475;p59">
            <a:extLst>
              <a:ext uri="{FF2B5EF4-FFF2-40B4-BE49-F238E27FC236}">
                <a16:creationId xmlns:a16="http://schemas.microsoft.com/office/drawing/2014/main" id="{4DE6B286-8C16-4992-A1BE-0DD9ED851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There can be more than one operator in an expression.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To evaluate these type of expressions there is a rule called </a:t>
            </a:r>
            <a:r>
              <a:rPr lang="en-US" sz="1800" b="1" dirty="0">
                <a:solidFill>
                  <a:srgbClr val="C00000"/>
                </a:solidFill>
              </a:rPr>
              <a:t>precedence</a:t>
            </a:r>
            <a:r>
              <a:rPr lang="en-US" sz="1800" dirty="0"/>
              <a:t> in all programming languages 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 It guides the order in which operation are carried out.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21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01ACE-8539-40C0-8D9C-353D9342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2" y="42378"/>
            <a:ext cx="10370195" cy="67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42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7;p61">
            <a:extLst>
              <a:ext uri="{FF2B5EF4-FFF2-40B4-BE49-F238E27FC236}">
                <a16:creationId xmlns:a16="http://schemas.microsoft.com/office/drawing/2014/main" id="{BC359D36-7010-4626-A771-63DB33151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" name="Google Shape;488;p61">
            <a:extLst>
              <a:ext uri="{FF2B5EF4-FFF2-40B4-BE49-F238E27FC236}">
                <a16:creationId xmlns:a16="http://schemas.microsoft.com/office/drawing/2014/main" id="{25FE5EC4-37ED-4A25-8B7D-34ECAD70E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40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a=6/2+3**4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print(a)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C00000"/>
                </a:solidFill>
              </a:rPr>
              <a:t>Output: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002060"/>
                </a:solidFill>
              </a:rPr>
              <a:t>84.0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a=20-12//3**2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print(a)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C00000"/>
                </a:solidFill>
              </a:rPr>
              <a:t>Output: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002060"/>
                </a:solidFill>
              </a:rPr>
              <a:t>19</a:t>
            </a:r>
            <a:endParaRPr sz="5000"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489;p61">
            <a:extLst>
              <a:ext uri="{FF2B5EF4-FFF2-40B4-BE49-F238E27FC236}">
                <a16:creationId xmlns:a16="http://schemas.microsoft.com/office/drawing/2014/main" id="{0DC9C7AB-448C-471C-AD1E-93FF7B5C564E}"/>
              </a:ext>
            </a:extLst>
          </p:cNvPr>
          <p:cNvSpPr txBox="1"/>
          <p:nvPr/>
        </p:nvSpPr>
        <p:spPr>
          <a:xfrm>
            <a:off x="6467029" y="1951672"/>
            <a:ext cx="609742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a=25/(2+3)**2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print(a)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1.0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25979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17">
            <a:extLst>
              <a:ext uri="{FF2B5EF4-FFF2-40B4-BE49-F238E27FC236}">
                <a16:creationId xmlns:a16="http://schemas.microsoft.com/office/drawing/2014/main" id="{E1C98D31-8DD9-4F0F-AF8E-3CA4F795A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4400" b="1" dirty="0"/>
              <a:t>Operator in python</a:t>
            </a:r>
            <a:endParaRPr sz="4400" dirty="0"/>
          </a:p>
        </p:txBody>
      </p:sp>
      <p:sp>
        <p:nvSpPr>
          <p:cNvPr id="3" name="Google Shape;202;p17">
            <a:extLst>
              <a:ext uri="{FF2B5EF4-FFF2-40B4-BE49-F238E27FC236}">
                <a16:creationId xmlns:a16="http://schemas.microsoft.com/office/drawing/2014/main" id="{2F738089-2F52-469C-8873-C74EC6EF0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 i="0" dirty="0">
                <a:solidFill>
                  <a:srgbClr val="202124"/>
                </a:solidFill>
              </a:rPr>
              <a:t>Operators</a:t>
            </a:r>
            <a:r>
              <a:rPr lang="en-US" sz="1800" b="0" i="0" dirty="0">
                <a:solidFill>
                  <a:srgbClr val="202124"/>
                </a:solidFill>
              </a:rPr>
              <a:t> are special symbols in </a:t>
            </a:r>
            <a:r>
              <a:rPr lang="en-US" sz="1800" b="1" i="0" dirty="0">
                <a:solidFill>
                  <a:srgbClr val="202124"/>
                </a:solidFill>
              </a:rPr>
              <a:t>Python </a:t>
            </a:r>
            <a:r>
              <a:rPr lang="en-US" sz="1800" i="0" dirty="0">
                <a:solidFill>
                  <a:srgbClr val="202124"/>
                </a:solidFill>
              </a:rPr>
              <a:t>or in any </a:t>
            </a:r>
            <a:r>
              <a:rPr lang="en-US" sz="1800" i="0" dirty="0">
                <a:solidFill>
                  <a:schemeClr val="dk1"/>
                </a:solidFill>
              </a:rPr>
              <a:t>other language </a:t>
            </a:r>
            <a:r>
              <a:rPr lang="en-US" sz="1800" b="0" i="0" dirty="0">
                <a:solidFill>
                  <a:schemeClr val="dk1"/>
                </a:solidFill>
              </a:rPr>
              <a:t>which can manipulate the value of </a:t>
            </a:r>
            <a:r>
              <a:rPr lang="en-US" sz="1800" b="1" i="0" dirty="0">
                <a:solidFill>
                  <a:schemeClr val="dk1"/>
                </a:solidFill>
              </a:rPr>
              <a:t>operands.</a:t>
            </a:r>
            <a:endParaRPr sz="18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b="0" i="0" dirty="0">
              <a:solidFill>
                <a:srgbClr val="4D5156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dirty="0">
                <a:solidFill>
                  <a:srgbClr val="202124"/>
                </a:solidFill>
              </a:rPr>
              <a:t>The value that the </a:t>
            </a:r>
            <a:r>
              <a:rPr lang="en-US" sz="1800" b="1" i="0" dirty="0">
                <a:solidFill>
                  <a:srgbClr val="202124"/>
                </a:solidFill>
              </a:rPr>
              <a:t>operator</a:t>
            </a:r>
            <a:r>
              <a:rPr lang="en-US" sz="1800" b="0" i="0" dirty="0">
                <a:solidFill>
                  <a:srgbClr val="202124"/>
                </a:solidFill>
              </a:rPr>
              <a:t> operates on is called the operand. </a:t>
            </a:r>
            <a:endParaRPr sz="18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dirty="0">
              <a:solidFill>
                <a:srgbClr val="202124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b="0" i="0" dirty="0">
              <a:solidFill>
                <a:srgbClr val="202124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dirty="0">
                <a:solidFill>
                  <a:srgbClr val="202124"/>
                </a:solidFill>
              </a:rPr>
              <a:t>For example: here 2+3=5. Here, + is the </a:t>
            </a:r>
            <a:r>
              <a:rPr lang="en-US" sz="1800" b="1" i="0" dirty="0">
                <a:solidFill>
                  <a:srgbClr val="202124"/>
                </a:solidFill>
              </a:rPr>
              <a:t>operator</a:t>
            </a:r>
            <a:r>
              <a:rPr lang="en-US" sz="1800" b="0" i="0" dirty="0">
                <a:solidFill>
                  <a:srgbClr val="202124"/>
                </a:solidFill>
              </a:rPr>
              <a:t> that performs addition and 2 and 3 represent the operands.</a:t>
            </a:r>
            <a:endParaRPr sz="1800" dirty="0"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034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4;p62">
            <a:extLst>
              <a:ext uri="{FF2B5EF4-FFF2-40B4-BE49-F238E27FC236}">
                <a16:creationId xmlns:a16="http://schemas.microsoft.com/office/drawing/2014/main" id="{5CF2DA31-0C89-49D8-BDA2-E39A81202B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Associativity Of Operators</a:t>
            </a:r>
            <a:endParaRPr dirty="0"/>
          </a:p>
        </p:txBody>
      </p:sp>
      <p:sp>
        <p:nvSpPr>
          <p:cNvPr id="3" name="Google Shape;495;p62">
            <a:extLst>
              <a:ext uri="{FF2B5EF4-FFF2-40B4-BE49-F238E27FC236}">
                <a16:creationId xmlns:a16="http://schemas.microsoft.com/office/drawing/2014/main" id="{B6A19BEC-3A01-4BC7-84E0-D0B533CC2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When two operators have the same precedence, </a:t>
            </a:r>
            <a:r>
              <a:rPr lang="en-US" sz="1800" b="1" dirty="0">
                <a:solidFill>
                  <a:srgbClr val="C00000"/>
                </a:solidFill>
              </a:rPr>
              <a:t>Python </a:t>
            </a:r>
            <a:r>
              <a:rPr lang="en-US" sz="1800" dirty="0"/>
              <a:t>follows </a:t>
            </a:r>
            <a:r>
              <a:rPr lang="en-US" sz="1800" b="1" dirty="0">
                <a:solidFill>
                  <a:srgbClr val="C00000"/>
                </a:solidFill>
              </a:rPr>
              <a:t>associativity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Associativity</a:t>
            </a:r>
            <a:r>
              <a:rPr lang="en-US" sz="1800" dirty="0"/>
              <a:t> is the order in which an expression is evaluated and almost all the operators have </a:t>
            </a:r>
            <a:r>
              <a:rPr lang="en-US" sz="1800" b="1" dirty="0">
                <a:solidFill>
                  <a:srgbClr val="002060"/>
                </a:solidFill>
              </a:rPr>
              <a:t>left-to-right </a:t>
            </a:r>
            <a:r>
              <a:rPr lang="en-US" sz="1800" b="1" dirty="0">
                <a:solidFill>
                  <a:srgbClr val="C00000"/>
                </a:solidFill>
              </a:rPr>
              <a:t>associativity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For example, </a:t>
            </a:r>
            <a:r>
              <a:rPr lang="en-US" sz="1800" b="1" dirty="0">
                <a:solidFill>
                  <a:srgbClr val="002060"/>
                </a:solidFill>
              </a:rPr>
              <a:t>multiplication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2060"/>
                </a:solidFill>
              </a:rPr>
              <a:t>division</a:t>
            </a:r>
            <a:r>
              <a:rPr lang="en-US" sz="1800" dirty="0"/>
              <a:t> have the same precedence. Hence, if both of them are present in an expression, </a:t>
            </a:r>
            <a:r>
              <a:rPr lang="en-US" sz="1800" b="1" u="sng" dirty="0">
                <a:solidFill>
                  <a:srgbClr val="C00000"/>
                </a:solidFill>
              </a:rPr>
              <a:t>left one is evaluates first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90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0;p63">
            <a:extLst>
              <a:ext uri="{FF2B5EF4-FFF2-40B4-BE49-F238E27FC236}">
                <a16:creationId xmlns:a16="http://schemas.microsoft.com/office/drawing/2014/main" id="{D6483486-5F53-4F92-85D6-AF3BE46C9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" name="Google Shape;501;p63">
            <a:extLst>
              <a:ext uri="{FF2B5EF4-FFF2-40B4-BE49-F238E27FC236}">
                <a16:creationId xmlns:a16="http://schemas.microsoft.com/office/drawing/2014/main" id="{3B5E801C-3D41-4F43-A68B-2B815629F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a=5*2//3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3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a=5*(2//3)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0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608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6;p64">
            <a:extLst>
              <a:ext uri="{FF2B5EF4-FFF2-40B4-BE49-F238E27FC236}">
                <a16:creationId xmlns:a16="http://schemas.microsoft.com/office/drawing/2014/main" id="{25A49CB0-C650-4095-8058-4F723B32B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" name="Google Shape;507;p64">
            <a:extLst>
              <a:ext uri="{FF2B5EF4-FFF2-40B4-BE49-F238E27FC236}">
                <a16:creationId xmlns:a16="http://schemas.microsoft.com/office/drawing/2014/main" id="{6C78219A-A6FA-4631-9F18-25DD11908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a=2**3**2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512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a=(2**3)**2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  </a:t>
            </a:r>
            <a:r>
              <a:rPr lang="en-US" sz="2000" b="1" dirty="0">
                <a:solidFill>
                  <a:srgbClr val="002060"/>
                </a:solidFill>
              </a:rPr>
              <a:t>64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" name="Google Shape;508;p64">
            <a:extLst>
              <a:ext uri="{FF2B5EF4-FFF2-40B4-BE49-F238E27FC236}">
                <a16:creationId xmlns:a16="http://schemas.microsoft.com/office/drawing/2014/main" id="{8F55A07B-C377-40CB-95EE-C470230275BC}"/>
              </a:ext>
            </a:extLst>
          </p:cNvPr>
          <p:cNvSpPr/>
          <p:nvPr/>
        </p:nvSpPr>
        <p:spPr>
          <a:xfrm>
            <a:off x="5931017" y="1978242"/>
            <a:ext cx="2978092" cy="1450758"/>
          </a:xfrm>
          <a:prstGeom prst="cloudCallout">
            <a:avLst>
              <a:gd name="adj1" fmla="val -147489"/>
              <a:gd name="adj2" fmla="val 47383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Remember , ** has Right to left assoiativity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7294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;p65">
            <a:extLst>
              <a:ext uri="{FF2B5EF4-FFF2-40B4-BE49-F238E27FC236}">
                <a16:creationId xmlns:a16="http://schemas.microsoft.com/office/drawing/2014/main" id="{4510865E-7D68-40AB-A7DC-E64F9CD38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Exercise</a:t>
            </a:r>
            <a:endParaRPr dirty="0"/>
          </a:p>
        </p:txBody>
      </p:sp>
      <p:sp>
        <p:nvSpPr>
          <p:cNvPr id="3" name="Google Shape;514;p65">
            <a:extLst>
              <a:ext uri="{FF2B5EF4-FFF2-40B4-BE49-F238E27FC236}">
                <a16:creationId xmlns:a16="http://schemas.microsoft.com/office/drawing/2014/main" id="{514B8C76-486E-4ABE-8385-DD1C808FDB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0734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WAP to accept two numbers from the user and display their sum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a=int(input("Enter first num:"))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b=int(input("Enter second num:"))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c=</a:t>
            </a:r>
            <a:r>
              <a:rPr lang="en-US" sz="1800" b="1" dirty="0" err="1">
                <a:solidFill>
                  <a:srgbClr val="7030A0"/>
                </a:solidFill>
              </a:rPr>
              <a:t>a+b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print("Nos are", a, "and", b)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print("Their sum is", c)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054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9;p66">
            <a:extLst>
              <a:ext uri="{FF2B5EF4-FFF2-40B4-BE49-F238E27FC236}">
                <a16:creationId xmlns:a16="http://schemas.microsoft.com/office/drawing/2014/main" id="{B4C2DB51-A4D3-498E-8F9F-D56BF8585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Exercise</a:t>
            </a:r>
            <a:endParaRPr dirty="0"/>
          </a:p>
        </p:txBody>
      </p:sp>
      <p:sp>
        <p:nvSpPr>
          <p:cNvPr id="3" name="Google Shape;520;p66">
            <a:extLst>
              <a:ext uri="{FF2B5EF4-FFF2-40B4-BE49-F238E27FC236}">
                <a16:creationId xmlns:a16="http://schemas.microsoft.com/office/drawing/2014/main" id="{2DC4560F-F24E-468B-B85F-368A70F95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0734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WAP to accept radius of a Circle from the user and calculate area and circumference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radius=float(input("Enter radius:"))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area=3.14*radius**2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circum=2*3.14*radius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print("Area is“, area)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print("Circumference is", </a:t>
            </a:r>
            <a:r>
              <a:rPr lang="en-US" sz="1800" b="1" dirty="0" err="1">
                <a:solidFill>
                  <a:srgbClr val="7030A0"/>
                </a:solidFill>
              </a:rPr>
              <a:t>circum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92838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5;p67">
            <a:extLst>
              <a:ext uri="{FF2B5EF4-FFF2-40B4-BE49-F238E27FC236}">
                <a16:creationId xmlns:a16="http://schemas.microsoft.com/office/drawing/2014/main" id="{59BC7230-2A19-4B2C-81DF-6C82B7D24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Different Values</a:t>
            </a:r>
            <a:endParaRPr sz="4400" dirty="0"/>
          </a:p>
        </p:txBody>
      </p:sp>
      <p:sp>
        <p:nvSpPr>
          <p:cNvPr id="3" name="Google Shape;526;p67">
            <a:extLst>
              <a:ext uri="{FF2B5EF4-FFF2-40B4-BE49-F238E27FC236}">
                <a16:creationId xmlns:a16="http://schemas.microsoft.com/office/drawing/2014/main" id="{8035A419-32C8-424F-AA5D-CF44CC856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WAP to accept roll number , grade and percentage as input from the user and display it back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u="sng" dirty="0">
                <a:solidFill>
                  <a:srgbClr val="002060"/>
                </a:solidFill>
              </a:rPr>
              <a:t>Code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roll=int(input("Enter roll no:"))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name=input("Enter name:");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per=float(input("Enter per:"))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print("Roll no is", roll)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print("Name is", name)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print("Per is", per)</a:t>
            </a:r>
            <a:endParaRPr sz="20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55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1;p68">
            <a:extLst>
              <a:ext uri="{FF2B5EF4-FFF2-40B4-BE49-F238E27FC236}">
                <a16:creationId xmlns:a16="http://schemas.microsoft.com/office/drawing/2014/main" id="{5F18AC5F-30C0-47FE-894B-547A9A681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000" b="1" dirty="0"/>
              <a:t>Exercise</a:t>
            </a:r>
            <a:endParaRPr sz="4000" dirty="0"/>
          </a:p>
        </p:txBody>
      </p:sp>
      <p:sp>
        <p:nvSpPr>
          <p:cNvPr id="3" name="Google Shape;532;p68">
            <a:extLst>
              <a:ext uri="{FF2B5EF4-FFF2-40B4-BE49-F238E27FC236}">
                <a16:creationId xmlns:a16="http://schemas.microsoft.com/office/drawing/2014/main" id="{65C12017-B531-4FC9-9FF6-E3C9B13B1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5019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Write a program that asks the user to enter his/her name and age. Print out a message , displaying the user’s name along with the year in which they will turn 100 years old.</a:t>
            </a: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4" name="Google Shape;533;p68" descr="inp6.png">
            <a:extLst>
              <a:ext uri="{FF2B5EF4-FFF2-40B4-BE49-F238E27FC236}">
                <a16:creationId xmlns:a16="http://schemas.microsoft.com/office/drawing/2014/main" id="{99354F76-463A-47D3-83D9-691BC2692D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608" y="3024908"/>
            <a:ext cx="10402162" cy="2095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8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8;p69">
            <a:extLst>
              <a:ext uri="{FF2B5EF4-FFF2-40B4-BE49-F238E27FC236}">
                <a16:creationId xmlns:a16="http://schemas.microsoft.com/office/drawing/2014/main" id="{A3AFFED2-AFB1-4831-B905-251237F051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Multiple </a:t>
            </a:r>
            <a:br>
              <a:rPr lang="en-US" sz="4400" b="1" dirty="0"/>
            </a:br>
            <a:r>
              <a:rPr lang="en-US" sz="4400" b="1" dirty="0"/>
              <a:t>Values In One Line</a:t>
            </a:r>
            <a:endParaRPr sz="4400" dirty="0"/>
          </a:p>
        </p:txBody>
      </p:sp>
      <p:sp>
        <p:nvSpPr>
          <p:cNvPr id="3" name="Google Shape;539;p69">
            <a:extLst>
              <a:ext uri="{FF2B5EF4-FFF2-40B4-BE49-F238E27FC236}">
                <a16:creationId xmlns:a16="http://schemas.microsoft.com/office/drawing/2014/main" id="{28049CB0-2B95-4B30-8B78-907B8CAD8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, the </a:t>
            </a:r>
            <a:r>
              <a:rPr lang="en-US" b="1" dirty="0">
                <a:solidFill>
                  <a:srgbClr val="C00000"/>
                </a:solidFill>
              </a:rPr>
              <a:t>input( ) </a:t>
            </a:r>
            <a:r>
              <a:rPr lang="en-US" dirty="0"/>
              <a:t>function can read and return a complete line of input as a string.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However , we can split this input string into individual values by using the function </a:t>
            </a:r>
            <a:r>
              <a:rPr lang="en-US" b="1" dirty="0">
                <a:solidFill>
                  <a:srgbClr val="C00000"/>
                </a:solidFill>
              </a:rPr>
              <a:t>split( ) </a:t>
            </a:r>
            <a:r>
              <a:rPr lang="en-US" dirty="0"/>
              <a:t>available in the class </a:t>
            </a:r>
            <a:r>
              <a:rPr lang="en-US" b="1" dirty="0">
                <a:solidFill>
                  <a:srgbClr val="C00000"/>
                </a:solidFill>
              </a:rPr>
              <a:t>str</a:t>
            </a:r>
            <a:endParaRPr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The function </a:t>
            </a:r>
            <a:r>
              <a:rPr lang="en-US" b="1" dirty="0">
                <a:solidFill>
                  <a:srgbClr val="C00000"/>
                </a:solidFill>
              </a:rPr>
              <a:t>split( ) </a:t>
            </a:r>
            <a:r>
              <a:rPr lang="en-US" dirty="0"/>
              <a:t>, breaks a string into multiple strings by using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/>
              <a:t> as a separator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670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4;p70">
            <a:extLst>
              <a:ext uri="{FF2B5EF4-FFF2-40B4-BE49-F238E27FC236}">
                <a16:creationId xmlns:a16="http://schemas.microsoft.com/office/drawing/2014/main" id="{131C74C3-D8BF-4223-A9D1-ABE546792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Multiple </a:t>
            </a:r>
            <a:br>
              <a:rPr lang="en-US" sz="4400" b="1" dirty="0"/>
            </a:br>
            <a:r>
              <a:rPr lang="en-US" sz="4400" b="1" dirty="0"/>
              <a:t>Values In One Line</a:t>
            </a:r>
            <a:endParaRPr sz="4400" dirty="0"/>
          </a:p>
        </p:txBody>
      </p:sp>
      <p:sp>
        <p:nvSpPr>
          <p:cNvPr id="5" name="Google Shape;545;p70">
            <a:extLst>
              <a:ext uri="{FF2B5EF4-FFF2-40B4-BE49-F238E27FC236}">
                <a16:creationId xmlns:a16="http://schemas.microsoft.com/office/drawing/2014/main" id="{F8CF5BD3-A051-4BAB-BB3B-1BC6DA0B2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To understand , working of </a:t>
            </a:r>
            <a:r>
              <a:rPr lang="en-US" sz="2000" b="1" dirty="0">
                <a:solidFill>
                  <a:srgbClr val="C00000"/>
                </a:solidFill>
              </a:rPr>
              <a:t>split( ) </a:t>
            </a:r>
            <a:r>
              <a:rPr lang="en-US" sz="2000" dirty="0"/>
              <a:t>, consider the following example: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text=“I Love Python”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word1,word2,word3=</a:t>
            </a:r>
            <a:r>
              <a:rPr lang="en-US" sz="2000" b="1" dirty="0" err="1">
                <a:solidFill>
                  <a:srgbClr val="7030A0"/>
                </a:solidFill>
              </a:rPr>
              <a:t>text.split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print(word1)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print(word2)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print(word3)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527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0;p71">
            <a:extLst>
              <a:ext uri="{FF2B5EF4-FFF2-40B4-BE49-F238E27FC236}">
                <a16:creationId xmlns:a16="http://schemas.microsoft.com/office/drawing/2014/main" id="{924682BE-CC1D-49BF-A1B1-02A8EA3D8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Accepting Multiple </a:t>
            </a:r>
            <a:br>
              <a:rPr lang="en-US" sz="4800" b="1" dirty="0"/>
            </a:br>
            <a:r>
              <a:rPr lang="en-US" sz="4800" b="1" dirty="0"/>
              <a:t>Values In One Line</a:t>
            </a:r>
            <a:endParaRPr dirty="0"/>
          </a:p>
        </p:txBody>
      </p:sp>
      <p:sp>
        <p:nvSpPr>
          <p:cNvPr id="3" name="Google Shape;551;p71">
            <a:extLst>
              <a:ext uri="{FF2B5EF4-FFF2-40B4-BE49-F238E27FC236}">
                <a16:creationId xmlns:a16="http://schemas.microsoft.com/office/drawing/2014/main" id="{988765F3-55DB-46BB-A3F0-7FCAD8405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text=input(“Type a 3 word message”)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word1,word2,word3=text.split()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print(“First word”,word1)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print(“Second word”,word2)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print(“Third word”,word3)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04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7;p18">
            <a:extLst>
              <a:ext uri="{FF2B5EF4-FFF2-40B4-BE49-F238E27FC236}">
                <a16:creationId xmlns:a16="http://schemas.microsoft.com/office/drawing/2014/main" id="{6509596E-D390-4500-A5D4-AABAE2829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Arithmetic Operator</a:t>
            </a:r>
            <a:endParaRPr dirty="0"/>
          </a:p>
        </p:txBody>
      </p:sp>
      <p:sp>
        <p:nvSpPr>
          <p:cNvPr id="3" name="Google Shape;208;p18">
            <a:extLst>
              <a:ext uri="{FF2B5EF4-FFF2-40B4-BE49-F238E27FC236}">
                <a16:creationId xmlns:a16="http://schemas.microsoft.com/office/drawing/2014/main" id="{A4272C32-ED92-483D-9BEB-54718183A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0294" y="2189527"/>
            <a:ext cx="9855386" cy="36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-US" sz="1600" b="0" i="0" dirty="0">
                <a:solidFill>
                  <a:srgbClr val="000000"/>
                </a:solidFill>
              </a:rPr>
              <a:t>Arithmetic operators are used with numeric values to perform common mathematical operations:</a:t>
            </a:r>
            <a:endParaRPr sz="16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graphicFrame>
        <p:nvGraphicFramePr>
          <p:cNvPr id="4" name="Google Shape;209;p18">
            <a:extLst>
              <a:ext uri="{FF2B5EF4-FFF2-40B4-BE49-F238E27FC236}">
                <a16:creationId xmlns:a16="http://schemas.microsoft.com/office/drawing/2014/main" id="{DDED39F4-C740-43F2-A6D1-AF75961A3533}"/>
              </a:ext>
            </a:extLst>
          </p:cNvPr>
          <p:cNvGraphicFramePr/>
          <p:nvPr/>
        </p:nvGraphicFramePr>
        <p:xfrm>
          <a:off x="1538529" y="2740031"/>
          <a:ext cx="8442550" cy="34613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Operator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Name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Example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+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Addition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+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-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Subtraction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-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*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Multiplication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*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/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Division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/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%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Modulus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%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**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Exponentiation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**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//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Floor division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//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87325" marR="87325" marT="43650" marB="436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47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6;p72">
            <a:extLst>
              <a:ext uri="{FF2B5EF4-FFF2-40B4-BE49-F238E27FC236}">
                <a16:creationId xmlns:a16="http://schemas.microsoft.com/office/drawing/2014/main" id="{B655AD4C-1725-4056-A917-59C64D706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An Important Point!</a:t>
            </a:r>
            <a:endParaRPr dirty="0"/>
          </a:p>
        </p:txBody>
      </p:sp>
      <p:sp>
        <p:nvSpPr>
          <p:cNvPr id="3" name="Google Shape;557;p72">
            <a:extLst>
              <a:ext uri="{FF2B5EF4-FFF2-40B4-BE49-F238E27FC236}">
                <a16:creationId xmlns:a16="http://schemas.microsoft.com/office/drawing/2014/main" id="{CE892131-4CD5-4466-8822-F0109EE3BB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The number of variables on left of assignment operator and number of values generated by </a:t>
            </a:r>
            <a:r>
              <a:rPr lang="en-US" sz="1800" b="1" dirty="0">
                <a:solidFill>
                  <a:srgbClr val="C00000"/>
                </a:solidFill>
              </a:rPr>
              <a:t>split() </a:t>
            </a:r>
            <a:r>
              <a:rPr lang="en-US" sz="1800" dirty="0"/>
              <a:t>must be the same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436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2;p73">
            <a:extLst>
              <a:ext uri="{FF2B5EF4-FFF2-40B4-BE49-F238E27FC236}">
                <a16:creationId xmlns:a16="http://schemas.microsoft.com/office/drawing/2014/main" id="{F3EEA92A-85EC-4462-BA91-4B5CE00B9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Exercise</a:t>
            </a:r>
            <a:endParaRPr sz="4400" dirty="0"/>
          </a:p>
        </p:txBody>
      </p:sp>
      <p:sp>
        <p:nvSpPr>
          <p:cNvPr id="3" name="Google Shape;563;p73">
            <a:extLst>
              <a:ext uri="{FF2B5EF4-FFF2-40B4-BE49-F238E27FC236}">
                <a16:creationId xmlns:a16="http://schemas.microsoft.com/office/drawing/2014/main" id="{B0148C76-7BCA-4E5E-96A7-310D532C0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C00000"/>
                </a:solidFill>
              </a:rPr>
              <a:t>Write a program that asks the user to input 2 integers and adds them . Accept both the numbers in a single line only</a:t>
            </a: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4" name="Google Shape;564;p73" descr="inp6.png">
            <a:extLst>
              <a:ext uri="{FF2B5EF4-FFF2-40B4-BE49-F238E27FC236}">
                <a16:creationId xmlns:a16="http://schemas.microsoft.com/office/drawing/2014/main" id="{548E676B-7DDC-4EE2-AA0A-3A7B3C83E7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3060938"/>
            <a:ext cx="7072362" cy="197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34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9;p74">
            <a:extLst>
              <a:ext uri="{FF2B5EF4-FFF2-40B4-BE49-F238E27FC236}">
                <a16:creationId xmlns:a16="http://schemas.microsoft.com/office/drawing/2014/main" id="{06CBF7EF-74A7-4E61-99B2-239AD68DB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Solution</a:t>
            </a:r>
            <a:endParaRPr dirty="0"/>
          </a:p>
        </p:txBody>
      </p:sp>
      <p:sp>
        <p:nvSpPr>
          <p:cNvPr id="3" name="Google Shape;570;p74">
            <a:extLst>
              <a:ext uri="{FF2B5EF4-FFF2-40B4-BE49-F238E27FC236}">
                <a16:creationId xmlns:a16="http://schemas.microsoft.com/office/drawing/2014/main" id="{43E9E24D-BE74-445B-BC22-B5EBAF9D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s=input("Enter 2 numbers:")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a,b</a:t>
            </a:r>
            <a:r>
              <a:rPr lang="en-US" sz="1800" b="1" dirty="0">
                <a:solidFill>
                  <a:srgbClr val="7030A0"/>
                </a:solidFill>
              </a:rPr>
              <a:t>=</a:t>
            </a:r>
            <a:r>
              <a:rPr lang="en-US" sz="1800" b="1" dirty="0" err="1">
                <a:solidFill>
                  <a:srgbClr val="7030A0"/>
                </a:solidFill>
              </a:rPr>
              <a:t>s.split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print("First number is", a);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print("Second number is", b)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c=int(a)+int(b)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print("Their sum is", c)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57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5;p75">
            <a:extLst>
              <a:ext uri="{FF2B5EF4-FFF2-40B4-BE49-F238E27FC236}">
                <a16:creationId xmlns:a16="http://schemas.microsoft.com/office/drawing/2014/main" id="{651CC23D-73FC-4579-8B28-0E893063F5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Accepting Multiple </a:t>
            </a:r>
            <a:br>
              <a:rPr lang="en-US" sz="4800" b="1" dirty="0"/>
            </a:br>
            <a:r>
              <a:rPr lang="en-US" sz="4800" b="1" dirty="0"/>
              <a:t>Values Separated With ,</a:t>
            </a:r>
            <a:endParaRPr sz="4800" dirty="0"/>
          </a:p>
        </p:txBody>
      </p:sp>
      <p:sp>
        <p:nvSpPr>
          <p:cNvPr id="3" name="Google Shape;576;p75">
            <a:extLst>
              <a:ext uri="{FF2B5EF4-FFF2-40B4-BE49-F238E27FC236}">
                <a16:creationId xmlns:a16="http://schemas.microsoft.com/office/drawing/2014/main" id="{C6474B8C-6BEF-4216-A773-D3C1F7DD4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By default </a:t>
            </a:r>
            <a:r>
              <a:rPr lang="en-US" sz="2000" b="1" dirty="0">
                <a:solidFill>
                  <a:srgbClr val="C00000"/>
                </a:solidFill>
              </a:rPr>
              <a:t>split( ) </a:t>
            </a:r>
            <a:r>
              <a:rPr lang="en-US" sz="2000" dirty="0"/>
              <a:t>function considers , space as a separator </a:t>
            </a:r>
            <a:endParaRPr dirty="0"/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dirty="0"/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However , we can use any other symbol also as a separator if we pass that symbol as argument to </a:t>
            </a:r>
            <a:r>
              <a:rPr lang="en-US" sz="2000" b="1" dirty="0">
                <a:solidFill>
                  <a:srgbClr val="C00000"/>
                </a:solidFill>
              </a:rPr>
              <a:t>split( ) </a:t>
            </a:r>
            <a:r>
              <a:rPr lang="en-US" sz="2000" dirty="0"/>
              <a:t>function</a:t>
            </a:r>
            <a:endParaRPr sz="2000" b="1" dirty="0">
              <a:solidFill>
                <a:srgbClr val="C00000"/>
              </a:solidFill>
            </a:endParaRPr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b="1" dirty="0">
              <a:solidFill>
                <a:srgbClr val="C00000"/>
              </a:solidFill>
            </a:endParaRPr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For example , if we use comma </a:t>
            </a:r>
            <a:r>
              <a:rPr lang="en-US" sz="2000" b="1" dirty="0">
                <a:solidFill>
                  <a:srgbClr val="C00000"/>
                </a:solidFill>
              </a:rPr>
              <a:t>,</a:t>
            </a:r>
            <a:r>
              <a:rPr lang="en-US" sz="2000" dirty="0"/>
              <a:t> as a separator then we can provide comma separated input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785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1;p76">
            <a:extLst>
              <a:ext uri="{FF2B5EF4-FFF2-40B4-BE49-F238E27FC236}">
                <a16:creationId xmlns:a16="http://schemas.microsoft.com/office/drawing/2014/main" id="{4159B628-D48F-4E63-9D19-24E06AB45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Example</a:t>
            </a:r>
            <a:endParaRPr dirty="0"/>
          </a:p>
        </p:txBody>
      </p:sp>
      <p:sp>
        <p:nvSpPr>
          <p:cNvPr id="3" name="Google Shape;582;p76">
            <a:extLst>
              <a:ext uri="{FF2B5EF4-FFF2-40B4-BE49-F238E27FC236}">
                <a16:creationId xmlns:a16="http://schemas.microsoft.com/office/drawing/2014/main" id="{C77CB2AF-55E1-4819-9F9A-816AD2D478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s=input("Enter 2 numbers separated with comma:")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 err="1">
                <a:solidFill>
                  <a:srgbClr val="C00000"/>
                </a:solidFill>
              </a:rPr>
              <a:t>a,b</a:t>
            </a:r>
            <a:r>
              <a:rPr lang="en-US" sz="1800" b="1" dirty="0">
                <a:solidFill>
                  <a:srgbClr val="C00000"/>
                </a:solidFill>
              </a:rPr>
              <a:t>=</a:t>
            </a:r>
            <a:r>
              <a:rPr lang="en-US" sz="1800" b="1" dirty="0" err="1">
                <a:solidFill>
                  <a:srgbClr val="C00000"/>
                </a:solidFill>
              </a:rPr>
              <a:t>s.split</a:t>
            </a:r>
            <a:r>
              <a:rPr lang="en-US" sz="1800" b="1" dirty="0">
                <a:solidFill>
                  <a:srgbClr val="C00000"/>
                </a:solidFill>
              </a:rPr>
              <a:t>(",")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print("First number </a:t>
            </a:r>
            <a:r>
              <a:rPr lang="en-US" sz="1800" b="1" dirty="0" err="1">
                <a:solidFill>
                  <a:srgbClr val="7030A0"/>
                </a:solidFill>
              </a:rPr>
              <a:t>is",a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print("Second number </a:t>
            </a:r>
            <a:r>
              <a:rPr lang="en-US" sz="1800" b="1" dirty="0" err="1">
                <a:solidFill>
                  <a:srgbClr val="7030A0"/>
                </a:solidFill>
              </a:rPr>
              <a:t>is",b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c=int(a)+int(b)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print("Their sum </a:t>
            </a:r>
            <a:r>
              <a:rPr lang="en-US" sz="1800" b="1" dirty="0" err="1">
                <a:solidFill>
                  <a:srgbClr val="7030A0"/>
                </a:solidFill>
              </a:rPr>
              <a:t>is",c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</p:txBody>
      </p:sp>
      <p:pic>
        <p:nvPicPr>
          <p:cNvPr id="4" name="Google Shape;583;p76" descr="inp18.png">
            <a:extLst>
              <a:ext uri="{FF2B5EF4-FFF2-40B4-BE49-F238E27FC236}">
                <a16:creationId xmlns:a16="http://schemas.microsoft.com/office/drawing/2014/main" id="{7E041EBF-61A2-4442-BC83-C14C498D3A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3564" y="2215764"/>
            <a:ext cx="4211156" cy="756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958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8;p77">
            <a:extLst>
              <a:ext uri="{FF2B5EF4-FFF2-40B4-BE49-F238E27FC236}">
                <a16:creationId xmlns:a16="http://schemas.microsoft.com/office/drawing/2014/main" id="{88F41D40-C67B-49C0-8429-3AE2A6522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Different Values </a:t>
            </a:r>
            <a:br>
              <a:rPr lang="en-US" sz="4400" b="1" dirty="0"/>
            </a:br>
            <a:r>
              <a:rPr lang="en-US" sz="4400" b="1" dirty="0"/>
              <a:t>In One Line</a:t>
            </a:r>
            <a:endParaRPr sz="4400" dirty="0"/>
          </a:p>
        </p:txBody>
      </p:sp>
      <p:sp>
        <p:nvSpPr>
          <p:cNvPr id="3" name="Google Shape;589;p77">
            <a:extLst>
              <a:ext uri="{FF2B5EF4-FFF2-40B4-BE49-F238E27FC236}">
                <a16:creationId xmlns:a16="http://schemas.microsoft.com/office/drawing/2014/main" id="{393B6D62-CF7A-4539-9D2F-427BD828B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s=input("Enter roll </a:t>
            </a:r>
            <a:r>
              <a:rPr lang="en-US" sz="1800" b="1" dirty="0" err="1">
                <a:solidFill>
                  <a:srgbClr val="7030A0"/>
                </a:solidFill>
              </a:rPr>
              <a:t>no,name</a:t>
            </a:r>
            <a:r>
              <a:rPr lang="en-US" sz="1800" b="1" dirty="0">
                <a:solidFill>
                  <a:srgbClr val="7030A0"/>
                </a:solidFill>
              </a:rPr>
              <a:t> and per:")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roll,name,per</a:t>
            </a:r>
            <a:r>
              <a:rPr lang="en-US" sz="1800" b="1" dirty="0">
                <a:solidFill>
                  <a:srgbClr val="7030A0"/>
                </a:solidFill>
              </a:rPr>
              <a:t>=</a:t>
            </a:r>
            <a:r>
              <a:rPr lang="en-US" sz="1800" b="1" dirty="0" err="1">
                <a:solidFill>
                  <a:srgbClr val="7030A0"/>
                </a:solidFill>
              </a:rPr>
              <a:t>s.split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print("Roll no </a:t>
            </a:r>
            <a:r>
              <a:rPr lang="en-US" sz="1800" b="1" dirty="0" err="1">
                <a:solidFill>
                  <a:srgbClr val="7030A0"/>
                </a:solidFill>
              </a:rPr>
              <a:t>is",roll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print("Name </a:t>
            </a:r>
            <a:r>
              <a:rPr lang="en-US" sz="1800" b="1" dirty="0" err="1">
                <a:solidFill>
                  <a:srgbClr val="7030A0"/>
                </a:solidFill>
              </a:rPr>
              <a:t>is",name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print("Per </a:t>
            </a:r>
            <a:r>
              <a:rPr lang="en-US" sz="1800" b="1" dirty="0" err="1">
                <a:solidFill>
                  <a:srgbClr val="7030A0"/>
                </a:solidFill>
              </a:rPr>
              <a:t>is",per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4" name="Google Shape;590;p77" descr="inp18.png">
            <a:extLst>
              <a:ext uri="{FF2B5EF4-FFF2-40B4-BE49-F238E27FC236}">
                <a16:creationId xmlns:a16="http://schemas.microsoft.com/office/drawing/2014/main" id="{B219342A-C254-4EEC-94E7-5559926307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027" y="2227177"/>
            <a:ext cx="4681057" cy="891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3213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5;p80">
            <a:extLst>
              <a:ext uri="{FF2B5EF4-FFF2-40B4-BE49-F238E27FC236}">
                <a16:creationId xmlns:a16="http://schemas.microsoft.com/office/drawing/2014/main" id="{821F86BC-31B2-471C-83AE-5594561ED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400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p19">
            <a:extLst>
              <a:ext uri="{FF2B5EF4-FFF2-40B4-BE49-F238E27FC236}">
                <a16:creationId xmlns:a16="http://schemas.microsoft.com/office/drawing/2014/main" id="{D8E60DA1-BDDD-4D47-9CE2-0A68016E7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Arithmetic Operator</a:t>
            </a:r>
            <a:endParaRPr sz="4400" dirty="0"/>
          </a:p>
        </p:txBody>
      </p:sp>
      <p:sp>
        <p:nvSpPr>
          <p:cNvPr id="3" name="Google Shape;215;p19">
            <a:extLst>
              <a:ext uri="{FF2B5EF4-FFF2-40B4-BE49-F238E27FC236}">
                <a16:creationId xmlns:a16="http://schemas.microsoft.com/office/drawing/2014/main" id="{8F61DDC8-7C53-44DC-9F89-9B43DE81F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9" y="2108201"/>
            <a:ext cx="10351381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x = 5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y = 3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+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-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*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/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% y) #</a:t>
            </a:r>
            <a:r>
              <a:rPr lang="en-US" sz="2900" i="0" dirty="0">
                <a:solidFill>
                  <a:srgbClr val="202124"/>
                </a:solidFill>
              </a:rPr>
              <a:t>It's used to get the remainder of a division problem.</a:t>
            </a:r>
            <a:endParaRPr sz="2900" dirty="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**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// y) #the floor division // rounds the result down to the nearest whole number</a:t>
            </a:r>
            <a:endParaRPr sz="2900" dirty="0">
              <a:solidFill>
                <a:schemeClr val="dk1"/>
              </a:solidFill>
            </a:endParaRPr>
          </a:p>
          <a:p>
            <a:pPr marL="91440" lvl="0" indent="-16065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16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20">
            <a:extLst>
              <a:ext uri="{FF2B5EF4-FFF2-40B4-BE49-F238E27FC236}">
                <a16:creationId xmlns:a16="http://schemas.microsoft.com/office/drawing/2014/main" id="{45217B6F-BD9B-4F88-BAE3-39885B563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" name="Google Shape;221;p20">
            <a:extLst>
              <a:ext uri="{FF2B5EF4-FFF2-40B4-BE49-F238E27FC236}">
                <a16:creationId xmlns:a16="http://schemas.microsoft.com/office/drawing/2014/main" id="{296DE458-0DFF-433E-B261-6DAFEB345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062990" lvl="2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Relational Operators</a:t>
            </a:r>
            <a:endParaRPr sz="2000" dirty="0"/>
          </a:p>
          <a:p>
            <a:pPr marL="1062990" lvl="2" indent="-3619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/>
              <a:t>Relational Operators With Strings</a:t>
            </a:r>
            <a:endParaRPr sz="2000" dirty="0"/>
          </a:p>
          <a:p>
            <a:pPr marL="1062990" lvl="2" indent="-3619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/>
              <a:t>Chaining Of Relational Operators</a:t>
            </a: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/>
              <a:t>Special Behavior Of == and !=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37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21">
            <a:extLst>
              <a:ext uri="{FF2B5EF4-FFF2-40B4-BE49-F238E27FC236}">
                <a16:creationId xmlns:a16="http://schemas.microsoft.com/office/drawing/2014/main" id="{B1FF968A-6F08-40B9-9C09-FDE2DD42F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" name="Google Shape;227;p21">
            <a:extLst>
              <a:ext uri="{FF2B5EF4-FFF2-40B4-BE49-F238E27FC236}">
                <a16:creationId xmlns:a16="http://schemas.microsoft.com/office/drawing/2014/main" id="{2D5AA4CA-5877-4DCE-B8FE-E63C75001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Relational operators </a:t>
            </a:r>
            <a:r>
              <a:rPr lang="en-US" sz="1800" dirty="0"/>
              <a:t>are used to </a:t>
            </a:r>
            <a:r>
              <a:rPr lang="en-US" sz="1800" b="1" dirty="0">
                <a:solidFill>
                  <a:srgbClr val="002060"/>
                </a:solidFill>
              </a:rPr>
              <a:t>compare</a:t>
            </a:r>
            <a:r>
              <a:rPr lang="en-US" sz="1800" dirty="0"/>
              <a:t> values. </a:t>
            </a:r>
            <a:endParaRPr sz="18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  They either return 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 or 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 according to the condition.</a:t>
            </a: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These operators are: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graphicFrame>
        <p:nvGraphicFramePr>
          <p:cNvPr id="4" name="Google Shape;228;p21">
            <a:extLst>
              <a:ext uri="{FF2B5EF4-FFF2-40B4-BE49-F238E27FC236}">
                <a16:creationId xmlns:a16="http://schemas.microsoft.com/office/drawing/2014/main" id="{A812ABAD-2C24-4CD3-9191-6CA7A90952F8}"/>
              </a:ext>
            </a:extLst>
          </p:cNvPr>
          <p:cNvGraphicFramePr/>
          <p:nvPr/>
        </p:nvGraphicFramePr>
        <p:xfrm>
          <a:off x="1266969" y="3679613"/>
          <a:ext cx="8786850" cy="2560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9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&gt;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Greater Than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&lt;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Less Than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&gt;=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Greater Than 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&lt;=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Less Than 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==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!=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Not 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3295</Words>
  <Application>Microsoft Office PowerPoint</Application>
  <PresentationFormat>Widescreen</PresentationFormat>
  <Paragraphs>675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Libre Franklin</vt:lpstr>
      <vt:lpstr>Bookman Old Style</vt:lpstr>
      <vt:lpstr>Calibri</vt:lpstr>
      <vt:lpstr>Arial</vt:lpstr>
      <vt:lpstr>1_RetrospectVTI</vt:lpstr>
      <vt:lpstr>Python Operators</vt:lpstr>
      <vt:lpstr>“An investment in knowledge pays   the best interest“</vt:lpstr>
      <vt:lpstr>Today’s Agenda</vt:lpstr>
      <vt:lpstr>Types Of Operators  In Python</vt:lpstr>
      <vt:lpstr>Operator in python</vt:lpstr>
      <vt:lpstr>Arithmetic Operator</vt:lpstr>
      <vt:lpstr>Arithmetic Operator</vt:lpstr>
      <vt:lpstr>Relational Operators  In Python</vt:lpstr>
      <vt:lpstr>Relational Operators  In Python</vt:lpstr>
      <vt:lpstr>The 6 Basic Relational  Operators</vt:lpstr>
      <vt:lpstr>Relational Operators  With Strings</vt:lpstr>
      <vt:lpstr>Relational Operators  With Strings</vt:lpstr>
      <vt:lpstr>Relational Operators  With Strings</vt:lpstr>
      <vt:lpstr>Relational Operators  With Strings</vt:lpstr>
      <vt:lpstr>Will This Code Run ?</vt:lpstr>
      <vt:lpstr>What about this code?</vt:lpstr>
      <vt:lpstr>Special Behavior Of  Relational Operators</vt:lpstr>
      <vt:lpstr>Cascading Of  Relational Operators</vt:lpstr>
      <vt:lpstr>Special Behavior Of  == And !=</vt:lpstr>
      <vt:lpstr>Special Behavior Of  == And !=</vt:lpstr>
      <vt:lpstr>Special Behavior Of  == And !=</vt:lpstr>
      <vt:lpstr>Logical Operators  In Python</vt:lpstr>
      <vt:lpstr>Behavior Of  Logical and Operator</vt:lpstr>
      <vt:lpstr>Behavior Of  Logical Operators With  Non Boolean</vt:lpstr>
      <vt:lpstr>Behavior Of  Logical Operators With  Non Boolean</vt:lpstr>
      <vt:lpstr>Behavior Of  Logical Operators With  Non Boolean</vt:lpstr>
      <vt:lpstr>Logical Operators  On Non Boolean Types</vt:lpstr>
      <vt:lpstr>Logical Operators  On Non Boolean Types</vt:lpstr>
      <vt:lpstr>Logical Operators  On Non Boolean Types</vt:lpstr>
      <vt:lpstr>Assignment Operators  In Python</vt:lpstr>
      <vt:lpstr>Assignment Operators  In Python</vt:lpstr>
      <vt:lpstr>Guess The Output </vt:lpstr>
      <vt:lpstr>Compound Assignment  Operators</vt:lpstr>
      <vt:lpstr>PowerPoint Presentation</vt:lpstr>
      <vt:lpstr>Guess The Output </vt:lpstr>
      <vt:lpstr>Guess The Output </vt:lpstr>
      <vt:lpstr>Guess The Output </vt:lpstr>
      <vt:lpstr>Identity Operators</vt:lpstr>
      <vt:lpstr>Behavior Of is and is not</vt:lpstr>
      <vt:lpstr>Guess The Output </vt:lpstr>
      <vt:lpstr>Examples Of is Operator</vt:lpstr>
      <vt:lpstr>Examples Of is not Operator</vt:lpstr>
      <vt:lpstr>Membership Operators</vt:lpstr>
      <vt:lpstr>Behavior Of in and not in</vt:lpstr>
      <vt:lpstr>Examples Of in Operator</vt:lpstr>
      <vt:lpstr>Examples Of not in Operator</vt:lpstr>
      <vt:lpstr>Precedence Of Operators</vt:lpstr>
      <vt:lpstr>PowerPoint Presentation</vt:lpstr>
      <vt:lpstr>Guess The Output </vt:lpstr>
      <vt:lpstr>Associativity Of Operators</vt:lpstr>
      <vt:lpstr>Guess The Output </vt:lpstr>
      <vt:lpstr>Guess The Output </vt:lpstr>
      <vt:lpstr>Exercise</vt:lpstr>
      <vt:lpstr>Exercise</vt:lpstr>
      <vt:lpstr>Accepting Different Values</vt:lpstr>
      <vt:lpstr>Exercise</vt:lpstr>
      <vt:lpstr>Accepting Multiple  Values In One Line</vt:lpstr>
      <vt:lpstr>Accepting Multiple  Values In One Line</vt:lpstr>
      <vt:lpstr>Accepting Multiple  Values In One Line</vt:lpstr>
      <vt:lpstr>An Important Point!</vt:lpstr>
      <vt:lpstr>Exercise</vt:lpstr>
      <vt:lpstr>Solution</vt:lpstr>
      <vt:lpstr>Accepting Multiple  Values Separated With ,</vt:lpstr>
      <vt:lpstr>Example</vt:lpstr>
      <vt:lpstr>Accepting Different Values  In One 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Operators</dc:title>
  <dc:creator>sunny savita</dc:creator>
  <cp:lastModifiedBy>Gobinda</cp:lastModifiedBy>
  <cp:revision>11</cp:revision>
  <dcterms:created xsi:type="dcterms:W3CDTF">2022-12-01T03:32:31Z</dcterms:created>
  <dcterms:modified xsi:type="dcterms:W3CDTF">2023-12-06T19:18:02Z</dcterms:modified>
</cp:coreProperties>
</file>