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comments/modernComment_13B_61B75085.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8.xml" ContentType="application/vnd.openxmlformats-officedocument.presentationml.tags+xml"/>
  <Override PartName="/ppt/notesSlides/notesSlide1.xml" ContentType="application/vnd.openxmlformats-officedocument.presentationml.notesSlide+xml"/>
  <Override PartName="/ppt/comments/modernComment_13A_97AF2F8D.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comments/modernComment_13C_82D91184.xml" ContentType="application/vnd.ms-powerpoint.comment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302" r:id="rId6"/>
    <p:sldId id="312" r:id="rId7"/>
    <p:sldId id="313" r:id="rId8"/>
    <p:sldId id="315" r:id="rId9"/>
    <p:sldId id="314" r:id="rId10"/>
    <p:sldId id="319" r:id="rId11"/>
    <p:sldId id="316" r:id="rId12"/>
    <p:sldId id="320" r:id="rId13"/>
    <p:sldId id="317" r:id="rId14"/>
    <p:sldId id="321" r:id="rId15"/>
    <p:sldId id="322" r:id="rId16"/>
    <p:sldId id="311"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84F4D842-D79C-4EEB-77C7-6C695D321159}" name="Bui Van Chuan" initials="BC" userId="S::11190907@st.neu.edu.vn::d23215d1-fe7d-489f-90e8-ba1a307994b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338678-8CE1-42E3-B035-156642D85D77}" v="393" dt="2024-02-22T14:15:04.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1" autoAdjust="0"/>
    <p:restoredTop sz="93370" autoAdjust="0"/>
  </p:normalViewPr>
  <p:slideViewPr>
    <p:cSldViewPr snapToGrid="0">
      <p:cViewPr varScale="1">
        <p:scale>
          <a:sx n="69" d="100"/>
          <a:sy n="69" d="100"/>
        </p:scale>
        <p:origin x="965" y="72"/>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Order by City</a:t>
            </a:r>
          </a:p>
        </c:rich>
      </c:tx>
      <c:layout>
        <c:manualLayout>
          <c:xMode val="edge"/>
          <c:yMode val="edge"/>
          <c:x val="0.31331597943994094"/>
          <c:y val="2.610611828743864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Beverage</c:v>
                </c:pt>
              </c:strCache>
            </c:strRef>
          </c:tx>
          <c:spPr>
            <a:solidFill>
              <a:schemeClr val="accent6">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3"/>
                <c:pt idx="0">
                  <c:v>Ahmedabad</c:v>
                </c:pt>
                <c:pt idx="1">
                  <c:v>Vadodara</c:v>
                </c:pt>
                <c:pt idx="2">
                  <c:v>Surat</c:v>
                </c:pt>
              </c:strCache>
            </c:strRef>
          </c:cat>
          <c:val>
            <c:numRef>
              <c:f>Sheet1!$B$2:$B$5</c:f>
              <c:numCache>
                <c:formatCode>General</c:formatCode>
                <c:ptCount val="3"/>
                <c:pt idx="0">
                  <c:v>3011</c:v>
                </c:pt>
                <c:pt idx="1">
                  <c:v>2981</c:v>
                </c:pt>
                <c:pt idx="2">
                  <c:v>2630</c:v>
                </c:pt>
              </c:numCache>
            </c:numRef>
          </c:val>
          <c:extLst>
            <c:ext xmlns:c16="http://schemas.microsoft.com/office/drawing/2014/chart" uri="{C3380CC4-5D6E-409C-BE32-E72D297353CC}">
              <c16:uniqueId val="{00000000-CC4E-4816-9660-1114AA57A195}"/>
            </c:ext>
          </c:extLst>
        </c:ser>
        <c:ser>
          <c:idx val="1"/>
          <c:order val="1"/>
          <c:tx>
            <c:strRef>
              <c:f>Sheet1!$C$1</c:f>
              <c:strCache>
                <c:ptCount val="1"/>
                <c:pt idx="0">
                  <c:v>Dairy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3"/>
                <c:pt idx="0">
                  <c:v>Ahmedabad</c:v>
                </c:pt>
                <c:pt idx="1">
                  <c:v>Vadodara</c:v>
                </c:pt>
                <c:pt idx="2">
                  <c:v>Surat</c:v>
                </c:pt>
              </c:strCache>
            </c:strRef>
          </c:cat>
          <c:val>
            <c:numRef>
              <c:f>Sheet1!$C$2:$C$5</c:f>
              <c:numCache>
                <c:formatCode>General</c:formatCode>
                <c:ptCount val="3"/>
                <c:pt idx="0">
                  <c:v>8673</c:v>
                </c:pt>
                <c:pt idx="1">
                  <c:v>8669</c:v>
                </c:pt>
                <c:pt idx="2">
                  <c:v>7728</c:v>
                </c:pt>
              </c:numCache>
            </c:numRef>
          </c:val>
          <c:extLst>
            <c:ext xmlns:c16="http://schemas.microsoft.com/office/drawing/2014/chart" uri="{C3380CC4-5D6E-409C-BE32-E72D297353CC}">
              <c16:uniqueId val="{00000001-CC4E-4816-9660-1114AA57A195}"/>
            </c:ext>
          </c:extLst>
        </c:ser>
        <c:ser>
          <c:idx val="2"/>
          <c:order val="2"/>
          <c:tx>
            <c:strRef>
              <c:f>Sheet1!$D$1</c:f>
              <c:strCache>
                <c:ptCount val="1"/>
                <c:pt idx="0">
                  <c:v>Food</c:v>
                </c:pt>
              </c:strCache>
            </c:strRef>
          </c:tx>
          <c:spPr>
            <a:solidFill>
              <a:schemeClr val="accent6">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3"/>
                <c:pt idx="0">
                  <c:v>Ahmedabad</c:v>
                </c:pt>
                <c:pt idx="1">
                  <c:v>Vadodara</c:v>
                </c:pt>
                <c:pt idx="2">
                  <c:v>Surat</c:v>
                </c:pt>
              </c:strCache>
            </c:strRef>
          </c:cat>
          <c:val>
            <c:numRef>
              <c:f>Sheet1!$D$2:$D$5</c:f>
              <c:numCache>
                <c:formatCode>General</c:formatCode>
                <c:ptCount val="3"/>
                <c:pt idx="0">
                  <c:v>2951</c:v>
                </c:pt>
                <c:pt idx="1">
                  <c:v>2970</c:v>
                </c:pt>
                <c:pt idx="2">
                  <c:v>2742</c:v>
                </c:pt>
              </c:numCache>
            </c:numRef>
          </c:val>
          <c:extLst>
            <c:ext xmlns:c16="http://schemas.microsoft.com/office/drawing/2014/chart" uri="{C3380CC4-5D6E-409C-BE32-E72D297353CC}">
              <c16:uniqueId val="{00000002-CC4E-4816-9660-1114AA57A195}"/>
            </c:ext>
          </c:extLst>
        </c:ser>
        <c:dLbls>
          <c:dLblPos val="ctr"/>
          <c:showLegendKey val="0"/>
          <c:showVal val="1"/>
          <c:showCatName val="0"/>
          <c:showSerName val="0"/>
          <c:showPercent val="0"/>
          <c:showBubbleSize val="0"/>
        </c:dLbls>
        <c:gapWidth val="79"/>
        <c:overlap val="100"/>
        <c:axId val="1522948303"/>
        <c:axId val="1551576063"/>
      </c:barChart>
      <c:catAx>
        <c:axId val="15229483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51576063"/>
        <c:crosses val="autoZero"/>
        <c:auto val="1"/>
        <c:lblAlgn val="ctr"/>
        <c:lblOffset val="100"/>
        <c:noMultiLvlLbl val="0"/>
      </c:catAx>
      <c:valAx>
        <c:axId val="1551576063"/>
        <c:scaling>
          <c:orientation val="minMax"/>
        </c:scaling>
        <c:delete val="1"/>
        <c:axPos val="l"/>
        <c:numFmt formatCode="General" sourceLinked="1"/>
        <c:majorTickMark val="none"/>
        <c:minorTickMark val="none"/>
        <c:tickLblPos val="nextTo"/>
        <c:crossAx val="15229483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Delivery</a:t>
            </a:r>
            <a:r>
              <a:rPr lang="en-US" baseline="0" dirty="0"/>
              <a:t> Index</a:t>
            </a:r>
            <a:endParaRPr lang="en-US"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Value</c:v>
                </c:pt>
              </c:strCache>
            </c:strRef>
          </c:tx>
          <c:spPr>
            <a:solidFill>
              <a:schemeClr val="accent4">
                <a:shade val="76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IF%</c:v>
                </c:pt>
                <c:pt idx="1">
                  <c:v>OT%</c:v>
                </c:pt>
                <c:pt idx="2">
                  <c:v>OTIF%</c:v>
                </c:pt>
              </c:strCache>
            </c:strRef>
          </c:cat>
          <c:val>
            <c:numRef>
              <c:f>Sheet1!$B$2:$B$4</c:f>
              <c:numCache>
                <c:formatCode>0.00%</c:formatCode>
                <c:ptCount val="3"/>
                <c:pt idx="0">
                  <c:v>0.52780000000000005</c:v>
                </c:pt>
                <c:pt idx="1">
                  <c:v>0.59030000000000005</c:v>
                </c:pt>
                <c:pt idx="2">
                  <c:v>0.29020000000000001</c:v>
                </c:pt>
              </c:numCache>
            </c:numRef>
          </c:val>
          <c:extLst>
            <c:ext xmlns:c16="http://schemas.microsoft.com/office/drawing/2014/chart" uri="{C3380CC4-5D6E-409C-BE32-E72D297353CC}">
              <c16:uniqueId val="{00000000-33FB-44C4-BD34-1E645901F65F}"/>
            </c:ext>
          </c:extLst>
        </c:ser>
        <c:ser>
          <c:idx val="1"/>
          <c:order val="1"/>
          <c:tx>
            <c:strRef>
              <c:f>Sheet1!$C$1</c:f>
              <c:strCache>
                <c:ptCount val="1"/>
                <c:pt idx="0">
                  <c:v>Target Value</c:v>
                </c:pt>
              </c:strCache>
            </c:strRef>
          </c:tx>
          <c:spPr>
            <a:solidFill>
              <a:schemeClr val="accent4">
                <a:tint val="7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IF%</c:v>
                </c:pt>
                <c:pt idx="1">
                  <c:v>OT%</c:v>
                </c:pt>
                <c:pt idx="2">
                  <c:v>OTIF%</c:v>
                </c:pt>
              </c:strCache>
            </c:strRef>
          </c:cat>
          <c:val>
            <c:numRef>
              <c:f>Sheet1!$C$2:$C$4</c:f>
              <c:numCache>
                <c:formatCode>0.00%</c:formatCode>
                <c:ptCount val="3"/>
                <c:pt idx="0">
                  <c:v>0.7651</c:v>
                </c:pt>
                <c:pt idx="1">
                  <c:v>0.8609</c:v>
                </c:pt>
                <c:pt idx="2">
                  <c:v>0.65910000000000002</c:v>
                </c:pt>
              </c:numCache>
            </c:numRef>
          </c:val>
          <c:extLst>
            <c:ext xmlns:c16="http://schemas.microsoft.com/office/drawing/2014/chart" uri="{C3380CC4-5D6E-409C-BE32-E72D297353CC}">
              <c16:uniqueId val="{00000001-33FB-44C4-BD34-1E645901F65F}"/>
            </c:ext>
          </c:extLst>
        </c:ser>
        <c:dLbls>
          <c:dLblPos val="outEnd"/>
          <c:showLegendKey val="0"/>
          <c:showVal val="1"/>
          <c:showCatName val="0"/>
          <c:showSerName val="0"/>
          <c:showPercent val="0"/>
          <c:showBubbleSize val="0"/>
        </c:dLbls>
        <c:gapWidth val="444"/>
        <c:overlap val="-90"/>
        <c:axId val="1720032063"/>
        <c:axId val="1521268575"/>
      </c:barChart>
      <c:catAx>
        <c:axId val="17200320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21268575"/>
        <c:crosses val="autoZero"/>
        <c:auto val="1"/>
        <c:lblAlgn val="ctr"/>
        <c:lblOffset val="100"/>
        <c:noMultiLvlLbl val="0"/>
      </c:catAx>
      <c:valAx>
        <c:axId val="1521268575"/>
        <c:scaling>
          <c:orientation val="minMax"/>
        </c:scaling>
        <c:delete val="1"/>
        <c:axPos val="l"/>
        <c:numFmt formatCode="0.00%" sourceLinked="1"/>
        <c:majorTickMark val="none"/>
        <c:minorTickMark val="none"/>
        <c:tickLblPos val="nextTo"/>
        <c:crossAx val="17200320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Order per customer</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Order</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Sheet1!$A$2:$A$16</c:f>
              <c:strCache>
                <c:ptCount val="15"/>
                <c:pt idx="0">
                  <c:v>Lotus Mart</c:v>
                </c:pt>
                <c:pt idx="1">
                  <c:v>Acclaimed Stores</c:v>
                </c:pt>
                <c:pt idx="2">
                  <c:v>Vijay Stores</c:v>
                </c:pt>
                <c:pt idx="3">
                  <c:v>Rel Fresh</c:v>
                </c:pt>
                <c:pt idx="4">
                  <c:v>Coolblue</c:v>
                </c:pt>
                <c:pt idx="5">
                  <c:v>Propel Mart</c:v>
                </c:pt>
                <c:pt idx="6">
                  <c:v>Logic Stores</c:v>
                </c:pt>
                <c:pt idx="7">
                  <c:v>Info Stores</c:v>
                </c:pt>
                <c:pt idx="8">
                  <c:v>Expression Stores</c:v>
                </c:pt>
                <c:pt idx="9">
                  <c:v>Sorefoz Mart</c:v>
                </c:pt>
                <c:pt idx="10">
                  <c:v>Expert Mart</c:v>
                </c:pt>
                <c:pt idx="11">
                  <c:v>Atlas Stores</c:v>
                </c:pt>
                <c:pt idx="12">
                  <c:v>Chiptec Stores</c:v>
                </c:pt>
                <c:pt idx="13">
                  <c:v>Elite Mart</c:v>
                </c:pt>
                <c:pt idx="14">
                  <c:v>Viveks Stores</c:v>
                </c:pt>
              </c:strCache>
            </c:strRef>
          </c:cat>
          <c:val>
            <c:numRef>
              <c:f>Sheet1!$B$2:$B$16</c:f>
              <c:numCache>
                <c:formatCode>0.00%</c:formatCode>
                <c:ptCount val="15"/>
                <c:pt idx="0">
                  <c:v>0.1119</c:v>
                </c:pt>
                <c:pt idx="1">
                  <c:v>0.1106</c:v>
                </c:pt>
                <c:pt idx="2">
                  <c:v>7.7799999999999994E-2</c:v>
                </c:pt>
                <c:pt idx="3">
                  <c:v>7.7399999999999997E-2</c:v>
                </c:pt>
                <c:pt idx="4">
                  <c:v>7.6799999999999993E-2</c:v>
                </c:pt>
                <c:pt idx="5">
                  <c:v>7.6399999999999996E-2</c:v>
                </c:pt>
                <c:pt idx="6">
                  <c:v>5.28E-2</c:v>
                </c:pt>
                <c:pt idx="7">
                  <c:v>5.2600000000000001E-2</c:v>
                </c:pt>
                <c:pt idx="8">
                  <c:v>5.2400000000000002E-2</c:v>
                </c:pt>
                <c:pt idx="9">
                  <c:v>5.2299999999999999E-2</c:v>
                </c:pt>
                <c:pt idx="10">
                  <c:v>5.2200000000000003E-2</c:v>
                </c:pt>
                <c:pt idx="11">
                  <c:v>5.1900000000000002E-2</c:v>
                </c:pt>
                <c:pt idx="12">
                  <c:v>5.1799999999999999E-2</c:v>
                </c:pt>
                <c:pt idx="13">
                  <c:v>5.16E-2</c:v>
                </c:pt>
                <c:pt idx="14">
                  <c:v>5.1499999999999997E-2</c:v>
                </c:pt>
              </c:numCache>
            </c:numRef>
          </c:val>
          <c:extLst>
            <c:ext xmlns:c16="http://schemas.microsoft.com/office/drawing/2014/chart" uri="{C3380CC4-5D6E-409C-BE32-E72D297353CC}">
              <c16:uniqueId val="{00000000-D0AD-48C7-ACE7-0465983F5992}"/>
            </c:ext>
          </c:extLst>
        </c:ser>
        <c:dLbls>
          <c:dLblPos val="outEnd"/>
          <c:showLegendKey val="0"/>
          <c:showVal val="1"/>
          <c:showCatName val="0"/>
          <c:showSerName val="0"/>
          <c:showPercent val="0"/>
          <c:showBubbleSize val="0"/>
        </c:dLbls>
        <c:gapWidth val="444"/>
        <c:overlap val="-90"/>
        <c:axId val="1720043583"/>
        <c:axId val="1515907727"/>
      </c:barChart>
      <c:catAx>
        <c:axId val="172004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5907727"/>
        <c:crosses val="autoZero"/>
        <c:auto val="1"/>
        <c:lblAlgn val="ctr"/>
        <c:lblOffset val="100"/>
        <c:noMultiLvlLbl val="0"/>
      </c:catAx>
      <c:valAx>
        <c:axId val="1515907727"/>
        <c:scaling>
          <c:orientation val="minMax"/>
        </c:scaling>
        <c:delete val="1"/>
        <c:axPos val="l"/>
        <c:numFmt formatCode="0.00%" sourceLinked="1"/>
        <c:majorTickMark val="none"/>
        <c:minorTickMark val="none"/>
        <c:tickLblPos val="nextTo"/>
        <c:crossAx val="172004358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modernComment_13A_97AF2F8D.xml><?xml version="1.0" encoding="utf-8"?>
<p188:cmLst xmlns:a="http://schemas.openxmlformats.org/drawingml/2006/main" xmlns:r="http://schemas.openxmlformats.org/officeDocument/2006/relationships" xmlns:p188="http://schemas.microsoft.com/office/powerpoint/2018/8/main">
  <p188:cm id="{94092AC6-2A03-4799-9962-F512CBF87868}" authorId="{84F4D842-D79C-4EEB-77C7-6C695D321159}" created="2024-02-21T12:54:19.643">
    <pc:sldMkLst xmlns:pc="http://schemas.microsoft.com/office/powerpoint/2013/main/command">
      <pc:docMk/>
      <pc:sldMk cId="2544840589" sldId="314"/>
    </pc:sldMkLst>
    <p188:txBody>
      <a:bodyPr/>
      <a:lstStyle/>
      <a:p>
        <a:r>
          <a:rPr lang="en-US"/>
          <a:t>Customer chia thanh 3 tep: High volume order (&gt;10%), Mid volume order(7 -10%), Low volume order (&lt;7%)</a:t>
        </a:r>
      </a:p>
    </p188:txBody>
  </p188:cm>
</p188:cmLst>
</file>

<file path=ppt/comments/modernComment_13B_61B75085.xml><?xml version="1.0" encoding="utf-8"?>
<p188:cmLst xmlns:a="http://schemas.openxmlformats.org/drawingml/2006/main" xmlns:r="http://schemas.openxmlformats.org/officeDocument/2006/relationships" xmlns:p188="http://schemas.microsoft.com/office/powerpoint/2018/8/main">
  <p188:cm id="{042D6D46-CCEE-4EB6-AE03-15EB6FDDF60A}" authorId="{84F4D842-D79C-4EEB-77C7-6C695D321159}" created="2024-02-21T16:11:33.483">
    <pc:sldMkLst xmlns:pc="http://schemas.microsoft.com/office/powerpoint/2013/main/command">
      <pc:docMk/>
      <pc:sldMk cId="1639403653" sldId="315"/>
    </pc:sldMkLst>
    <p188:txBody>
      <a:bodyPr/>
      <a:lstStyle/>
      <a:p>
        <a:r>
          <a:rPr lang="en-US"/>
          <a:t>Trung binh cac chi so thap hon nhieu so voi trung binh muc tieu de ra. Dac biet la chi so OTIF</a:t>
        </a:r>
      </a:p>
    </p188:txBody>
  </p188:cm>
  <p188:cm id="{8997F093-530B-4784-8F11-BD2CAD8B4DD2}" authorId="{84F4D842-D79C-4EEB-77C7-6C695D321159}" created="2024-02-21T16:19:42.377">
    <pc:sldMkLst xmlns:pc="http://schemas.microsoft.com/office/powerpoint/2013/main/command">
      <pc:docMk/>
      <pc:sldMk cId="1639403653" sldId="315"/>
    </pc:sldMkLst>
    <p188:txBody>
      <a:bodyPr/>
      <a:lstStyle/>
      <a:p>
        <a:r>
          <a:rPr lang="en-US"/>
          <a:t>Prioritize OT% Index, OTIF, IF%</a:t>
        </a:r>
      </a:p>
    </p188:txBody>
  </p188:cm>
</p188:cmLst>
</file>

<file path=ppt/comments/modernComment_13C_82D91184.xml><?xml version="1.0" encoding="utf-8"?>
<p188:cmLst xmlns:a="http://schemas.openxmlformats.org/drawingml/2006/main" xmlns:r="http://schemas.openxmlformats.org/officeDocument/2006/relationships" xmlns:p188="http://schemas.microsoft.com/office/powerpoint/2018/8/main">
  <p188:cm id="{79852E6F-9B1C-4478-9B1A-9D004792854E}" authorId="{84F4D842-D79C-4EEB-77C7-6C695D321159}" created="2024-02-21T16:11:59.526">
    <pc:sldMkLst xmlns:pc="http://schemas.microsoft.com/office/powerpoint/2013/main/command">
      <pc:docMk/>
      <pc:sldMk cId="2195263876" sldId="316"/>
    </pc:sldMkLst>
    <p188:txBody>
      <a:bodyPr/>
      <a:lstStyle/>
      <a:p>
        <a:r>
          <a:rPr lang="en-US"/>
          <a:t>Nhom duoc phuc vu tot la nhom phia tren ben phai</a:t>
        </a:r>
      </a:p>
    </p188:txBody>
  </p188:cm>
  <p188:cm id="{21DD8A83-BC72-41F5-94B0-5342B0C73E14}" authorId="{84F4D842-D79C-4EEB-77C7-6C695D321159}" created="2024-02-21T16:12:48.481">
    <pc:sldMkLst xmlns:pc="http://schemas.microsoft.com/office/powerpoint/2013/main/command">
      <pc:docMk/>
      <pc:sldMk cId="2195263876" sldId="316"/>
    </pc:sldMkLst>
    <p188:txBody>
      <a:bodyPr/>
      <a:lstStyle/>
      <a:p>
        <a:r>
          <a:rPr lang="en-US"/>
          <a:t>Nhom co ti le inFull cao nhung ti le on time thap  la nhom phia duoi ben phai
</a:t>
        </a:r>
      </a:p>
    </p188:txBody>
  </p188:cm>
  <p188:cm id="{52543116-5328-45BB-A1D4-F8A965FDD334}" authorId="{84F4D842-D79C-4EEB-77C7-6C695D321159}" created="2024-02-21T16:13:19.020">
    <pc:sldMkLst xmlns:pc="http://schemas.microsoft.com/office/powerpoint/2013/main/command">
      <pc:docMk/>
      <pc:sldMk cId="2195263876" sldId="316"/>
    </pc:sldMkLst>
    <p188:txBody>
      <a:bodyPr/>
      <a:lstStyle/>
      <a:p>
        <a:r>
          <a:rPr lang="en-US"/>
          <a:t>Nhom co nguy co roi di cao nhat la nhom co ti le ot thap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2/23/2024</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6</a:t>
            </a:fld>
            <a:endParaRPr lang="en-US" dirty="0"/>
          </a:p>
        </p:txBody>
      </p:sp>
    </p:spTree>
    <p:extLst>
      <p:ext uri="{BB962C8B-B14F-4D97-AF65-F5344CB8AC3E}">
        <p14:creationId xmlns:p14="http://schemas.microsoft.com/office/powerpoint/2010/main" val="33303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8</a:t>
            </a:fld>
            <a:endParaRPr lang="en-US" dirty="0"/>
          </a:p>
        </p:txBody>
      </p:sp>
    </p:spTree>
    <p:extLst>
      <p:ext uri="{BB962C8B-B14F-4D97-AF65-F5344CB8AC3E}">
        <p14:creationId xmlns:p14="http://schemas.microsoft.com/office/powerpoint/2010/main" val="64322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A837138-2591-9D5A-CB9A-532E7A7A334B}"/>
              </a:ext>
            </a:extLst>
          </p:cNvPr>
          <p:cNvGraphicFramePr>
            <a:graphicFrameLocks noChangeAspect="1"/>
          </p:cNvGraphicFramePr>
          <p:nvPr userDrawn="1">
            <p:custDataLst>
              <p:tags r:id="rId26"/>
            </p:custDataLst>
            <p:extLst>
              <p:ext uri="{D42A27DB-BD31-4B8C-83A1-F6EECF244321}">
                <p14:modId xmlns:p14="http://schemas.microsoft.com/office/powerpoint/2010/main" val="2399614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425" imgH="426" progId="TCLayout.ActiveDocument.1">
                  <p:embed/>
                </p:oleObj>
              </mc:Choice>
              <mc:Fallback>
                <p:oleObj name="think-cell Slide" r:id="rId27" imgW="425" imgH="426" progId="TCLayout.ActiveDocument.1">
                  <p:embed/>
                  <p:pic>
                    <p:nvPicPr>
                      <p:cNvPr id="0" name=""/>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6.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6.xml"/><Relationship Id="rId1" Type="http://schemas.openxmlformats.org/officeDocument/2006/relationships/tags" Target="../tags/tag13.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6.xml"/><Relationship Id="rId1" Type="http://schemas.openxmlformats.org/officeDocument/2006/relationships/tags" Target="../tags/tag14.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hyperlink" Target="mailto:vanchuanhp2001@gmail.com" TargetMode="External"/><Relationship Id="rId2" Type="http://schemas.openxmlformats.org/officeDocument/2006/relationships/image" Target="../media/image11.jpeg"/><Relationship Id="rId1" Type="http://schemas.openxmlformats.org/officeDocument/2006/relationships/slideLayout" Target="../slideLayouts/slideLayout21.xml"/><Relationship Id="rId4" Type="http://schemas.openxmlformats.org/officeDocument/2006/relationships/hyperlink" Target="https://www.linkedin.com/in/stanbui2708/"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tags" Target="../tags/tag5.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tags" Target="../tags/tag6.xml"/><Relationship Id="rId5" Type="http://schemas.openxmlformats.org/officeDocument/2006/relationships/chart" Target="../charts/chart1.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microsoft.com/office/2018/10/relationships/comments" Target="../comments/modernComment_13B_61B75085.xml"/><Relationship Id="rId2" Type="http://schemas.openxmlformats.org/officeDocument/2006/relationships/slideLayout" Target="../slideLayouts/slideLayout16.xml"/><Relationship Id="rId1" Type="http://schemas.openxmlformats.org/officeDocument/2006/relationships/tags" Target="../tags/tag7.xml"/><Relationship Id="rId6" Type="http://schemas.openxmlformats.org/officeDocument/2006/relationships/chart" Target="../charts/chart2.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3.xml"/><Relationship Id="rId2" Type="http://schemas.openxmlformats.org/officeDocument/2006/relationships/slideLayout" Target="../slideLayouts/slideLayout16.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7.bin"/><Relationship Id="rId4" Type="http://schemas.microsoft.com/office/2018/10/relationships/comments" Target="../comments/modernComment_13A_97AF2F8D.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6.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16.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9.bin"/><Relationship Id="rId4" Type="http://schemas.microsoft.com/office/2018/10/relationships/comments" Target="../comments/modernComment_13C_82D9118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6.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EA9DA7E-149A-B484-B3E8-1AFF0A3FC3A1}"/>
              </a:ext>
            </a:extLst>
          </p:cNvPr>
          <p:cNvGraphicFramePr>
            <a:graphicFrameLocks noChangeAspect="1"/>
          </p:cNvGraphicFramePr>
          <p:nvPr>
            <p:custDataLst>
              <p:tags r:id="rId1"/>
            </p:custDataLst>
            <p:extLst>
              <p:ext uri="{D42A27DB-BD31-4B8C-83A1-F6EECF244321}">
                <p14:modId xmlns:p14="http://schemas.microsoft.com/office/powerpoint/2010/main" val="3973389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838200" y="4636008"/>
            <a:ext cx="10512552" cy="1107959"/>
          </a:xfrm>
        </p:spPr>
        <p:txBody>
          <a:bodyPr vert="horz" anchor="b">
            <a:normAutofit fontScale="90000"/>
          </a:bodyPr>
          <a:lstStyle/>
          <a:p>
            <a:r>
              <a:rPr lang="en-US" dirty="0" err="1"/>
              <a:t>AtliQ</a:t>
            </a:r>
            <a:r>
              <a:rPr lang="en-US" dirty="0"/>
              <a:t> Mart Supply Chain Project</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841248" y="5742432"/>
            <a:ext cx="7953375" cy="457200"/>
          </a:xfrm>
        </p:spPr>
        <p:txBody>
          <a:bodyPr/>
          <a:lstStyle/>
          <a:p>
            <a:r>
              <a:rPr lang="en-US" dirty="0"/>
              <a:t>Chuan Bui Van</a:t>
            </a:r>
          </a:p>
        </p:txBody>
      </p:sp>
      <p:pic>
        <p:nvPicPr>
          <p:cNvPr id="6" name="Picture 5" descr="A logo with a black background&#10;&#10;Description automatically generated">
            <a:extLst>
              <a:ext uri="{FF2B5EF4-FFF2-40B4-BE49-F238E27FC236}">
                <a16:creationId xmlns:a16="http://schemas.microsoft.com/office/drawing/2014/main" id="{048377DA-B6C6-83D8-24EB-B708EFF9310F}"/>
              </a:ext>
            </a:extLst>
          </p:cNvPr>
          <p:cNvPicPr>
            <a:picLocks noChangeAspect="1"/>
          </p:cNvPicPr>
          <p:nvPr/>
        </p:nvPicPr>
        <p:blipFill>
          <a:blip r:embed="rId6"/>
          <a:stretch>
            <a:fillRect/>
          </a:stretch>
        </p:blipFill>
        <p:spPr>
          <a:xfrm>
            <a:off x="0" y="82791"/>
            <a:ext cx="1236518" cy="1210029"/>
          </a:xfrm>
          <a:prstGeom prst="rect">
            <a:avLst/>
          </a:prstGeom>
        </p:spPr>
      </p:pic>
      <p:pic>
        <p:nvPicPr>
          <p:cNvPr id="10" name="Picture 9" descr="A white circle with blue text&#10;&#10;Description automatically generated">
            <a:extLst>
              <a:ext uri="{FF2B5EF4-FFF2-40B4-BE49-F238E27FC236}">
                <a16:creationId xmlns:a16="http://schemas.microsoft.com/office/drawing/2014/main" id="{6E4F40CD-7C75-6369-23F5-5798E5923681}"/>
              </a:ext>
            </a:extLst>
          </p:cNvPr>
          <p:cNvPicPr>
            <a:picLocks noChangeAspect="1"/>
          </p:cNvPicPr>
          <p:nvPr/>
        </p:nvPicPr>
        <p:blipFill>
          <a:blip r:embed="rId7"/>
          <a:stretch>
            <a:fillRect/>
          </a:stretch>
        </p:blipFill>
        <p:spPr>
          <a:xfrm>
            <a:off x="1605396" y="25385"/>
            <a:ext cx="1387186" cy="1387186"/>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9490A-88AA-C8CB-0CD6-A6CCB5F2C334}"/>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225A4AB-F04F-3181-C4E1-08244065BCB1}"/>
              </a:ext>
            </a:extLst>
          </p:cNvPr>
          <p:cNvGraphicFramePr>
            <a:graphicFrameLocks noChangeAspect="1"/>
          </p:cNvGraphicFramePr>
          <p:nvPr>
            <p:custDataLst>
              <p:tags r:id="rId1"/>
            </p:custDataLst>
            <p:extLst>
              <p:ext uri="{D42A27DB-BD31-4B8C-83A1-F6EECF244321}">
                <p14:modId xmlns:p14="http://schemas.microsoft.com/office/powerpoint/2010/main" val="24969082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think-cell data - do not delete" hidden="1">
                        <a:extLst>
                          <a:ext uri="{FF2B5EF4-FFF2-40B4-BE49-F238E27FC236}">
                            <a16:creationId xmlns:a16="http://schemas.microsoft.com/office/drawing/2014/main" id="{0808DB5E-8902-F5C0-4ED3-FFAEC28BD4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6B59378-1E5D-826E-F203-0171E10BE590}"/>
              </a:ext>
            </a:extLst>
          </p:cNvPr>
          <p:cNvSpPr>
            <a:spLocks noGrp="1"/>
          </p:cNvSpPr>
          <p:nvPr>
            <p:ph type="title"/>
          </p:nvPr>
        </p:nvSpPr>
        <p:spPr>
          <a:xfrm>
            <a:off x="0" y="136525"/>
            <a:ext cx="5632288" cy="891540"/>
          </a:xfrm>
        </p:spPr>
        <p:txBody>
          <a:bodyPr vert="horz"/>
          <a:lstStyle/>
          <a:p>
            <a:r>
              <a:rPr lang="en-US" b="1" dirty="0"/>
              <a:t>Problem Analysis</a:t>
            </a:r>
          </a:p>
        </p:txBody>
      </p:sp>
      <p:sp>
        <p:nvSpPr>
          <p:cNvPr id="5" name="Slide Number Placeholder 4">
            <a:extLst>
              <a:ext uri="{FF2B5EF4-FFF2-40B4-BE49-F238E27FC236}">
                <a16:creationId xmlns:a16="http://schemas.microsoft.com/office/drawing/2014/main" id="{5D98EEF8-1C18-FA20-523B-3365CB3337ED}"/>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10" name="Rectangle 9">
            <a:extLst>
              <a:ext uri="{FF2B5EF4-FFF2-40B4-BE49-F238E27FC236}">
                <a16:creationId xmlns:a16="http://schemas.microsoft.com/office/drawing/2014/main" id="{E1976B35-250D-7435-1C54-2F05DC531916}"/>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7B74C1F-A362-1F7E-2BBC-6D34FC8453B7}"/>
              </a:ext>
            </a:extLst>
          </p:cNvPr>
          <p:cNvPicPr>
            <a:picLocks noChangeAspect="1"/>
          </p:cNvPicPr>
          <p:nvPr/>
        </p:nvPicPr>
        <p:blipFill>
          <a:blip r:embed="rId5"/>
          <a:stretch>
            <a:fillRect/>
          </a:stretch>
        </p:blipFill>
        <p:spPr>
          <a:xfrm>
            <a:off x="308947" y="2754351"/>
            <a:ext cx="5445082" cy="3602000"/>
          </a:xfrm>
          <a:prstGeom prst="rect">
            <a:avLst/>
          </a:prstGeom>
        </p:spPr>
      </p:pic>
      <p:pic>
        <p:nvPicPr>
          <p:cNvPr id="18" name="Picture 17">
            <a:extLst>
              <a:ext uri="{FF2B5EF4-FFF2-40B4-BE49-F238E27FC236}">
                <a16:creationId xmlns:a16="http://schemas.microsoft.com/office/drawing/2014/main" id="{1266B4CC-9EFD-AE66-A7C9-D0AF3F87CADC}"/>
              </a:ext>
            </a:extLst>
          </p:cNvPr>
          <p:cNvPicPr>
            <a:picLocks noChangeAspect="1"/>
          </p:cNvPicPr>
          <p:nvPr/>
        </p:nvPicPr>
        <p:blipFill>
          <a:blip r:embed="rId6"/>
          <a:stretch>
            <a:fillRect/>
          </a:stretch>
        </p:blipFill>
        <p:spPr>
          <a:xfrm>
            <a:off x="6437973" y="2754350"/>
            <a:ext cx="5445082" cy="3602000"/>
          </a:xfrm>
          <a:prstGeom prst="rect">
            <a:avLst/>
          </a:prstGeom>
        </p:spPr>
      </p:pic>
      <p:sp>
        <p:nvSpPr>
          <p:cNvPr id="21" name="TextBox 20">
            <a:extLst>
              <a:ext uri="{FF2B5EF4-FFF2-40B4-BE49-F238E27FC236}">
                <a16:creationId xmlns:a16="http://schemas.microsoft.com/office/drawing/2014/main" id="{AC08A7A2-2BB6-1E1D-5FC5-986EA6D8A696}"/>
              </a:ext>
            </a:extLst>
          </p:cNvPr>
          <p:cNvSpPr txBox="1"/>
          <p:nvPr/>
        </p:nvSpPr>
        <p:spPr>
          <a:xfrm>
            <a:off x="167269" y="1313795"/>
            <a:ext cx="11715786" cy="923330"/>
          </a:xfrm>
          <a:prstGeom prst="rect">
            <a:avLst/>
          </a:prstGeom>
          <a:noFill/>
        </p:spPr>
        <p:txBody>
          <a:bodyPr wrap="square" rtlCol="0">
            <a:spAutoFit/>
          </a:bodyPr>
          <a:lstStyle/>
          <a:p>
            <a:r>
              <a:rPr lang="en-US" dirty="0"/>
              <a:t>Late delivery day is a peak at </a:t>
            </a:r>
            <a:r>
              <a:rPr lang="en-US" b="1" dirty="0"/>
              <a:t>1 day after </a:t>
            </a:r>
            <a:r>
              <a:rPr lang="en-US" dirty="0"/>
              <a:t>the agreed delivery date, and </a:t>
            </a:r>
            <a:r>
              <a:rPr lang="en-US" b="1" dirty="0"/>
              <a:t>dairy</a:t>
            </a:r>
            <a:r>
              <a:rPr lang="en-US" dirty="0"/>
              <a:t> is the category that gets the highest late rate</a:t>
            </a:r>
          </a:p>
          <a:p>
            <a:r>
              <a:rPr lang="en-US" dirty="0"/>
              <a:t>Ahmedabad and Vadodara are two cities where the volume of late deliveries is higher than Surat by 25%</a:t>
            </a:r>
          </a:p>
        </p:txBody>
      </p:sp>
    </p:spTree>
    <p:extLst>
      <p:ext uri="{BB962C8B-B14F-4D97-AF65-F5344CB8AC3E}">
        <p14:creationId xmlns:p14="http://schemas.microsoft.com/office/powerpoint/2010/main" val="267932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9789D-284C-4371-05E3-9D12FD9B48CB}"/>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6A9CEAE-E869-421F-F18C-26544AB32BF8}"/>
              </a:ext>
            </a:extLst>
          </p:cNvPr>
          <p:cNvGraphicFramePr>
            <a:graphicFrameLocks noChangeAspect="1"/>
          </p:cNvGraphicFramePr>
          <p:nvPr>
            <p:custDataLst>
              <p:tags r:id="rId1"/>
            </p:custDataLst>
            <p:extLst>
              <p:ext uri="{D42A27DB-BD31-4B8C-83A1-F6EECF244321}">
                <p14:modId xmlns:p14="http://schemas.microsoft.com/office/powerpoint/2010/main" val="2795764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think-cell data - do not delete" hidden="1">
                        <a:extLst>
                          <a:ext uri="{FF2B5EF4-FFF2-40B4-BE49-F238E27FC236}">
                            <a16:creationId xmlns:a16="http://schemas.microsoft.com/office/drawing/2014/main" id="{9225A4AB-F04F-3181-C4E1-08244065BCB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C58DB9E-F757-9628-3A51-D3A2DB7BCB19}"/>
              </a:ext>
            </a:extLst>
          </p:cNvPr>
          <p:cNvSpPr>
            <a:spLocks noGrp="1"/>
          </p:cNvSpPr>
          <p:nvPr>
            <p:ph type="title"/>
          </p:nvPr>
        </p:nvSpPr>
        <p:spPr>
          <a:xfrm>
            <a:off x="0" y="136525"/>
            <a:ext cx="5632288" cy="891540"/>
          </a:xfrm>
        </p:spPr>
        <p:txBody>
          <a:bodyPr vert="horz"/>
          <a:lstStyle/>
          <a:p>
            <a:r>
              <a:rPr lang="en-US" b="1" dirty="0"/>
              <a:t>Recommendation</a:t>
            </a:r>
          </a:p>
        </p:txBody>
      </p:sp>
      <p:sp>
        <p:nvSpPr>
          <p:cNvPr id="5" name="Slide Number Placeholder 4">
            <a:extLst>
              <a:ext uri="{FF2B5EF4-FFF2-40B4-BE49-F238E27FC236}">
                <a16:creationId xmlns:a16="http://schemas.microsoft.com/office/drawing/2014/main" id="{4922A620-7807-2357-AF22-13145A92889C}"/>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10" name="Rectangle 9">
            <a:extLst>
              <a:ext uri="{FF2B5EF4-FFF2-40B4-BE49-F238E27FC236}">
                <a16:creationId xmlns:a16="http://schemas.microsoft.com/office/drawing/2014/main" id="{0BFE9921-4850-1164-400B-ED465C64E274}"/>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384F1F-F7AF-1551-D79B-0B98DE4732DB}"/>
              </a:ext>
            </a:extLst>
          </p:cNvPr>
          <p:cNvSpPr txBox="1"/>
          <p:nvPr/>
        </p:nvSpPr>
        <p:spPr>
          <a:xfrm>
            <a:off x="89210" y="1895707"/>
            <a:ext cx="12102790" cy="3416320"/>
          </a:xfrm>
          <a:prstGeom prst="rect">
            <a:avLst/>
          </a:prstGeom>
          <a:noFill/>
        </p:spPr>
        <p:txBody>
          <a:bodyPr wrap="square" rtlCol="0">
            <a:spAutoFit/>
          </a:bodyPr>
          <a:lstStyle/>
          <a:p>
            <a:r>
              <a:rPr lang="en-US" b="1" dirty="0"/>
              <a:t>Summary</a:t>
            </a:r>
          </a:p>
          <a:p>
            <a:r>
              <a:rPr lang="en-US" dirty="0" err="1"/>
              <a:t>AtliQ</a:t>
            </a:r>
            <a:r>
              <a:rPr lang="en-US" dirty="0"/>
              <a:t> Mart is developing strategy plans to enter new cities in India but is facing problems with some key customers who did not renew contracts.</a:t>
            </a:r>
          </a:p>
          <a:p>
            <a:r>
              <a:rPr lang="en-US" b="1" dirty="0"/>
              <a:t>Reason</a:t>
            </a:r>
          </a:p>
          <a:p>
            <a:pPr marL="285750" indent="-285750">
              <a:buFont typeface="Arial" panose="020B0604020202020204" pitchFamily="34" charset="0"/>
              <a:buChar char="•"/>
            </a:pPr>
            <a:r>
              <a:rPr lang="en-US" dirty="0"/>
              <a:t>The reason for this problem is the lousy customer service of </a:t>
            </a:r>
            <a:r>
              <a:rPr lang="en-US" dirty="0" err="1"/>
              <a:t>AtliQ</a:t>
            </a:r>
            <a:r>
              <a:rPr lang="en-US" dirty="0"/>
              <a:t> Mart in delivering products to customers. Some key metrics show </a:t>
            </a:r>
            <a:r>
              <a:rPr lang="en-US" dirty="0" err="1"/>
              <a:t>AtliQ</a:t>
            </a:r>
            <a:r>
              <a:rPr lang="en-US" dirty="0"/>
              <a:t> Mart is operating less effectively compared to their target (IF%: 52.7%/76.51%, OT%:59.03%/86.09%, OTIF: 29.02%/65.91%). </a:t>
            </a:r>
          </a:p>
          <a:p>
            <a:pPr marL="285750" indent="-285750">
              <a:buFont typeface="Arial" panose="020B0604020202020204" pitchFamily="34" charset="0"/>
              <a:buChar char="•"/>
            </a:pPr>
            <a:r>
              <a:rPr lang="en-US" dirty="0"/>
              <a:t>The low IF% value can come from the deficit between the volume of ordered products and the estimated manufacturing capacity. </a:t>
            </a:r>
          </a:p>
          <a:p>
            <a:pPr marL="285750" indent="-285750">
              <a:buFont typeface="Arial" panose="020B0604020202020204" pitchFamily="34" charset="0"/>
              <a:buChar char="•"/>
            </a:pPr>
            <a:r>
              <a:rPr lang="en-US" dirty="0"/>
              <a:t>The low OT% value can come from the lack of delivery vehicles or employees in the delivery process</a:t>
            </a:r>
          </a:p>
          <a:p>
            <a:pPr marL="285750" indent="-285750">
              <a:buFont typeface="Arial" panose="020B0604020202020204" pitchFamily="34" charset="0"/>
              <a:buChar char="•"/>
            </a:pPr>
            <a:r>
              <a:rPr lang="en-US" dirty="0"/>
              <a:t>The customer groups that have the highest leaving rates are Lotus Mart, Acclaimed Stores, and </a:t>
            </a:r>
            <a:r>
              <a:rPr lang="en-US" dirty="0" err="1"/>
              <a:t>Coolblue</a:t>
            </a:r>
            <a:r>
              <a:rPr lang="en-US" dirty="0"/>
              <a:t>, which have lower OT% value but cover nearly 30% of </a:t>
            </a:r>
            <a:r>
              <a:rPr lang="en-US" dirty="0" err="1"/>
              <a:t>AtliQ</a:t>
            </a:r>
            <a:r>
              <a:rPr lang="en-US" dirty="0"/>
              <a:t> Mart’s total orders.</a:t>
            </a:r>
          </a:p>
        </p:txBody>
      </p:sp>
    </p:spTree>
    <p:extLst>
      <p:ext uri="{BB962C8B-B14F-4D97-AF65-F5344CB8AC3E}">
        <p14:creationId xmlns:p14="http://schemas.microsoft.com/office/powerpoint/2010/main" val="6588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3D978-C8FC-87C5-4CC0-CCA62D9502A7}"/>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8736F49-2B5E-F7CE-B8EB-D6F11FEABAA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think-cell data - do not delete" hidden="1">
                        <a:extLst>
                          <a:ext uri="{FF2B5EF4-FFF2-40B4-BE49-F238E27FC236}">
                            <a16:creationId xmlns:a16="http://schemas.microsoft.com/office/drawing/2014/main" id="{B6A9CEAE-E869-421F-F18C-26544AB32BF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ECAEA1C-16C3-3159-42F9-A39FE25EA8D7}"/>
              </a:ext>
            </a:extLst>
          </p:cNvPr>
          <p:cNvSpPr>
            <a:spLocks noGrp="1"/>
          </p:cNvSpPr>
          <p:nvPr>
            <p:ph type="title"/>
          </p:nvPr>
        </p:nvSpPr>
        <p:spPr>
          <a:xfrm>
            <a:off x="0" y="136525"/>
            <a:ext cx="5632288" cy="891540"/>
          </a:xfrm>
        </p:spPr>
        <p:txBody>
          <a:bodyPr vert="horz"/>
          <a:lstStyle/>
          <a:p>
            <a:r>
              <a:rPr lang="en-US" b="1" dirty="0"/>
              <a:t>Recommendation</a:t>
            </a:r>
          </a:p>
        </p:txBody>
      </p:sp>
      <p:sp>
        <p:nvSpPr>
          <p:cNvPr id="3" name="Date Placeholder 2">
            <a:extLst>
              <a:ext uri="{FF2B5EF4-FFF2-40B4-BE49-F238E27FC236}">
                <a16:creationId xmlns:a16="http://schemas.microsoft.com/office/drawing/2014/main" id="{608067C0-98E9-C50F-3D20-4E5F3807B9AA}"/>
              </a:ext>
            </a:extLst>
          </p:cNvPr>
          <p:cNvSpPr>
            <a:spLocks noGrp="1"/>
          </p:cNvSpPr>
          <p:nvPr>
            <p:ph type="dt" sz="half" idx="10"/>
          </p:nvPr>
        </p:nvSpPr>
        <p:spPr/>
        <p:txBody>
          <a:bodyPr/>
          <a:lstStyle/>
          <a:p>
            <a:r>
              <a:rPr lang="en-US"/>
              <a:t>7/14/20XX</a:t>
            </a:r>
            <a:endParaRPr lang="en-US" dirty="0"/>
          </a:p>
        </p:txBody>
      </p:sp>
      <p:sp>
        <p:nvSpPr>
          <p:cNvPr id="4" name="Footer Placeholder 3">
            <a:extLst>
              <a:ext uri="{FF2B5EF4-FFF2-40B4-BE49-F238E27FC236}">
                <a16:creationId xmlns:a16="http://schemas.microsoft.com/office/drawing/2014/main" id="{7517F93F-8B18-2F4A-C377-B38DBCE8CD0E}"/>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73E64F59-8D28-AF57-A6D1-157AB531C62F}"/>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10" name="Rectangle 9">
            <a:extLst>
              <a:ext uri="{FF2B5EF4-FFF2-40B4-BE49-F238E27FC236}">
                <a16:creationId xmlns:a16="http://schemas.microsoft.com/office/drawing/2014/main" id="{377E682D-74A0-17D8-CF8C-BA31BA61B61F}"/>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582F14-C73B-C614-4E7D-7167B1416B3A}"/>
              </a:ext>
            </a:extLst>
          </p:cNvPr>
          <p:cNvSpPr txBox="1"/>
          <p:nvPr/>
        </p:nvSpPr>
        <p:spPr>
          <a:xfrm>
            <a:off x="180278" y="1303539"/>
            <a:ext cx="11831444" cy="3693319"/>
          </a:xfrm>
          <a:prstGeom prst="rect">
            <a:avLst/>
          </a:prstGeom>
          <a:noFill/>
        </p:spPr>
        <p:txBody>
          <a:bodyPr wrap="square" rtlCol="0">
            <a:spAutoFit/>
          </a:bodyPr>
          <a:lstStyle/>
          <a:p>
            <a:r>
              <a:rPr lang="en-US" b="1" dirty="0"/>
              <a:t>Solution</a:t>
            </a:r>
          </a:p>
          <a:p>
            <a:pPr marL="285750" indent="-285750">
              <a:buFont typeface="Arial" panose="020B0604020202020204" pitchFamily="34" charset="0"/>
              <a:buChar char="•"/>
            </a:pPr>
            <a:r>
              <a:rPr lang="en-US" dirty="0"/>
              <a:t>In the short term, </a:t>
            </a:r>
            <a:r>
              <a:rPr lang="en-US" dirty="0" err="1"/>
              <a:t>AtliQ</a:t>
            </a:r>
            <a:r>
              <a:rPr lang="en-US" dirty="0"/>
              <a:t> Mart must find ways to keep customers who want to leave and improve customer loyalty. Solutions can be discounts in price when increasing the volume of orders or decreasing the price </a:t>
            </a:r>
          </a:p>
          <a:p>
            <a:pPr marL="285750" indent="-285750">
              <a:buFont typeface="Arial" panose="020B0604020202020204" pitchFamily="34" charset="0"/>
              <a:buChar char="•"/>
            </a:pPr>
            <a:r>
              <a:rPr lang="en-US" dirty="0"/>
              <a:t> Making some changes in supply chain management systems. The client needs to estimate the ability, manufacturing capacity, and customer demand to ensure no oversupply ability</a:t>
            </a:r>
          </a:p>
          <a:p>
            <a:pPr marL="285750" indent="-285750">
              <a:buFont typeface="Arial" panose="020B0604020202020204" pitchFamily="34" charset="0"/>
              <a:buChar char="•"/>
            </a:pPr>
            <a:r>
              <a:rPr lang="en-US" dirty="0"/>
              <a:t>Changing the delivery process.  The client can invest more in delivery functions to control all delivery teams or collaborate with other deliveries to reduce costs.</a:t>
            </a:r>
          </a:p>
          <a:p>
            <a:pPr marL="285750" indent="-285750">
              <a:buFont typeface="Arial" panose="020B0604020202020204" pitchFamily="34" charset="0"/>
              <a:buChar char="•"/>
            </a:pPr>
            <a:r>
              <a:rPr lang="en-US" dirty="0"/>
              <a:t>In the long term, the client wants to enter new metros/tier 1 cities in the next city. Therefore, the client needs to focus more on improving the ability of manufacturing to adapt to the increase in demand. Solutions can be investing in new factories or outsourcing to increase supply capacity</a:t>
            </a:r>
          </a:p>
          <a:p>
            <a:pPr marL="285750" indent="-285750">
              <a:buFont typeface="Arial" panose="020B0604020202020204" pitchFamily="34" charset="0"/>
              <a:buChar char="•"/>
            </a:pPr>
            <a:r>
              <a:rPr lang="en-US" dirty="0" err="1"/>
              <a:t>AtliQ</a:t>
            </a:r>
            <a:r>
              <a:rPr lang="en-US" dirty="0"/>
              <a:t> Mart must analyze financial ability, market, and break-even point to prepare for the long-term goals</a:t>
            </a:r>
          </a:p>
          <a:p>
            <a:pPr marL="285750" indent="-285750">
              <a:buFont typeface="Arial" panose="020B0604020202020204" pitchFamily="34" charset="0"/>
              <a:buChar char="•"/>
            </a:pPr>
            <a:r>
              <a:rPr lang="en-US" dirty="0"/>
              <a:t>The client needs to enhance branding images with current customers in customer service through metrics such as IF%, OT%, OTIF%... to market with future customers.</a:t>
            </a:r>
          </a:p>
        </p:txBody>
      </p:sp>
      <p:sp>
        <p:nvSpPr>
          <p:cNvPr id="8" name="TextBox 7">
            <a:extLst>
              <a:ext uri="{FF2B5EF4-FFF2-40B4-BE49-F238E27FC236}">
                <a16:creationId xmlns:a16="http://schemas.microsoft.com/office/drawing/2014/main" id="{8F76391E-E3D5-A1AF-8983-F14899B3DA20}"/>
              </a:ext>
            </a:extLst>
          </p:cNvPr>
          <p:cNvSpPr txBox="1"/>
          <p:nvPr/>
        </p:nvSpPr>
        <p:spPr>
          <a:xfrm>
            <a:off x="247185" y="5076439"/>
            <a:ext cx="11697629" cy="1200329"/>
          </a:xfrm>
          <a:prstGeom prst="rect">
            <a:avLst/>
          </a:prstGeom>
          <a:noFill/>
        </p:spPr>
        <p:txBody>
          <a:bodyPr wrap="square" rtlCol="0">
            <a:spAutoFit/>
          </a:bodyPr>
          <a:lstStyle/>
          <a:p>
            <a:r>
              <a:rPr lang="en-US" b="1" dirty="0"/>
              <a:t>Next step</a:t>
            </a:r>
          </a:p>
          <a:p>
            <a:pPr marL="285750" indent="-285750">
              <a:buFont typeface="Arial" panose="020B0604020202020204" pitchFamily="34" charset="0"/>
              <a:buChar char="•"/>
            </a:pPr>
            <a:r>
              <a:rPr lang="en-US" dirty="0"/>
              <a:t>Analyzing market demand and the client’s ability to plan for improving the manufacturing field</a:t>
            </a:r>
          </a:p>
          <a:p>
            <a:pPr marL="285750" indent="-285750">
              <a:buFont typeface="Arial" panose="020B0604020202020204" pitchFamily="34" charset="0"/>
              <a:buChar char="•"/>
            </a:pPr>
            <a:r>
              <a:rPr lang="en-US" dirty="0"/>
              <a:t>Planning to increase customer loyalty and revenue from current customers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8086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8" name="Title 27">
            <a:extLst>
              <a:ext uri="{FF2B5EF4-FFF2-40B4-BE49-F238E27FC236}">
                <a16:creationId xmlns:a16="http://schemas.microsoft.com/office/drawing/2014/main" id="{0648DE95-334E-46CE-B3A6-AEEB61BA16E7}"/>
              </a:ext>
            </a:extLst>
          </p:cNvPr>
          <p:cNvSpPr>
            <a:spLocks noGrp="1"/>
          </p:cNvSpPr>
          <p:nvPr>
            <p:ph type="title"/>
          </p:nvPr>
        </p:nvSpPr>
        <p:spPr/>
        <p:txBody>
          <a:bodyPr>
            <a:normAutofit fontScale="90000"/>
          </a:bodyPr>
          <a:lstStyle/>
          <a:p>
            <a:r>
              <a:rPr lang="en-US" dirty="0"/>
              <a:t>Thank You</a:t>
            </a:r>
          </a:p>
        </p:txBody>
      </p:sp>
      <p:sp>
        <p:nvSpPr>
          <p:cNvPr id="23"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467603" y="4681728"/>
            <a:ext cx="3838731" cy="1645920"/>
          </a:xfrm>
        </p:spPr>
        <p:txBody>
          <a:bodyPr>
            <a:normAutofit/>
          </a:bodyPr>
          <a:lstStyle/>
          <a:p>
            <a:r>
              <a:rPr lang="en-US" dirty="0"/>
              <a:t>Chuan Bui Van</a:t>
            </a:r>
          </a:p>
          <a:p>
            <a:r>
              <a:rPr lang="en-US" dirty="0"/>
              <a:t>Phone Number: +84 866110921</a:t>
            </a:r>
          </a:p>
          <a:p>
            <a:r>
              <a:rPr lang="en-US" dirty="0"/>
              <a:t>Email: </a:t>
            </a:r>
            <a:r>
              <a:rPr lang="en-US" dirty="0">
                <a:hlinkClick r:id="rId3"/>
              </a:rPr>
              <a:t>vanchuanhp2001@gmail.com</a:t>
            </a:r>
            <a:endParaRPr lang="en-US" dirty="0"/>
          </a:p>
          <a:p>
            <a:r>
              <a:rPr lang="en-US" dirty="0" err="1"/>
              <a:t>Linkedin</a:t>
            </a:r>
            <a:r>
              <a:rPr lang="en-US" dirty="0"/>
              <a:t>: </a:t>
            </a:r>
            <a:r>
              <a:rPr lang="en-US" dirty="0">
                <a:hlinkClick r:id="rId4"/>
              </a:rPr>
              <a:t>Chuan (Stan) Bui Van, BBA, </a:t>
            </a:r>
            <a:r>
              <a:rPr lang="en-US" dirty="0" err="1">
                <a:hlinkClick r:id="rId4"/>
              </a:rPr>
              <a:t>mMBA</a:t>
            </a:r>
            <a:r>
              <a:rPr lang="en-US" dirty="0">
                <a:hlinkClick r:id="rId4"/>
              </a:rPr>
              <a:t> | LinkedIn</a:t>
            </a:r>
            <a:endParaRPr lang="en-US" dirty="0"/>
          </a:p>
        </p:txBody>
      </p:sp>
      <p:sp>
        <p:nvSpPr>
          <p:cNvPr id="52" name="Slide Number Placeholder 51">
            <a:extLst>
              <a:ext uri="{FF2B5EF4-FFF2-40B4-BE49-F238E27FC236}">
                <a16:creationId xmlns:a16="http://schemas.microsoft.com/office/drawing/2014/main"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75681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DE0F35-6A45-817A-EFAB-FA16AED02CD5}"/>
              </a:ext>
            </a:extLst>
          </p:cNvPr>
          <p:cNvGraphicFramePr>
            <a:graphicFrameLocks noChangeAspect="1"/>
          </p:cNvGraphicFramePr>
          <p:nvPr>
            <p:custDataLst>
              <p:tags r:id="rId1"/>
            </p:custDataLst>
            <p:extLst>
              <p:ext uri="{D42A27DB-BD31-4B8C-83A1-F6EECF244321}">
                <p14:modId xmlns:p14="http://schemas.microsoft.com/office/powerpoint/2010/main" val="330463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a:ext>
            </a:extLst>
          </a:blip>
          <a:srcRect/>
          <a:stretch/>
        </p:blipFill>
        <p:spPr>
          <a:xfrm>
            <a:off x="1524"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vert="horz"/>
          <a:lstStyle/>
          <a:p>
            <a:r>
              <a:rPr lang="en-US" dirty="0"/>
              <a:t>PROBLEM AND OBJECTIVES</a:t>
            </a:r>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0" y="1465263"/>
            <a:ext cx="10026650" cy="4754562"/>
          </a:xfrm>
        </p:spPr>
        <p:txBody>
          <a:bodyPr/>
          <a:lstStyle/>
          <a:p>
            <a:r>
              <a:rPr lang="en-US" sz="2000" dirty="0" err="1"/>
              <a:t>pROBLEM</a:t>
            </a:r>
            <a:endParaRPr lang="en-US" sz="2000" dirty="0"/>
          </a:p>
        </p:txBody>
      </p:sp>
      <p:sp>
        <p:nvSpPr>
          <p:cNvPr id="47" name="Text Placeholder 46">
            <a:extLst>
              <a:ext uri="{FF2B5EF4-FFF2-40B4-BE49-F238E27FC236}">
                <a16:creationId xmlns:a16="http://schemas.microsoft.com/office/drawing/2014/main" id="{5B76A604-CBAD-4494-A846-E4C833A6092C}"/>
              </a:ext>
            </a:extLst>
          </p:cNvPr>
          <p:cNvSpPr>
            <a:spLocks noGrp="1"/>
          </p:cNvSpPr>
          <p:nvPr>
            <p:ph type="body" sz="quarter" idx="18"/>
          </p:nvPr>
        </p:nvSpPr>
        <p:spPr>
          <a:xfrm>
            <a:off x="5590738" y="1916113"/>
            <a:ext cx="3886200" cy="320040"/>
          </a:xfrm>
        </p:spPr>
        <p:txBody>
          <a:bodyPr/>
          <a:lstStyle/>
          <a:p>
            <a:r>
              <a:rPr lang="en-US" sz="2000" dirty="0"/>
              <a:t>Short </a:t>
            </a:r>
            <a:r>
              <a:rPr lang="en-US" sz="2000" dirty="0" err="1"/>
              <a:t>oBJECTIVES</a:t>
            </a:r>
            <a:endParaRPr lang="en-US" sz="2000" dirty="0"/>
          </a:p>
        </p:txBody>
      </p:sp>
      <p:sp>
        <p:nvSpPr>
          <p:cNvPr id="48" name="Text Placeholder 47">
            <a:extLst>
              <a:ext uri="{FF2B5EF4-FFF2-40B4-BE49-F238E27FC236}">
                <a16:creationId xmlns:a16="http://schemas.microsoft.com/office/drawing/2014/main" id="{BF07FAC4-029F-4076-B784-683A1CCA6865}"/>
              </a:ext>
            </a:extLst>
          </p:cNvPr>
          <p:cNvSpPr>
            <a:spLocks noGrp="1"/>
          </p:cNvSpPr>
          <p:nvPr>
            <p:ph type="body" sz="quarter" idx="19"/>
          </p:nvPr>
        </p:nvSpPr>
        <p:spPr>
          <a:xfrm>
            <a:off x="5590738" y="2240627"/>
            <a:ext cx="3886200" cy="976352"/>
          </a:xfrm>
        </p:spPr>
        <p:txBody>
          <a:bodyPr>
            <a:normAutofit/>
          </a:bodyPr>
          <a:lstStyle/>
          <a:p>
            <a:r>
              <a:rPr lang="en-US" sz="1800" dirty="0"/>
              <a:t>Find the reasons why </a:t>
            </a:r>
            <a:r>
              <a:rPr lang="en-US" sz="1800" dirty="0" err="1"/>
              <a:t>AtliQ</a:t>
            </a:r>
            <a:r>
              <a:rPr lang="en-US" sz="1800" dirty="0"/>
              <a:t> lose their key customers</a:t>
            </a:r>
          </a:p>
          <a:p>
            <a:r>
              <a:rPr lang="en-US" sz="1800" dirty="0"/>
              <a:t>Keep the key customers</a:t>
            </a:r>
          </a:p>
        </p:txBody>
      </p:sp>
      <p:sp>
        <p:nvSpPr>
          <p:cNvPr id="49" name="Text Placeholder 48">
            <a:extLst>
              <a:ext uri="{FF2B5EF4-FFF2-40B4-BE49-F238E27FC236}">
                <a16:creationId xmlns:a16="http://schemas.microsoft.com/office/drawing/2014/main" id="{BEEA5224-6F24-4134-84A4-4BB922BE15DE}"/>
              </a:ext>
            </a:extLst>
          </p:cNvPr>
          <p:cNvSpPr>
            <a:spLocks noGrp="1"/>
          </p:cNvSpPr>
          <p:nvPr>
            <p:ph type="body" sz="quarter" idx="20"/>
          </p:nvPr>
        </p:nvSpPr>
        <p:spPr>
          <a:xfrm>
            <a:off x="5590738" y="3221453"/>
            <a:ext cx="3886200" cy="320040"/>
          </a:xfrm>
        </p:spPr>
        <p:txBody>
          <a:bodyPr/>
          <a:lstStyle/>
          <a:p>
            <a:r>
              <a:rPr lang="en-US" sz="2000" dirty="0"/>
              <a:t>Long term objectives</a:t>
            </a:r>
          </a:p>
        </p:txBody>
      </p:sp>
      <p:sp>
        <p:nvSpPr>
          <p:cNvPr id="50" name="Text Placeholder 49">
            <a:extLst>
              <a:ext uri="{FF2B5EF4-FFF2-40B4-BE49-F238E27FC236}">
                <a16:creationId xmlns:a16="http://schemas.microsoft.com/office/drawing/2014/main" id="{6DC9F3A7-D8E7-4ABC-8153-8AFB777CAC78}"/>
              </a:ext>
            </a:extLst>
          </p:cNvPr>
          <p:cNvSpPr>
            <a:spLocks noGrp="1"/>
          </p:cNvSpPr>
          <p:nvPr>
            <p:ph type="body" sz="quarter" idx="21"/>
          </p:nvPr>
        </p:nvSpPr>
        <p:spPr>
          <a:xfrm>
            <a:off x="5590738" y="3545967"/>
            <a:ext cx="3886200" cy="914400"/>
          </a:xfrm>
        </p:spPr>
        <p:txBody>
          <a:bodyPr>
            <a:normAutofit/>
          </a:bodyPr>
          <a:lstStyle/>
          <a:p>
            <a:r>
              <a:rPr lang="en-US" sz="1800" dirty="0"/>
              <a:t>Increase customer service quality  and customer satisfaction </a:t>
            </a:r>
          </a:p>
          <a:p>
            <a:r>
              <a:rPr lang="en-US" sz="1800" dirty="0"/>
              <a:t>Expand other metros </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dirty="0"/>
              <a:t>Problem</a:t>
            </a:r>
          </a:p>
        </p:txBody>
      </p:sp>
      <p:sp>
        <p:nvSpPr>
          <p:cNvPr id="4" name="Text Placeholder 3">
            <a:extLst>
              <a:ext uri="{FF2B5EF4-FFF2-40B4-BE49-F238E27FC236}">
                <a16:creationId xmlns:a16="http://schemas.microsoft.com/office/drawing/2014/main" id="{1068C4FA-276D-CD90-F059-F55B670E6EB5}"/>
              </a:ext>
            </a:extLst>
          </p:cNvPr>
          <p:cNvSpPr>
            <a:spLocks noGrp="1"/>
          </p:cNvSpPr>
          <p:nvPr>
            <p:ph type="body" sz="quarter" idx="15"/>
          </p:nvPr>
        </p:nvSpPr>
        <p:spPr>
          <a:xfrm>
            <a:off x="914274" y="2242336"/>
            <a:ext cx="3886200" cy="1325564"/>
          </a:xfrm>
        </p:spPr>
        <p:txBody>
          <a:bodyPr/>
          <a:lstStyle/>
          <a:p>
            <a:r>
              <a:rPr lang="en-US" sz="1800" dirty="0"/>
              <a:t>Key customers don’t renew contracts with </a:t>
            </a:r>
            <a:r>
              <a:rPr lang="en-US" sz="1800" dirty="0" err="1"/>
              <a:t>AtliQ</a:t>
            </a:r>
            <a:r>
              <a:rPr lang="en-US" sz="1800" dirty="0"/>
              <a:t>  Mart </a:t>
            </a:r>
          </a:p>
          <a:p>
            <a:r>
              <a:rPr lang="en-US" sz="1800" dirty="0"/>
              <a:t>Customer service is evaluated bad by customer</a:t>
            </a:r>
          </a:p>
          <a:p>
            <a:endParaRPr lang="en-US" dirty="0"/>
          </a:p>
        </p:txBody>
      </p:sp>
    </p:spTree>
    <p:extLst>
      <p:ext uri="{BB962C8B-B14F-4D97-AF65-F5344CB8AC3E}">
        <p14:creationId xmlns:p14="http://schemas.microsoft.com/office/powerpoint/2010/main" val="3238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674A02-7FE9-B048-CA68-D390C41741C6}"/>
              </a:ext>
            </a:extLst>
          </p:cNvPr>
          <p:cNvGraphicFramePr>
            <a:graphicFrameLocks noChangeAspect="1"/>
          </p:cNvGraphicFramePr>
          <p:nvPr>
            <p:custDataLst>
              <p:tags r:id="rId1"/>
            </p:custDataLst>
            <p:extLst>
              <p:ext uri="{D42A27DB-BD31-4B8C-83A1-F6EECF244321}">
                <p14:modId xmlns:p14="http://schemas.microsoft.com/office/powerpoint/2010/main" val="38206376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B495FA3-7C1A-3C78-3CC6-DB0158C860F7}"/>
              </a:ext>
            </a:extLst>
          </p:cNvPr>
          <p:cNvSpPr>
            <a:spLocks noGrp="1"/>
          </p:cNvSpPr>
          <p:nvPr>
            <p:ph type="title"/>
          </p:nvPr>
        </p:nvSpPr>
        <p:spPr>
          <a:xfrm>
            <a:off x="0" y="136525"/>
            <a:ext cx="5632288" cy="891540"/>
          </a:xfrm>
        </p:spPr>
        <p:txBody>
          <a:bodyPr vert="horz"/>
          <a:lstStyle/>
          <a:p>
            <a:r>
              <a:rPr lang="en-US" dirty="0"/>
              <a:t>Executive Summary</a:t>
            </a:r>
            <a:endParaRPr lang="en-US" b="1" dirty="0"/>
          </a:p>
        </p:txBody>
      </p:sp>
      <p:sp>
        <p:nvSpPr>
          <p:cNvPr id="5" name="Slide Number Placeholder 4">
            <a:extLst>
              <a:ext uri="{FF2B5EF4-FFF2-40B4-BE49-F238E27FC236}">
                <a16:creationId xmlns:a16="http://schemas.microsoft.com/office/drawing/2014/main" id="{5AA6FC3C-F855-BDE1-1352-7679C52F41EF}"/>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10" name="Rectangle 9">
            <a:extLst>
              <a:ext uri="{FF2B5EF4-FFF2-40B4-BE49-F238E27FC236}">
                <a16:creationId xmlns:a16="http://schemas.microsoft.com/office/drawing/2014/main" id="{80888ED5-7B09-6546-5F94-F12FAB2A4DC0}"/>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7">
            <a:extLst>
              <a:ext uri="{FF2B5EF4-FFF2-40B4-BE49-F238E27FC236}">
                <a16:creationId xmlns:a16="http://schemas.microsoft.com/office/drawing/2014/main" id="{54D48F75-BCCB-6A0C-F90E-464914FF6683}"/>
              </a:ext>
            </a:extLst>
          </p:cNvPr>
          <p:cNvSpPr txBox="1">
            <a:spLocks/>
          </p:cNvSpPr>
          <p:nvPr/>
        </p:nvSpPr>
        <p:spPr>
          <a:xfrm>
            <a:off x="0" y="1260835"/>
            <a:ext cx="12192000" cy="1885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cap="all" dirty="0">
                <a:solidFill>
                  <a:schemeClr val="accent1"/>
                </a:solidFill>
                <a:latin typeface="+mj-lt"/>
              </a:rPr>
              <a:t>Client</a:t>
            </a:r>
          </a:p>
          <a:p>
            <a:pPr marL="0" indent="0">
              <a:buNone/>
            </a:pPr>
            <a:r>
              <a:rPr lang="en-US" sz="2000" b="1" dirty="0" err="1">
                <a:solidFill>
                  <a:srgbClr val="131022"/>
                </a:solidFill>
                <a:latin typeface="Manrope"/>
              </a:rPr>
              <a:t>AtliQ</a:t>
            </a:r>
            <a:r>
              <a:rPr lang="en-US" sz="2000" b="1" dirty="0">
                <a:solidFill>
                  <a:srgbClr val="131022"/>
                </a:solidFill>
                <a:latin typeface="Manrope"/>
              </a:rPr>
              <a:t> Mart is a growing FMCG manufacturer headquartered in Gujarat, India.</a:t>
            </a:r>
          </a:p>
          <a:p>
            <a:pPr marL="285750" indent="-285750"/>
            <a:r>
              <a:rPr lang="en-US" sz="1800" dirty="0">
                <a:solidFill>
                  <a:srgbClr val="131022"/>
                </a:solidFill>
                <a:latin typeface="Manrope"/>
              </a:rPr>
              <a:t>It is currently operational in three cities Surat, Ahmedabad, and Vadodara. </a:t>
            </a:r>
          </a:p>
          <a:p>
            <a:pPr marL="285750" indent="-285750"/>
            <a:r>
              <a:rPr lang="en-US" sz="1800" dirty="0">
                <a:solidFill>
                  <a:srgbClr val="131022"/>
                </a:solidFill>
                <a:latin typeface="Manrope"/>
              </a:rPr>
              <a:t>Key products are food, dairy, beverage</a:t>
            </a:r>
          </a:p>
          <a:p>
            <a:pPr marL="285750" indent="-285750"/>
            <a:r>
              <a:rPr lang="en-US" sz="1800" dirty="0">
                <a:solidFill>
                  <a:srgbClr val="131022"/>
                </a:solidFill>
                <a:latin typeface="Manrope"/>
              </a:rPr>
              <a:t>They want to expand to other metros/tier 1 cities in the next 2 years.</a:t>
            </a:r>
            <a:r>
              <a:rPr lang="en-US" dirty="0">
                <a:solidFill>
                  <a:srgbClr val="131022"/>
                </a:solidFill>
                <a:latin typeface="Manrope"/>
              </a:rPr>
              <a:t>	</a:t>
            </a:r>
          </a:p>
          <a:p>
            <a:endParaRPr lang="en-US" dirty="0"/>
          </a:p>
        </p:txBody>
      </p:sp>
      <p:sp>
        <p:nvSpPr>
          <p:cNvPr id="15" name="Text Placeholder 19">
            <a:extLst>
              <a:ext uri="{FF2B5EF4-FFF2-40B4-BE49-F238E27FC236}">
                <a16:creationId xmlns:a16="http://schemas.microsoft.com/office/drawing/2014/main" id="{F9032594-72D1-CAF1-2F5F-AA5221A0C1CF}"/>
              </a:ext>
            </a:extLst>
          </p:cNvPr>
          <p:cNvSpPr txBox="1">
            <a:spLocks/>
          </p:cNvSpPr>
          <p:nvPr/>
        </p:nvSpPr>
        <p:spPr>
          <a:xfrm>
            <a:off x="-1" y="3598364"/>
            <a:ext cx="11545827" cy="11023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US" sz="1800" cap="all" dirty="0">
                <a:solidFill>
                  <a:schemeClr val="accent1"/>
                </a:solidFill>
                <a:latin typeface="+mj-lt"/>
              </a:rPr>
              <a:t>Problem </a:t>
            </a:r>
          </a:p>
          <a:p>
            <a:pPr marL="0" indent="0">
              <a:buNone/>
            </a:pPr>
            <a:r>
              <a:rPr lang="en-US" sz="2000" b="1" dirty="0">
                <a:solidFill>
                  <a:srgbClr val="131022"/>
                </a:solidFill>
                <a:latin typeface="Manrope"/>
              </a:rPr>
              <a:t>A few key customers did not extend their annual contracts due to service issues.</a:t>
            </a:r>
          </a:p>
          <a:p>
            <a:pPr marL="285750" indent="-285750"/>
            <a:r>
              <a:rPr lang="en-US" sz="1800" dirty="0">
                <a:solidFill>
                  <a:srgbClr val="131022"/>
                </a:solidFill>
                <a:latin typeface="Manrope"/>
              </a:rPr>
              <a:t>Some of the essential products were either not delivered on time or not delivered in full over a continued period</a:t>
            </a:r>
          </a:p>
          <a:p>
            <a:endParaRPr lang="en-US" b="1" dirty="0"/>
          </a:p>
        </p:txBody>
      </p:sp>
      <p:sp>
        <p:nvSpPr>
          <p:cNvPr id="16" name="Text Placeholder 19">
            <a:extLst>
              <a:ext uri="{FF2B5EF4-FFF2-40B4-BE49-F238E27FC236}">
                <a16:creationId xmlns:a16="http://schemas.microsoft.com/office/drawing/2014/main" id="{E375AF24-A9A3-5591-642B-0FF373BC15E8}"/>
              </a:ext>
            </a:extLst>
          </p:cNvPr>
          <p:cNvSpPr txBox="1">
            <a:spLocks/>
          </p:cNvSpPr>
          <p:nvPr/>
        </p:nvSpPr>
        <p:spPr>
          <a:xfrm>
            <a:off x="0" y="5153210"/>
            <a:ext cx="11545828" cy="110236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cap="all"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US" dirty="0"/>
              <a:t>Goals</a:t>
            </a:r>
          </a:p>
          <a:p>
            <a:r>
              <a:rPr lang="en-US" sz="2000" b="1" cap="none" dirty="0">
                <a:solidFill>
                  <a:srgbClr val="131022"/>
                </a:solidFill>
                <a:latin typeface="Manrope"/>
              </a:rPr>
              <a:t>Find reasons why customers leave the client and recommend solutions</a:t>
            </a:r>
          </a:p>
          <a:p>
            <a:r>
              <a:rPr lang="en-US" sz="2000" b="1" cap="none" dirty="0">
                <a:solidFill>
                  <a:srgbClr val="131022"/>
                </a:solidFill>
                <a:latin typeface="Manrope"/>
              </a:rPr>
              <a:t>Keep key customers and increase customer loyalty</a:t>
            </a:r>
          </a:p>
          <a:p>
            <a:endParaRPr lang="en-US" dirty="0">
              <a:solidFill>
                <a:srgbClr val="131022"/>
              </a:solidFill>
              <a:latin typeface="Manrope"/>
            </a:endParaRPr>
          </a:p>
        </p:txBody>
      </p:sp>
    </p:spTree>
    <p:extLst>
      <p:ext uri="{BB962C8B-B14F-4D97-AF65-F5344CB8AC3E}">
        <p14:creationId xmlns:p14="http://schemas.microsoft.com/office/powerpoint/2010/main" val="403051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E445A-1DF0-BDBD-A536-857AEB252C59}"/>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8A449A8-8077-9B43-64E5-A72E72D43DFC}"/>
              </a:ext>
            </a:extLst>
          </p:cNvPr>
          <p:cNvGraphicFramePr>
            <a:graphicFrameLocks noChangeAspect="1"/>
          </p:cNvGraphicFramePr>
          <p:nvPr>
            <p:custDataLst>
              <p:tags r:id="rId1"/>
            </p:custDataLst>
            <p:extLst>
              <p:ext uri="{D42A27DB-BD31-4B8C-83A1-F6EECF244321}">
                <p14:modId xmlns:p14="http://schemas.microsoft.com/office/powerpoint/2010/main" val="82203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think-cell data - do not delete" hidden="1">
                        <a:extLst>
                          <a:ext uri="{FF2B5EF4-FFF2-40B4-BE49-F238E27FC236}">
                            <a16:creationId xmlns:a16="http://schemas.microsoft.com/office/drawing/2014/main" id="{22674A02-7FE9-B048-CA68-D390C41741C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677AEAD-0A54-1196-C55D-856CBDC6E5E7}"/>
              </a:ext>
            </a:extLst>
          </p:cNvPr>
          <p:cNvSpPr>
            <a:spLocks noGrp="1"/>
          </p:cNvSpPr>
          <p:nvPr>
            <p:ph type="title"/>
          </p:nvPr>
        </p:nvSpPr>
        <p:spPr>
          <a:xfrm>
            <a:off x="0" y="136525"/>
            <a:ext cx="5632288" cy="891540"/>
          </a:xfrm>
        </p:spPr>
        <p:txBody>
          <a:bodyPr vert="horz"/>
          <a:lstStyle/>
          <a:p>
            <a:r>
              <a:rPr lang="en-US" dirty="0"/>
              <a:t>Client Analysis</a:t>
            </a:r>
            <a:endParaRPr lang="en-US" b="1" dirty="0"/>
          </a:p>
        </p:txBody>
      </p:sp>
      <p:sp>
        <p:nvSpPr>
          <p:cNvPr id="5" name="Slide Number Placeholder 4">
            <a:extLst>
              <a:ext uri="{FF2B5EF4-FFF2-40B4-BE49-F238E27FC236}">
                <a16:creationId xmlns:a16="http://schemas.microsoft.com/office/drawing/2014/main" id="{83689950-6993-8B54-B18F-E2CDBC6916DA}"/>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10" name="Rectangle 9">
            <a:extLst>
              <a:ext uri="{FF2B5EF4-FFF2-40B4-BE49-F238E27FC236}">
                <a16:creationId xmlns:a16="http://schemas.microsoft.com/office/drawing/2014/main" id="{67D9F8B9-7BE0-1A92-BD02-CF48E9629D48}"/>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hart 19">
            <a:extLst>
              <a:ext uri="{FF2B5EF4-FFF2-40B4-BE49-F238E27FC236}">
                <a16:creationId xmlns:a16="http://schemas.microsoft.com/office/drawing/2014/main" id="{16E2EC91-B8E1-607C-28F1-462BB4BE971C}"/>
              </a:ext>
            </a:extLst>
          </p:cNvPr>
          <p:cNvGraphicFramePr/>
          <p:nvPr>
            <p:extLst>
              <p:ext uri="{D42A27DB-BD31-4B8C-83A1-F6EECF244321}">
                <p14:modId xmlns:p14="http://schemas.microsoft.com/office/powerpoint/2010/main" val="2578075927"/>
              </p:ext>
            </p:extLst>
          </p:nvPr>
        </p:nvGraphicFramePr>
        <p:xfrm>
          <a:off x="6576292" y="2951018"/>
          <a:ext cx="5366327" cy="340533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Table 20">
            <a:extLst>
              <a:ext uri="{FF2B5EF4-FFF2-40B4-BE49-F238E27FC236}">
                <a16:creationId xmlns:a16="http://schemas.microsoft.com/office/drawing/2014/main" id="{9AE52B2C-1B56-271C-3B6C-36F5CA27B8C1}"/>
              </a:ext>
            </a:extLst>
          </p:cNvPr>
          <p:cNvGraphicFramePr>
            <a:graphicFrameLocks noGrp="1"/>
          </p:cNvGraphicFramePr>
          <p:nvPr>
            <p:extLst>
              <p:ext uri="{D42A27DB-BD31-4B8C-83A1-F6EECF244321}">
                <p14:modId xmlns:p14="http://schemas.microsoft.com/office/powerpoint/2010/main" val="750209654"/>
              </p:ext>
            </p:extLst>
          </p:nvPr>
        </p:nvGraphicFramePr>
        <p:xfrm>
          <a:off x="273215" y="2150774"/>
          <a:ext cx="5186217" cy="3591105"/>
        </p:xfrm>
        <a:graphic>
          <a:graphicData uri="http://schemas.openxmlformats.org/drawingml/2006/table">
            <a:tbl>
              <a:tblPr firstRow="1" bandRow="1">
                <a:tableStyleId>{5C22544A-7EE6-4342-B048-85BDC9FD1C3A}</a:tableStyleId>
              </a:tblPr>
              <a:tblGrid>
                <a:gridCol w="2426816">
                  <a:extLst>
                    <a:ext uri="{9D8B030D-6E8A-4147-A177-3AD203B41FA5}">
                      <a16:colId xmlns:a16="http://schemas.microsoft.com/office/drawing/2014/main" val="713945041"/>
                    </a:ext>
                  </a:extLst>
                </a:gridCol>
                <a:gridCol w="1403085">
                  <a:extLst>
                    <a:ext uri="{9D8B030D-6E8A-4147-A177-3AD203B41FA5}">
                      <a16:colId xmlns:a16="http://schemas.microsoft.com/office/drawing/2014/main" val="615662040"/>
                    </a:ext>
                  </a:extLst>
                </a:gridCol>
                <a:gridCol w="1356316">
                  <a:extLst>
                    <a:ext uri="{9D8B030D-6E8A-4147-A177-3AD203B41FA5}">
                      <a16:colId xmlns:a16="http://schemas.microsoft.com/office/drawing/2014/main" val="3393130024"/>
                    </a:ext>
                  </a:extLst>
                </a:gridCol>
              </a:tblGrid>
              <a:tr h="608741">
                <a:tc>
                  <a:txBody>
                    <a:bodyPr/>
                    <a:lstStyle/>
                    <a:p>
                      <a:r>
                        <a:rPr lang="en-US" dirty="0"/>
                        <a:t>Name</a:t>
                      </a:r>
                    </a:p>
                  </a:txBody>
                  <a:tcPr/>
                </a:tc>
                <a:tc>
                  <a:txBody>
                    <a:bodyPr/>
                    <a:lstStyle/>
                    <a:p>
                      <a:r>
                        <a:rPr lang="en-US" dirty="0"/>
                        <a:t>Quantity</a:t>
                      </a:r>
                    </a:p>
                  </a:txBody>
                  <a:tcPr/>
                </a:tc>
                <a:tc>
                  <a:txBody>
                    <a:bodyPr/>
                    <a:lstStyle/>
                    <a:p>
                      <a:r>
                        <a:rPr lang="en-US" dirty="0"/>
                        <a:t>Percentage</a:t>
                      </a:r>
                    </a:p>
                  </a:txBody>
                  <a:tcPr/>
                </a:tc>
                <a:extLst>
                  <a:ext uri="{0D108BD9-81ED-4DB2-BD59-A6C34878D82A}">
                    <a16:rowId xmlns:a16="http://schemas.microsoft.com/office/drawing/2014/main" val="3934223845"/>
                  </a:ext>
                </a:extLst>
              </a:tr>
              <a:tr h="608741">
                <a:tc>
                  <a:txBody>
                    <a:bodyPr/>
                    <a:lstStyle/>
                    <a:p>
                      <a:r>
                        <a:rPr lang="en-US" dirty="0"/>
                        <a:t>Order</a:t>
                      </a:r>
                    </a:p>
                  </a:txBody>
                  <a:tcPr/>
                </a:tc>
                <a:tc>
                  <a:txBody>
                    <a:bodyPr/>
                    <a:lstStyle/>
                    <a:p>
                      <a:r>
                        <a:rPr lang="en-US" dirty="0"/>
                        <a:t>31729</a:t>
                      </a:r>
                    </a:p>
                  </a:txBody>
                  <a:tcPr/>
                </a:tc>
                <a:tc>
                  <a:txBody>
                    <a:bodyPr/>
                    <a:lstStyle/>
                    <a:p>
                      <a:r>
                        <a:rPr lang="en-US" dirty="0"/>
                        <a:t>100%</a:t>
                      </a:r>
                    </a:p>
                  </a:txBody>
                  <a:tcPr/>
                </a:tc>
                <a:extLst>
                  <a:ext uri="{0D108BD9-81ED-4DB2-BD59-A6C34878D82A}">
                    <a16:rowId xmlns:a16="http://schemas.microsoft.com/office/drawing/2014/main" val="3825480856"/>
                  </a:ext>
                </a:extLst>
              </a:tr>
              <a:tr h="464739">
                <a:tc>
                  <a:txBody>
                    <a:bodyPr/>
                    <a:lstStyle/>
                    <a:p>
                      <a:r>
                        <a:rPr lang="en-US" dirty="0"/>
                        <a:t>Product</a:t>
                      </a:r>
                    </a:p>
                  </a:txBody>
                  <a:tcPr/>
                </a:tc>
                <a:tc gridSpan="2">
                  <a:txBody>
                    <a:bodyPr/>
                    <a:lstStyle/>
                    <a:p>
                      <a:pPr algn="ctr"/>
                      <a:r>
                        <a:rPr lang="en-US" dirty="0"/>
                        <a:t>13.4M</a:t>
                      </a:r>
                    </a:p>
                  </a:txBody>
                  <a:tcPr/>
                </a:tc>
                <a:tc hMerge="1">
                  <a:txBody>
                    <a:bodyPr/>
                    <a:lstStyle/>
                    <a:p>
                      <a:endParaRPr lang="en-US" dirty="0"/>
                    </a:p>
                  </a:txBody>
                  <a:tcPr/>
                </a:tc>
                <a:extLst>
                  <a:ext uri="{0D108BD9-81ED-4DB2-BD59-A6C34878D82A}">
                    <a16:rowId xmlns:a16="http://schemas.microsoft.com/office/drawing/2014/main" val="444315698"/>
                  </a:ext>
                </a:extLst>
              </a:tr>
              <a:tr h="608741">
                <a:tc>
                  <a:txBody>
                    <a:bodyPr/>
                    <a:lstStyle/>
                    <a:p>
                      <a:r>
                        <a:rPr lang="en-US" dirty="0"/>
                        <a:t>Order In Full</a:t>
                      </a:r>
                    </a:p>
                  </a:txBody>
                  <a:tcPr/>
                </a:tc>
                <a:tc>
                  <a:txBody>
                    <a:bodyPr/>
                    <a:lstStyle/>
                    <a:p>
                      <a:r>
                        <a:rPr lang="en-US" dirty="0"/>
                        <a:t>16747</a:t>
                      </a:r>
                    </a:p>
                  </a:txBody>
                  <a:tcPr/>
                </a:tc>
                <a:tc>
                  <a:txBody>
                    <a:bodyPr/>
                    <a:lstStyle/>
                    <a:p>
                      <a:r>
                        <a:rPr lang="en-US" dirty="0"/>
                        <a:t>52.7%</a:t>
                      </a:r>
                    </a:p>
                  </a:txBody>
                  <a:tcPr/>
                </a:tc>
                <a:extLst>
                  <a:ext uri="{0D108BD9-81ED-4DB2-BD59-A6C34878D82A}">
                    <a16:rowId xmlns:a16="http://schemas.microsoft.com/office/drawing/2014/main" val="2474164853"/>
                  </a:ext>
                </a:extLst>
              </a:tr>
              <a:tr h="608741">
                <a:tc>
                  <a:txBody>
                    <a:bodyPr/>
                    <a:lstStyle/>
                    <a:p>
                      <a:r>
                        <a:rPr lang="en-US" dirty="0"/>
                        <a:t>Order On Time</a:t>
                      </a:r>
                    </a:p>
                  </a:txBody>
                  <a:tcPr/>
                </a:tc>
                <a:tc>
                  <a:txBody>
                    <a:bodyPr/>
                    <a:lstStyle/>
                    <a:p>
                      <a:r>
                        <a:rPr lang="en-US" dirty="0"/>
                        <a:t>18730</a:t>
                      </a:r>
                    </a:p>
                  </a:txBody>
                  <a:tcPr/>
                </a:tc>
                <a:tc>
                  <a:txBody>
                    <a:bodyPr/>
                    <a:lstStyle/>
                    <a:p>
                      <a:r>
                        <a:rPr lang="en-US" dirty="0"/>
                        <a:t>59.03%</a:t>
                      </a:r>
                    </a:p>
                  </a:txBody>
                  <a:tcPr/>
                </a:tc>
                <a:extLst>
                  <a:ext uri="{0D108BD9-81ED-4DB2-BD59-A6C34878D82A}">
                    <a16:rowId xmlns:a16="http://schemas.microsoft.com/office/drawing/2014/main" val="2557955780"/>
                  </a:ext>
                </a:extLst>
              </a:tr>
              <a:tr h="691402">
                <a:tc>
                  <a:txBody>
                    <a:bodyPr/>
                    <a:lstStyle/>
                    <a:p>
                      <a:r>
                        <a:rPr lang="en-US" dirty="0"/>
                        <a:t>Order Intime In full</a:t>
                      </a:r>
                    </a:p>
                  </a:txBody>
                  <a:tcPr/>
                </a:tc>
                <a:tc>
                  <a:txBody>
                    <a:bodyPr/>
                    <a:lstStyle/>
                    <a:p>
                      <a:r>
                        <a:rPr lang="en-US" dirty="0"/>
                        <a:t>9208</a:t>
                      </a:r>
                    </a:p>
                  </a:txBody>
                  <a:tcPr/>
                </a:tc>
                <a:tc>
                  <a:txBody>
                    <a:bodyPr/>
                    <a:lstStyle/>
                    <a:p>
                      <a:r>
                        <a:rPr lang="en-US" dirty="0"/>
                        <a:t>29.02%</a:t>
                      </a:r>
                    </a:p>
                  </a:txBody>
                  <a:tcPr/>
                </a:tc>
                <a:extLst>
                  <a:ext uri="{0D108BD9-81ED-4DB2-BD59-A6C34878D82A}">
                    <a16:rowId xmlns:a16="http://schemas.microsoft.com/office/drawing/2014/main" val="469296080"/>
                  </a:ext>
                </a:extLst>
              </a:tr>
            </a:tbl>
          </a:graphicData>
        </a:graphic>
      </p:graphicFrame>
      <p:sp>
        <p:nvSpPr>
          <p:cNvPr id="22" name="TextBox 21">
            <a:extLst>
              <a:ext uri="{FF2B5EF4-FFF2-40B4-BE49-F238E27FC236}">
                <a16:creationId xmlns:a16="http://schemas.microsoft.com/office/drawing/2014/main" id="{C7B6E4A1-21E3-A764-10A1-96D9939C2A79}"/>
              </a:ext>
            </a:extLst>
          </p:cNvPr>
          <p:cNvSpPr txBox="1"/>
          <p:nvPr/>
        </p:nvSpPr>
        <p:spPr>
          <a:xfrm>
            <a:off x="100361" y="1115122"/>
            <a:ext cx="12009863" cy="369332"/>
          </a:xfrm>
          <a:prstGeom prst="rect">
            <a:avLst/>
          </a:prstGeom>
          <a:noFill/>
        </p:spPr>
        <p:txBody>
          <a:bodyPr wrap="square" rtlCol="0">
            <a:spAutoFit/>
          </a:bodyPr>
          <a:lstStyle/>
          <a:p>
            <a:r>
              <a:rPr lang="en-US" dirty="0"/>
              <a:t>Data was collected from March 2022 to August 2022</a:t>
            </a:r>
          </a:p>
        </p:txBody>
      </p:sp>
      <p:sp>
        <p:nvSpPr>
          <p:cNvPr id="23" name="TextBox 22">
            <a:extLst>
              <a:ext uri="{FF2B5EF4-FFF2-40B4-BE49-F238E27FC236}">
                <a16:creationId xmlns:a16="http://schemas.microsoft.com/office/drawing/2014/main" id="{B5CD54B3-B5F3-61CF-D06F-50FA167771EC}"/>
              </a:ext>
            </a:extLst>
          </p:cNvPr>
          <p:cNvSpPr txBox="1"/>
          <p:nvPr/>
        </p:nvSpPr>
        <p:spPr>
          <a:xfrm>
            <a:off x="6464779" y="1479072"/>
            <a:ext cx="5162678" cy="1477328"/>
          </a:xfrm>
          <a:prstGeom prst="rect">
            <a:avLst/>
          </a:prstGeom>
          <a:noFill/>
        </p:spPr>
        <p:txBody>
          <a:bodyPr wrap="square" rtlCol="0">
            <a:spAutoFit/>
          </a:bodyPr>
          <a:lstStyle/>
          <a:p>
            <a:r>
              <a:rPr lang="en-US" dirty="0"/>
              <a:t>Dairy product orders are </a:t>
            </a:r>
            <a:r>
              <a:rPr lang="en-US" b="1" dirty="0"/>
              <a:t>almost double than</a:t>
            </a:r>
            <a:r>
              <a:rPr lang="en-US" dirty="0"/>
              <a:t> the food and beverage categories</a:t>
            </a:r>
          </a:p>
          <a:p>
            <a:r>
              <a:rPr lang="en-US" dirty="0"/>
              <a:t>Client focus on developing in Ahmedabad and Vadodara where the population are at 1</a:t>
            </a:r>
            <a:r>
              <a:rPr lang="en-US" baseline="30000" dirty="0"/>
              <a:t>st</a:t>
            </a:r>
            <a:r>
              <a:rPr lang="en-US" dirty="0"/>
              <a:t> and 3</a:t>
            </a:r>
            <a:r>
              <a:rPr lang="en-US" baseline="30000" dirty="0"/>
              <a:t>rd</a:t>
            </a:r>
            <a:r>
              <a:rPr lang="en-US" dirty="0"/>
              <a:t> in Gujarat State respectively </a:t>
            </a:r>
          </a:p>
        </p:txBody>
      </p:sp>
    </p:spTree>
    <p:extLst>
      <p:ext uri="{BB962C8B-B14F-4D97-AF65-F5344CB8AC3E}">
        <p14:creationId xmlns:p14="http://schemas.microsoft.com/office/powerpoint/2010/main" val="328818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0EE45-DC75-6048-316C-3AB575548F54}"/>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4C1B794-A01E-4AAD-6EDC-00F5ADC64704}"/>
              </a:ext>
            </a:extLst>
          </p:cNvPr>
          <p:cNvGraphicFramePr>
            <a:graphicFrameLocks noChangeAspect="1"/>
          </p:cNvGraphicFramePr>
          <p:nvPr>
            <p:custDataLst>
              <p:tags r:id="rId1"/>
            </p:custDataLst>
            <p:extLst>
              <p:ext uri="{D42A27DB-BD31-4B8C-83A1-F6EECF244321}">
                <p14:modId xmlns:p14="http://schemas.microsoft.com/office/powerpoint/2010/main" val="4852756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7" name="think-cell data - do not delete" hidden="1">
                        <a:extLst>
                          <a:ext uri="{FF2B5EF4-FFF2-40B4-BE49-F238E27FC236}">
                            <a16:creationId xmlns:a16="http://schemas.microsoft.com/office/drawing/2014/main" id="{D1ACA0B0-42A7-558D-87DC-FD1B806E9E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ED6123A-D053-4C7C-EA5E-5D5959D790A4}"/>
              </a:ext>
            </a:extLst>
          </p:cNvPr>
          <p:cNvSpPr>
            <a:spLocks noGrp="1"/>
          </p:cNvSpPr>
          <p:nvPr>
            <p:ph type="title"/>
          </p:nvPr>
        </p:nvSpPr>
        <p:spPr>
          <a:xfrm>
            <a:off x="0" y="136525"/>
            <a:ext cx="5632288" cy="891540"/>
          </a:xfrm>
        </p:spPr>
        <p:txBody>
          <a:bodyPr vert="horz"/>
          <a:lstStyle/>
          <a:p>
            <a:r>
              <a:rPr lang="en-US" b="1" dirty="0"/>
              <a:t>Problem Analysis</a:t>
            </a:r>
          </a:p>
        </p:txBody>
      </p:sp>
      <p:sp>
        <p:nvSpPr>
          <p:cNvPr id="5" name="Slide Number Placeholder 4">
            <a:extLst>
              <a:ext uri="{FF2B5EF4-FFF2-40B4-BE49-F238E27FC236}">
                <a16:creationId xmlns:a16="http://schemas.microsoft.com/office/drawing/2014/main" id="{7900645B-321E-4AB1-BB08-B97568596D6D}"/>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10" name="Rectangle 9">
            <a:extLst>
              <a:ext uri="{FF2B5EF4-FFF2-40B4-BE49-F238E27FC236}">
                <a16:creationId xmlns:a16="http://schemas.microsoft.com/office/drawing/2014/main" id="{D49E3E4F-E6F5-D246-88CA-4FF3F35E52B3}"/>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hart 14">
            <a:extLst>
              <a:ext uri="{FF2B5EF4-FFF2-40B4-BE49-F238E27FC236}">
                <a16:creationId xmlns:a16="http://schemas.microsoft.com/office/drawing/2014/main" id="{82BD5302-0BDB-4399-413A-338E1574B175}"/>
              </a:ext>
            </a:extLst>
          </p:cNvPr>
          <p:cNvGraphicFramePr/>
          <p:nvPr>
            <p:extLst>
              <p:ext uri="{D42A27DB-BD31-4B8C-83A1-F6EECF244321}">
                <p14:modId xmlns:p14="http://schemas.microsoft.com/office/powerpoint/2010/main" val="219469578"/>
              </p:ext>
            </p:extLst>
          </p:nvPr>
        </p:nvGraphicFramePr>
        <p:xfrm>
          <a:off x="6389649" y="1483113"/>
          <a:ext cx="5720575" cy="5081076"/>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E8047BF5-E324-6CBE-EAF9-495FC0DC7007}"/>
              </a:ext>
            </a:extLst>
          </p:cNvPr>
          <p:cNvSpPr txBox="1"/>
          <p:nvPr/>
        </p:nvSpPr>
        <p:spPr>
          <a:xfrm>
            <a:off x="134276" y="2488571"/>
            <a:ext cx="5363736" cy="2862322"/>
          </a:xfrm>
          <a:prstGeom prst="rect">
            <a:avLst/>
          </a:prstGeom>
          <a:noFill/>
        </p:spPr>
        <p:txBody>
          <a:bodyPr wrap="square" rtlCol="0">
            <a:spAutoFit/>
          </a:bodyPr>
          <a:lstStyle/>
          <a:p>
            <a:r>
              <a:rPr lang="en-US" dirty="0"/>
              <a:t>Average IF%, OT%, and OTIF% are </a:t>
            </a:r>
            <a:r>
              <a:rPr lang="en-US" b="1" dirty="0"/>
              <a:t>noticeably lower </a:t>
            </a:r>
            <a:r>
              <a:rPr lang="en-US" dirty="0"/>
              <a:t>than the target value</a:t>
            </a:r>
          </a:p>
          <a:p>
            <a:pPr marL="285750" indent="-285750">
              <a:buFont typeface="Arial" panose="020B0604020202020204" pitchFamily="34" charset="0"/>
              <a:buChar char="•"/>
            </a:pPr>
            <a:r>
              <a:rPr lang="en-US" dirty="0"/>
              <a:t>IF% is lower by approximately </a:t>
            </a:r>
            <a:r>
              <a:rPr lang="en-US" b="1" dirty="0"/>
              <a:t>31.01% </a:t>
            </a:r>
            <a:r>
              <a:rPr lang="en-US" dirty="0"/>
              <a:t>than the IF target</a:t>
            </a:r>
          </a:p>
          <a:p>
            <a:pPr marL="285750" indent="-285750">
              <a:buFont typeface="Arial" panose="020B0604020202020204" pitchFamily="34" charset="0"/>
              <a:buChar char="•"/>
            </a:pPr>
            <a:r>
              <a:rPr lang="en-US" dirty="0"/>
              <a:t>OT% is lower by </a:t>
            </a:r>
            <a:r>
              <a:rPr lang="en-US" b="1" dirty="0"/>
              <a:t>31.19%</a:t>
            </a:r>
            <a:r>
              <a:rPr lang="en-US" dirty="0"/>
              <a:t> than the target value</a:t>
            </a:r>
          </a:p>
          <a:p>
            <a:pPr marL="285750" indent="-285750">
              <a:buFont typeface="Arial" panose="020B0604020202020204" pitchFamily="34" charset="0"/>
              <a:buChar char="•"/>
            </a:pPr>
            <a:r>
              <a:rPr lang="en-US" dirty="0"/>
              <a:t>OTIF% only reaches </a:t>
            </a:r>
            <a:r>
              <a:rPr lang="en-US" b="1" dirty="0"/>
              <a:t>44.02%</a:t>
            </a:r>
            <a:r>
              <a:rPr lang="en-US" dirty="0"/>
              <a:t> of target</a:t>
            </a:r>
          </a:p>
          <a:p>
            <a:r>
              <a:rPr lang="en-US" dirty="0"/>
              <a:t>=&gt; It creates </a:t>
            </a:r>
            <a:r>
              <a:rPr lang="en-US" b="1" dirty="0"/>
              <a:t>bad customer service </a:t>
            </a:r>
            <a:r>
              <a:rPr lang="en-US" dirty="0"/>
              <a:t>when </a:t>
            </a:r>
            <a:r>
              <a:rPr lang="en-US" dirty="0" err="1"/>
              <a:t>AtliQ</a:t>
            </a:r>
            <a:r>
              <a:rPr lang="en-US" dirty="0"/>
              <a:t> cannot provide enough order quantities and late deliveries</a:t>
            </a:r>
          </a:p>
          <a:p>
            <a:r>
              <a:rPr lang="en-US" dirty="0"/>
              <a:t>=&gt; It makes customers have </a:t>
            </a:r>
            <a:r>
              <a:rPr lang="en-US" b="1" dirty="0"/>
              <a:t>bad experiences </a:t>
            </a:r>
            <a:r>
              <a:rPr lang="en-US" dirty="0"/>
              <a:t>when becoming partners with </a:t>
            </a:r>
            <a:r>
              <a:rPr lang="en-US" dirty="0" err="1"/>
              <a:t>AtliQ</a:t>
            </a:r>
            <a:r>
              <a:rPr lang="en-US" dirty="0"/>
              <a:t>.</a:t>
            </a:r>
          </a:p>
        </p:txBody>
      </p:sp>
      <p:sp>
        <p:nvSpPr>
          <p:cNvPr id="3" name="TextBox 2">
            <a:extLst>
              <a:ext uri="{FF2B5EF4-FFF2-40B4-BE49-F238E27FC236}">
                <a16:creationId xmlns:a16="http://schemas.microsoft.com/office/drawing/2014/main" id="{582239B4-A7E8-7DA0-CE30-0345CC0346EC}"/>
              </a:ext>
            </a:extLst>
          </p:cNvPr>
          <p:cNvSpPr txBox="1"/>
          <p:nvPr/>
        </p:nvSpPr>
        <p:spPr>
          <a:xfrm>
            <a:off x="134276" y="6110868"/>
            <a:ext cx="4850319" cy="577081"/>
          </a:xfrm>
          <a:prstGeom prst="rect">
            <a:avLst/>
          </a:prstGeom>
          <a:noFill/>
        </p:spPr>
        <p:txBody>
          <a:bodyPr wrap="square" rtlCol="0">
            <a:spAutoFit/>
          </a:bodyPr>
          <a:lstStyle/>
          <a:p>
            <a:r>
              <a:rPr lang="en-US" sz="1050" dirty="0"/>
              <a:t>IF%: In Full Delivery %</a:t>
            </a:r>
          </a:p>
          <a:p>
            <a:r>
              <a:rPr lang="en-US" sz="1050" dirty="0"/>
              <a:t>OT%: On Time Delivery%</a:t>
            </a:r>
            <a:br>
              <a:rPr lang="en-US" sz="1050" dirty="0"/>
            </a:br>
            <a:r>
              <a:rPr lang="en-US" sz="1050" dirty="0"/>
              <a:t>OTIF%: On Time In Full Delivery %</a:t>
            </a:r>
          </a:p>
        </p:txBody>
      </p:sp>
    </p:spTree>
    <p:extLst>
      <p:ext uri="{BB962C8B-B14F-4D97-AF65-F5344CB8AC3E}">
        <p14:creationId xmlns:p14="http://schemas.microsoft.com/office/powerpoint/2010/main" val="1639403653"/>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95392-9C11-901B-4311-EF4C872BC17E}"/>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1ACA0B0-42A7-558D-87DC-FD1B806E9E47}"/>
              </a:ext>
            </a:extLst>
          </p:cNvPr>
          <p:cNvGraphicFramePr>
            <a:graphicFrameLocks noChangeAspect="1"/>
          </p:cNvGraphicFramePr>
          <p:nvPr>
            <p:custDataLst>
              <p:tags r:id="rId1"/>
            </p:custDataLst>
            <p:extLst>
              <p:ext uri="{D42A27DB-BD31-4B8C-83A1-F6EECF244321}">
                <p14:modId xmlns:p14="http://schemas.microsoft.com/office/powerpoint/2010/main" val="123480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think-cell data - do not delete" hidden="1">
                        <a:extLst>
                          <a:ext uri="{FF2B5EF4-FFF2-40B4-BE49-F238E27FC236}">
                            <a16:creationId xmlns:a16="http://schemas.microsoft.com/office/drawing/2014/main" id="{38A449A8-8077-9B43-64E5-A72E72D43DF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3FC060E-BE43-27CB-EB09-FA5A00BDD4DD}"/>
              </a:ext>
            </a:extLst>
          </p:cNvPr>
          <p:cNvSpPr>
            <a:spLocks noGrp="1"/>
          </p:cNvSpPr>
          <p:nvPr>
            <p:ph type="title"/>
          </p:nvPr>
        </p:nvSpPr>
        <p:spPr>
          <a:xfrm>
            <a:off x="0" y="136525"/>
            <a:ext cx="5632288" cy="891540"/>
          </a:xfrm>
        </p:spPr>
        <p:txBody>
          <a:bodyPr vert="horz"/>
          <a:lstStyle/>
          <a:p>
            <a:r>
              <a:rPr lang="en-US" b="1" dirty="0"/>
              <a:t>Problem Analysis</a:t>
            </a:r>
          </a:p>
        </p:txBody>
      </p:sp>
      <p:sp>
        <p:nvSpPr>
          <p:cNvPr id="5" name="Slide Number Placeholder 4">
            <a:extLst>
              <a:ext uri="{FF2B5EF4-FFF2-40B4-BE49-F238E27FC236}">
                <a16:creationId xmlns:a16="http://schemas.microsoft.com/office/drawing/2014/main" id="{FAFEF28E-A263-B439-9C61-9ABBB02958F5}"/>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10" name="Rectangle 9">
            <a:extLst>
              <a:ext uri="{FF2B5EF4-FFF2-40B4-BE49-F238E27FC236}">
                <a16:creationId xmlns:a16="http://schemas.microsoft.com/office/drawing/2014/main" id="{61A014A6-9260-F0C3-60AA-75655B035C21}"/>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D5437D6B-4AFC-AF9A-F1C4-C671AB607EE4}"/>
              </a:ext>
            </a:extLst>
          </p:cNvPr>
          <p:cNvGraphicFramePr/>
          <p:nvPr>
            <p:extLst>
              <p:ext uri="{D42A27DB-BD31-4B8C-83A1-F6EECF244321}">
                <p14:modId xmlns:p14="http://schemas.microsoft.com/office/powerpoint/2010/main" val="622352784"/>
              </p:ext>
            </p:extLst>
          </p:nvPr>
        </p:nvGraphicFramePr>
        <p:xfrm>
          <a:off x="0" y="3059576"/>
          <a:ext cx="12192000" cy="3479336"/>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a:extLst>
              <a:ext uri="{FF2B5EF4-FFF2-40B4-BE49-F238E27FC236}">
                <a16:creationId xmlns:a16="http://schemas.microsoft.com/office/drawing/2014/main" id="{190DD7AE-AEAF-11AF-34CB-F0C0A20A283E}"/>
              </a:ext>
            </a:extLst>
          </p:cNvPr>
          <p:cNvSpPr txBox="1"/>
          <p:nvPr/>
        </p:nvSpPr>
        <p:spPr>
          <a:xfrm>
            <a:off x="144966" y="1237785"/>
            <a:ext cx="11530361" cy="2031325"/>
          </a:xfrm>
          <a:prstGeom prst="rect">
            <a:avLst/>
          </a:prstGeom>
          <a:noFill/>
        </p:spPr>
        <p:txBody>
          <a:bodyPr wrap="square" rtlCol="0">
            <a:spAutoFit/>
          </a:bodyPr>
          <a:lstStyle/>
          <a:p>
            <a:r>
              <a:rPr lang="en-US" dirty="0" err="1"/>
              <a:t>AtliQ</a:t>
            </a:r>
            <a:r>
              <a:rPr lang="en-US" dirty="0"/>
              <a:t> customers can be divided into 3 main groups based on volume of orders:</a:t>
            </a:r>
          </a:p>
          <a:p>
            <a:pPr marL="342900" indent="-342900">
              <a:buFont typeface="+mj-lt"/>
              <a:buAutoNum type="arabicPeriod"/>
            </a:pPr>
            <a:r>
              <a:rPr lang="en-US" dirty="0"/>
              <a:t>Big group includes customers who gain more than </a:t>
            </a:r>
            <a:r>
              <a:rPr lang="en-US" b="1" dirty="0"/>
              <a:t>10%</a:t>
            </a:r>
            <a:r>
              <a:rPr lang="en-US" dirty="0"/>
              <a:t> in total orders ( Lotus Mart, Acclaimed Stores)</a:t>
            </a:r>
          </a:p>
          <a:p>
            <a:pPr marL="342900" indent="-342900">
              <a:buFont typeface="+mj-lt"/>
              <a:buAutoNum type="arabicPeriod"/>
            </a:pPr>
            <a:r>
              <a:rPr lang="en-US" dirty="0"/>
              <a:t>Middle group, which gain from </a:t>
            </a:r>
            <a:r>
              <a:rPr lang="en-US" b="1" dirty="0"/>
              <a:t>7% to 10%</a:t>
            </a:r>
            <a:r>
              <a:rPr lang="en-US" dirty="0"/>
              <a:t> of total client orders for each ( Vijay Stores, Rel Fresh, </a:t>
            </a:r>
            <a:r>
              <a:rPr lang="en-US" dirty="0" err="1"/>
              <a:t>Coolblue</a:t>
            </a:r>
            <a:r>
              <a:rPr lang="en-US" dirty="0"/>
              <a:t>, Propel Mart)</a:t>
            </a:r>
          </a:p>
          <a:p>
            <a:pPr marL="342900" indent="-342900">
              <a:buFont typeface="+mj-lt"/>
              <a:buAutoNum type="arabicPeriod"/>
            </a:pPr>
            <a:r>
              <a:rPr lang="en-US" dirty="0"/>
              <a:t>Small group is customers who gain </a:t>
            </a:r>
            <a:r>
              <a:rPr lang="en-US" b="1" dirty="0"/>
              <a:t>less than 7% </a:t>
            </a:r>
            <a:r>
              <a:rPr lang="en-US" dirty="0"/>
              <a:t>of total orders for each.</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2544840589"/>
      </p:ext>
    </p:extLst>
  </p:cSld>
  <p:clrMapOvr>
    <a:masterClrMapping/>
  </p:clrMapOvr>
  <p:extLst>
    <p:ext uri="{6950BFC3-D8DA-4A85-94F7-54DA5524770B}">
      <p188:commentRel xmlns:p188="http://schemas.microsoft.com/office/powerpoint/2018/8/main"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567DE-7D74-0281-00F5-42C15F8ECBFD}"/>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C4A9FE4C-9E11-7A97-E82E-83B16D5A1E55}"/>
              </a:ext>
            </a:extLst>
          </p:cNvPr>
          <p:cNvGraphicFramePr>
            <a:graphicFrameLocks noChangeAspect="1"/>
          </p:cNvGraphicFramePr>
          <p:nvPr>
            <p:custDataLst>
              <p:tags r:id="rId1"/>
            </p:custDataLst>
            <p:extLst>
              <p:ext uri="{D42A27DB-BD31-4B8C-83A1-F6EECF244321}">
                <p14:modId xmlns:p14="http://schemas.microsoft.com/office/powerpoint/2010/main" val="233096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think-cell data - do not delete" hidden="1">
                        <a:extLst>
                          <a:ext uri="{FF2B5EF4-FFF2-40B4-BE49-F238E27FC236}">
                            <a16:creationId xmlns:a16="http://schemas.microsoft.com/office/drawing/2014/main" id="{FD6F055D-0788-1E8F-5AD0-EC6F5E27BD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660DB28-32F1-A3DC-3339-89FCA0F3B22A}"/>
              </a:ext>
            </a:extLst>
          </p:cNvPr>
          <p:cNvSpPr>
            <a:spLocks noGrp="1"/>
          </p:cNvSpPr>
          <p:nvPr>
            <p:ph type="title"/>
          </p:nvPr>
        </p:nvSpPr>
        <p:spPr>
          <a:xfrm>
            <a:off x="0" y="136525"/>
            <a:ext cx="5632288" cy="891540"/>
          </a:xfrm>
        </p:spPr>
        <p:txBody>
          <a:bodyPr vert="horz"/>
          <a:lstStyle/>
          <a:p>
            <a:r>
              <a:rPr lang="en-US" dirty="0"/>
              <a:t>Problem Analysis</a:t>
            </a:r>
            <a:endParaRPr lang="en-US" b="1" dirty="0"/>
          </a:p>
        </p:txBody>
      </p:sp>
      <p:sp>
        <p:nvSpPr>
          <p:cNvPr id="3" name="Date Placeholder 2">
            <a:extLst>
              <a:ext uri="{FF2B5EF4-FFF2-40B4-BE49-F238E27FC236}">
                <a16:creationId xmlns:a16="http://schemas.microsoft.com/office/drawing/2014/main" id="{4E5485FC-D6A1-2780-F39D-4FF450DC872E}"/>
              </a:ext>
            </a:extLst>
          </p:cNvPr>
          <p:cNvSpPr>
            <a:spLocks noGrp="1"/>
          </p:cNvSpPr>
          <p:nvPr>
            <p:ph type="dt" sz="half" idx="10"/>
          </p:nvPr>
        </p:nvSpPr>
        <p:spPr/>
        <p:txBody>
          <a:bodyPr/>
          <a:lstStyle/>
          <a:p>
            <a:r>
              <a:rPr lang="en-US" dirty="0"/>
              <a:t>LIFR%: Line Fill Rate%</a:t>
            </a:r>
          </a:p>
        </p:txBody>
      </p:sp>
      <p:sp>
        <p:nvSpPr>
          <p:cNvPr id="5" name="Slide Number Placeholder 4">
            <a:extLst>
              <a:ext uri="{FF2B5EF4-FFF2-40B4-BE49-F238E27FC236}">
                <a16:creationId xmlns:a16="http://schemas.microsoft.com/office/drawing/2014/main" id="{FC5753EF-3D24-E161-453A-C7A860E27E0F}"/>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10" name="Rectangle 9">
            <a:extLst>
              <a:ext uri="{FF2B5EF4-FFF2-40B4-BE49-F238E27FC236}">
                <a16:creationId xmlns:a16="http://schemas.microsoft.com/office/drawing/2014/main" id="{F07CEA39-FA64-CFA7-2E16-85B60A1F50E0}"/>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4053055-D49A-B855-07DE-5821C8E929C9}"/>
              </a:ext>
            </a:extLst>
          </p:cNvPr>
          <p:cNvSpPr txBox="1"/>
          <p:nvPr/>
        </p:nvSpPr>
        <p:spPr>
          <a:xfrm>
            <a:off x="78059" y="1204332"/>
            <a:ext cx="11909502" cy="1477328"/>
          </a:xfrm>
          <a:prstGeom prst="rect">
            <a:avLst/>
          </a:prstGeom>
          <a:noFill/>
        </p:spPr>
        <p:txBody>
          <a:bodyPr wrap="square" rtlCol="0">
            <a:spAutoFit/>
          </a:bodyPr>
          <a:lstStyle/>
          <a:p>
            <a:r>
              <a:rPr lang="en-US" dirty="0"/>
              <a:t>Average of LIFR% of </a:t>
            </a:r>
            <a:r>
              <a:rPr lang="en-US" dirty="0" err="1"/>
              <a:t>AliQ</a:t>
            </a:r>
            <a:r>
              <a:rPr lang="en-US" dirty="0"/>
              <a:t> Mart is </a:t>
            </a:r>
            <a:r>
              <a:rPr lang="en-US" b="1" dirty="0"/>
              <a:t>65.96%</a:t>
            </a:r>
          </a:p>
          <a:p>
            <a:r>
              <a:rPr lang="en-US" dirty="0"/>
              <a:t>Initial analysis of the order line overview, </a:t>
            </a:r>
            <a:r>
              <a:rPr lang="en-US" b="1" dirty="0"/>
              <a:t>nearly half of all customers </a:t>
            </a:r>
            <a:r>
              <a:rPr lang="en-US" dirty="0"/>
              <a:t>get LIFR% lower than the average value</a:t>
            </a:r>
          </a:p>
          <a:p>
            <a:pPr marL="285750" indent="-285750">
              <a:buFont typeface="Arial" panose="020B0604020202020204" pitchFamily="34" charset="0"/>
              <a:buChar char="•"/>
            </a:pPr>
            <a:r>
              <a:rPr lang="en-US" dirty="0"/>
              <a:t>Vijay Stores, Lotus Mart, Acclaimed Stores, </a:t>
            </a:r>
            <a:r>
              <a:rPr lang="en-US" dirty="0" err="1"/>
              <a:t>Coolblue</a:t>
            </a:r>
            <a:r>
              <a:rPr lang="en-US" dirty="0"/>
              <a:t>, Elite Mart, </a:t>
            </a:r>
            <a:r>
              <a:rPr lang="en-US" dirty="0" err="1"/>
              <a:t>Sorefoz</a:t>
            </a:r>
            <a:r>
              <a:rPr lang="en-US" dirty="0"/>
              <a:t> Mart, Info Stores</a:t>
            </a:r>
          </a:p>
          <a:p>
            <a:pPr marL="285750" indent="-285750">
              <a:buFont typeface="Arial" panose="020B0604020202020204" pitchFamily="34" charset="0"/>
              <a:buChar char="•"/>
            </a:pPr>
            <a:r>
              <a:rPr lang="en-US" dirty="0"/>
              <a:t>Out of that, Vijay Store, Lotus Mart, and Acclaimed Stores capture nearly 30% of total orders of </a:t>
            </a:r>
            <a:r>
              <a:rPr lang="en-US" dirty="0" err="1"/>
              <a:t>AliQ</a:t>
            </a:r>
            <a:r>
              <a:rPr lang="en-US" dirty="0"/>
              <a:t> Mart</a:t>
            </a:r>
          </a:p>
          <a:p>
            <a:r>
              <a:rPr lang="en-US" dirty="0"/>
              <a:t> </a:t>
            </a:r>
          </a:p>
        </p:txBody>
      </p:sp>
      <p:pic>
        <p:nvPicPr>
          <p:cNvPr id="13" name="Picture 12">
            <a:extLst>
              <a:ext uri="{FF2B5EF4-FFF2-40B4-BE49-F238E27FC236}">
                <a16:creationId xmlns:a16="http://schemas.microsoft.com/office/drawing/2014/main" id="{434901AB-65CC-3FE6-4A13-09D6C6AE7E2A}"/>
              </a:ext>
            </a:extLst>
          </p:cNvPr>
          <p:cNvPicPr>
            <a:picLocks noChangeAspect="1"/>
          </p:cNvPicPr>
          <p:nvPr/>
        </p:nvPicPr>
        <p:blipFill>
          <a:blip r:embed="rId5"/>
          <a:stretch>
            <a:fillRect/>
          </a:stretch>
        </p:blipFill>
        <p:spPr>
          <a:xfrm>
            <a:off x="78059" y="2523383"/>
            <a:ext cx="12035882" cy="3832967"/>
          </a:xfrm>
          <a:prstGeom prst="rect">
            <a:avLst/>
          </a:prstGeom>
        </p:spPr>
      </p:pic>
    </p:spTree>
    <p:extLst>
      <p:ext uri="{BB962C8B-B14F-4D97-AF65-F5344CB8AC3E}">
        <p14:creationId xmlns:p14="http://schemas.microsoft.com/office/powerpoint/2010/main" val="9000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23EE5-BC6C-8680-0837-983A5FB4367A}"/>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808DB5E-8902-F5C0-4ED3-FFAEC28BD49C}"/>
              </a:ext>
            </a:extLst>
          </p:cNvPr>
          <p:cNvGraphicFramePr>
            <a:graphicFrameLocks noChangeAspect="1"/>
          </p:cNvGraphicFramePr>
          <p:nvPr>
            <p:custDataLst>
              <p:tags r:id="rId1"/>
            </p:custDataLst>
            <p:extLst>
              <p:ext uri="{D42A27DB-BD31-4B8C-83A1-F6EECF244321}">
                <p14:modId xmlns:p14="http://schemas.microsoft.com/office/powerpoint/2010/main" val="3611267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think-cell data - do not delete" hidden="1">
                        <a:extLst>
                          <a:ext uri="{FF2B5EF4-FFF2-40B4-BE49-F238E27FC236}">
                            <a16:creationId xmlns:a16="http://schemas.microsoft.com/office/drawing/2014/main" id="{A4C1B794-A01E-4AAD-6EDC-00F5ADC6470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DB15C5F-61F8-8E45-FC4F-29456BE389D1}"/>
              </a:ext>
            </a:extLst>
          </p:cNvPr>
          <p:cNvSpPr>
            <a:spLocks noGrp="1"/>
          </p:cNvSpPr>
          <p:nvPr>
            <p:ph type="title"/>
          </p:nvPr>
        </p:nvSpPr>
        <p:spPr>
          <a:xfrm>
            <a:off x="0" y="136525"/>
            <a:ext cx="5632288" cy="891540"/>
          </a:xfrm>
        </p:spPr>
        <p:txBody>
          <a:bodyPr vert="horz"/>
          <a:lstStyle/>
          <a:p>
            <a:r>
              <a:rPr lang="en-US" b="1" dirty="0"/>
              <a:t>Problem Analysis</a:t>
            </a:r>
          </a:p>
        </p:txBody>
      </p:sp>
      <p:sp>
        <p:nvSpPr>
          <p:cNvPr id="5" name="Slide Number Placeholder 4">
            <a:extLst>
              <a:ext uri="{FF2B5EF4-FFF2-40B4-BE49-F238E27FC236}">
                <a16:creationId xmlns:a16="http://schemas.microsoft.com/office/drawing/2014/main" id="{8E8C8008-0A55-BD22-B521-7EF6BB36D0BF}"/>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10" name="Rectangle 9">
            <a:extLst>
              <a:ext uri="{FF2B5EF4-FFF2-40B4-BE49-F238E27FC236}">
                <a16:creationId xmlns:a16="http://schemas.microsoft.com/office/drawing/2014/main" id="{B1A90A49-76BB-1C0A-FFE3-5D4DCF8F35A9}"/>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612440C-ED02-AC22-36D2-37A80450D94E}"/>
              </a:ext>
            </a:extLst>
          </p:cNvPr>
          <p:cNvPicPr>
            <a:picLocks noChangeAspect="1"/>
          </p:cNvPicPr>
          <p:nvPr/>
        </p:nvPicPr>
        <p:blipFill>
          <a:blip r:embed="rId7"/>
          <a:stretch>
            <a:fillRect/>
          </a:stretch>
        </p:blipFill>
        <p:spPr>
          <a:xfrm>
            <a:off x="347546" y="2988527"/>
            <a:ext cx="11496907" cy="3367823"/>
          </a:xfrm>
          <a:prstGeom prst="rect">
            <a:avLst/>
          </a:prstGeom>
        </p:spPr>
      </p:pic>
      <p:sp>
        <p:nvSpPr>
          <p:cNvPr id="27" name="TextBox 26">
            <a:extLst>
              <a:ext uri="{FF2B5EF4-FFF2-40B4-BE49-F238E27FC236}">
                <a16:creationId xmlns:a16="http://schemas.microsoft.com/office/drawing/2014/main" id="{F82CCA5B-57BD-4306-F1D3-0BFE0F8C6402}"/>
              </a:ext>
            </a:extLst>
          </p:cNvPr>
          <p:cNvSpPr txBox="1"/>
          <p:nvPr/>
        </p:nvSpPr>
        <p:spPr>
          <a:xfrm>
            <a:off x="0" y="1028065"/>
            <a:ext cx="11844453" cy="646331"/>
          </a:xfrm>
          <a:prstGeom prst="rect">
            <a:avLst/>
          </a:prstGeom>
          <a:noFill/>
        </p:spPr>
        <p:txBody>
          <a:bodyPr wrap="square" rtlCol="0">
            <a:spAutoFit/>
          </a:bodyPr>
          <a:lstStyle/>
          <a:p>
            <a:r>
              <a:rPr lang="en-US" dirty="0"/>
              <a:t>Based on OT% value and IF% value, the list of customers can be divided into 3 groups. The client should </a:t>
            </a:r>
            <a:r>
              <a:rPr lang="en-US" b="1" dirty="0"/>
              <a:t>prioritize the OT% value first and then the IF% value</a:t>
            </a:r>
            <a:r>
              <a:rPr lang="en-US" dirty="0"/>
              <a:t>. Therefore, the client can identify customers whose higher leaving rate</a:t>
            </a:r>
          </a:p>
        </p:txBody>
      </p:sp>
      <p:sp>
        <p:nvSpPr>
          <p:cNvPr id="28" name="TextBox 27">
            <a:extLst>
              <a:ext uri="{FF2B5EF4-FFF2-40B4-BE49-F238E27FC236}">
                <a16:creationId xmlns:a16="http://schemas.microsoft.com/office/drawing/2014/main" id="{7C270E76-084A-AF58-6394-FCCB0F5BF61A}"/>
              </a:ext>
            </a:extLst>
          </p:cNvPr>
          <p:cNvSpPr txBox="1"/>
          <p:nvPr/>
        </p:nvSpPr>
        <p:spPr>
          <a:xfrm>
            <a:off x="-1" y="1674396"/>
            <a:ext cx="11006254" cy="1200329"/>
          </a:xfrm>
          <a:prstGeom prst="rect">
            <a:avLst/>
          </a:prstGeom>
          <a:noFill/>
        </p:spPr>
        <p:txBody>
          <a:bodyPr wrap="square" rtlCol="0">
            <a:spAutoFit/>
          </a:bodyPr>
          <a:lstStyle/>
          <a:p>
            <a:r>
              <a:rPr lang="en-US" dirty="0"/>
              <a:t>Leaving rate ranking group:</a:t>
            </a:r>
          </a:p>
          <a:p>
            <a:pPr marL="342900" indent="-342900">
              <a:buFont typeface="+mj-lt"/>
              <a:buAutoNum type="arabicPeriod"/>
            </a:pPr>
            <a:r>
              <a:rPr lang="en-US" dirty="0"/>
              <a:t>Lotus Mart, Acclaimed Stores, </a:t>
            </a:r>
            <a:r>
              <a:rPr lang="en-US" dirty="0" err="1"/>
              <a:t>Coolblue</a:t>
            </a:r>
            <a:endParaRPr lang="en-US" dirty="0"/>
          </a:p>
          <a:p>
            <a:pPr marL="342900" indent="-342900">
              <a:buFont typeface="+mj-lt"/>
              <a:buAutoNum type="arabicPeriod"/>
            </a:pPr>
            <a:r>
              <a:rPr lang="en-US" dirty="0"/>
              <a:t>Infor stores, Elite Mart, </a:t>
            </a:r>
            <a:r>
              <a:rPr lang="en-US" dirty="0" err="1"/>
              <a:t>Sorefoz</a:t>
            </a:r>
            <a:r>
              <a:rPr lang="en-US" dirty="0"/>
              <a:t> Mart, Vijay Stores</a:t>
            </a:r>
          </a:p>
          <a:p>
            <a:pPr marL="342900" indent="-342900">
              <a:buFont typeface="+mj-lt"/>
              <a:buAutoNum type="arabicPeriod"/>
            </a:pPr>
            <a:r>
              <a:rPr lang="en-US" dirty="0"/>
              <a:t>Others</a:t>
            </a:r>
          </a:p>
        </p:txBody>
      </p:sp>
    </p:spTree>
    <p:extLst>
      <p:ext uri="{BB962C8B-B14F-4D97-AF65-F5344CB8AC3E}">
        <p14:creationId xmlns:p14="http://schemas.microsoft.com/office/powerpoint/2010/main" val="2195263876"/>
      </p:ext>
    </p:extLst>
  </p:cSld>
  <p:clrMapOvr>
    <a:masterClrMapping/>
  </p:clrMapOvr>
  <p:extLst>
    <p:ext uri="{6950BFC3-D8DA-4A85-94F7-54DA5524770B}">
      <p188:commentRel xmlns:p188="http://schemas.microsoft.com/office/powerpoint/2018/8/main" r:id="rId4"/>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50A2D-378A-A00E-DD3C-C4A4438EE9B9}"/>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9FD0930-4BA1-FBAF-2FD4-F16B95D6598B}"/>
              </a:ext>
            </a:extLst>
          </p:cNvPr>
          <p:cNvGraphicFramePr>
            <a:graphicFrameLocks noChangeAspect="1"/>
          </p:cNvGraphicFramePr>
          <p:nvPr>
            <p:custDataLst>
              <p:tags r:id="rId1"/>
            </p:custDataLst>
            <p:extLst>
              <p:ext uri="{D42A27DB-BD31-4B8C-83A1-F6EECF244321}">
                <p14:modId xmlns:p14="http://schemas.microsoft.com/office/powerpoint/2010/main" val="1097231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7" name="think-cell data - do not delete" hidden="1">
                        <a:extLst>
                          <a:ext uri="{FF2B5EF4-FFF2-40B4-BE49-F238E27FC236}">
                            <a16:creationId xmlns:a16="http://schemas.microsoft.com/office/drawing/2014/main" id="{9225A4AB-F04F-3181-C4E1-08244065BCB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BC26E67-FA81-2B59-CC02-65463832C835}"/>
              </a:ext>
            </a:extLst>
          </p:cNvPr>
          <p:cNvSpPr>
            <a:spLocks noGrp="1"/>
          </p:cNvSpPr>
          <p:nvPr>
            <p:ph type="title"/>
          </p:nvPr>
        </p:nvSpPr>
        <p:spPr>
          <a:xfrm>
            <a:off x="0" y="136525"/>
            <a:ext cx="5632288" cy="891540"/>
          </a:xfrm>
        </p:spPr>
        <p:txBody>
          <a:bodyPr vert="horz"/>
          <a:lstStyle/>
          <a:p>
            <a:r>
              <a:rPr lang="en-US" b="1" dirty="0"/>
              <a:t>Problem Analysis</a:t>
            </a:r>
          </a:p>
        </p:txBody>
      </p:sp>
      <p:sp>
        <p:nvSpPr>
          <p:cNvPr id="5" name="Slide Number Placeholder 4">
            <a:extLst>
              <a:ext uri="{FF2B5EF4-FFF2-40B4-BE49-F238E27FC236}">
                <a16:creationId xmlns:a16="http://schemas.microsoft.com/office/drawing/2014/main" id="{C886CCCB-1A16-14CD-92B7-1C7191E40F4A}"/>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10" name="Rectangle 9">
            <a:extLst>
              <a:ext uri="{FF2B5EF4-FFF2-40B4-BE49-F238E27FC236}">
                <a16:creationId xmlns:a16="http://schemas.microsoft.com/office/drawing/2014/main" id="{E985BBD8-DDCB-AAE4-6508-514A05DB6E75}"/>
              </a:ext>
            </a:extLst>
          </p:cNvPr>
          <p:cNvSpPr/>
          <p:nvPr/>
        </p:nvSpPr>
        <p:spPr>
          <a:xfrm>
            <a:off x="0" y="883920"/>
            <a:ext cx="12192000" cy="144145"/>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B1BD81F-C699-4874-5D4B-095F9C6A4A18}"/>
              </a:ext>
            </a:extLst>
          </p:cNvPr>
          <p:cNvSpPr txBox="1"/>
          <p:nvPr/>
        </p:nvSpPr>
        <p:spPr>
          <a:xfrm>
            <a:off x="307916" y="1275207"/>
            <a:ext cx="11045884" cy="1477328"/>
          </a:xfrm>
          <a:prstGeom prst="rect">
            <a:avLst/>
          </a:prstGeom>
          <a:noFill/>
        </p:spPr>
        <p:txBody>
          <a:bodyPr wrap="square" rtlCol="0">
            <a:spAutoFit/>
          </a:bodyPr>
          <a:lstStyle/>
          <a:p>
            <a:r>
              <a:rPr lang="en-US" dirty="0"/>
              <a:t>When the majority of customers reached </a:t>
            </a:r>
            <a:r>
              <a:rPr lang="en-US" b="1" dirty="0"/>
              <a:t>more than 80% </a:t>
            </a:r>
            <a:r>
              <a:rPr lang="en-US" dirty="0"/>
              <a:t>on-time product delivery or sooner</a:t>
            </a:r>
          </a:p>
          <a:p>
            <a:r>
              <a:rPr lang="en-US" dirty="0"/>
              <a:t>Lotus Mart only gets </a:t>
            </a:r>
            <a:r>
              <a:rPr lang="en-US" b="1" dirty="0"/>
              <a:t>25.72%</a:t>
            </a:r>
            <a:r>
              <a:rPr lang="en-US" dirty="0"/>
              <a:t> of product delivery on time or sooner, while the volume of  late delivery captures </a:t>
            </a:r>
            <a:r>
              <a:rPr lang="en-US" b="1" dirty="0"/>
              <a:t>approximately 75%</a:t>
            </a:r>
          </a:p>
          <a:p>
            <a:r>
              <a:rPr lang="en-US" dirty="0"/>
              <a:t>Similar to  Lotus Mart, Acclaimed Stores and </a:t>
            </a:r>
            <a:r>
              <a:rPr lang="en-US" dirty="0" err="1"/>
              <a:t>Coolblue</a:t>
            </a:r>
            <a:r>
              <a:rPr lang="en-US" dirty="0"/>
              <a:t>  get </a:t>
            </a:r>
            <a:r>
              <a:rPr lang="en-US" b="1" dirty="0"/>
              <a:t>roughly 25% on-time delivery and 75% late delivery</a:t>
            </a:r>
          </a:p>
          <a:p>
            <a:pPr marL="285750" indent="-285750">
              <a:buFont typeface="Wingdings" panose="05000000000000000000" pitchFamily="2" charset="2"/>
              <a:buChar char="Ø"/>
            </a:pPr>
            <a:r>
              <a:rPr lang="en-US" dirty="0" err="1"/>
              <a:t>AtliQ</a:t>
            </a:r>
            <a:r>
              <a:rPr lang="en-US" dirty="0"/>
              <a:t> mart needs to focus more on 3 customers whose higher late delivery rate to improve customer service</a:t>
            </a:r>
          </a:p>
        </p:txBody>
      </p:sp>
      <p:pic>
        <p:nvPicPr>
          <p:cNvPr id="8" name="Picture 7">
            <a:extLst>
              <a:ext uri="{FF2B5EF4-FFF2-40B4-BE49-F238E27FC236}">
                <a16:creationId xmlns:a16="http://schemas.microsoft.com/office/drawing/2014/main" id="{80A49447-17F7-A1DC-6762-70CFF84B2953}"/>
              </a:ext>
            </a:extLst>
          </p:cNvPr>
          <p:cNvPicPr>
            <a:picLocks noChangeAspect="1"/>
          </p:cNvPicPr>
          <p:nvPr/>
        </p:nvPicPr>
        <p:blipFill>
          <a:blip r:embed="rId5"/>
          <a:stretch>
            <a:fillRect/>
          </a:stretch>
        </p:blipFill>
        <p:spPr>
          <a:xfrm>
            <a:off x="102220" y="2999678"/>
            <a:ext cx="12102790" cy="3356672"/>
          </a:xfrm>
          <a:prstGeom prst="rect">
            <a:avLst/>
          </a:prstGeom>
        </p:spPr>
      </p:pic>
    </p:spTree>
    <p:extLst>
      <p:ext uri="{BB962C8B-B14F-4D97-AF65-F5344CB8AC3E}">
        <p14:creationId xmlns:p14="http://schemas.microsoft.com/office/powerpoint/2010/main" val="800826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3.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http://schemas.microsoft.com/office/2006/documentManagement/types"/>
    <ds:schemaRef ds:uri="http://purl.org/dc/terms/"/>
    <ds:schemaRef ds:uri="http://purl.org/dc/elements/1.1/"/>
    <ds:schemaRef ds:uri="http://purl.org/dc/dcmitype/"/>
    <ds:schemaRef ds:uri="http://schemas.microsoft.com/sharepoint/v3"/>
    <ds:schemaRef ds:uri="http://schemas.openxmlformats.org/package/2006/metadata/core-properties"/>
    <ds:schemaRef ds:uri="http://www.w3.org/XML/1998/namespace"/>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1845</TotalTime>
  <Words>1139</Words>
  <Application>Microsoft Office PowerPoint</Application>
  <PresentationFormat>Widescreen</PresentationFormat>
  <Paragraphs>123</Paragraphs>
  <Slides>13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Manrope</vt:lpstr>
      <vt:lpstr>Selawik Semibold</vt:lpstr>
      <vt:lpstr>Source Sans Pro</vt:lpstr>
      <vt:lpstr>Source Sans Pro ExtraLight</vt:lpstr>
      <vt:lpstr>Wingdings</vt:lpstr>
      <vt:lpstr>Office Theme</vt:lpstr>
      <vt:lpstr>think-cell Slide</vt:lpstr>
      <vt:lpstr>AtliQ Mart Supply Chain Project</vt:lpstr>
      <vt:lpstr>PROBLEM AND OBJECTIVES</vt:lpstr>
      <vt:lpstr>Executive Summary</vt:lpstr>
      <vt:lpstr>Client Analysis</vt:lpstr>
      <vt:lpstr>Problem Analysis</vt:lpstr>
      <vt:lpstr>Problem Analysis</vt:lpstr>
      <vt:lpstr>Problem Analysis</vt:lpstr>
      <vt:lpstr>Problem Analysis</vt:lpstr>
      <vt:lpstr>Problem Analysis</vt:lpstr>
      <vt:lpstr>Problem Analysis</vt:lpstr>
      <vt:lpstr>Recommendation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FMCG Project</dc:title>
  <dc:creator>Bui Van Chuan</dc:creator>
  <cp:lastModifiedBy>Bui Van Chuan</cp:lastModifiedBy>
  <cp:revision>4</cp:revision>
  <dcterms:created xsi:type="dcterms:W3CDTF">2024-02-20T18:13:52Z</dcterms:created>
  <dcterms:modified xsi:type="dcterms:W3CDTF">2024-02-23T08:05:20Z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