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5004" r:id="rId1"/>
    <p:sldMasterId id="2147485019" r:id="rId2"/>
  </p:sldMasterIdLst>
  <p:notesMasterIdLst>
    <p:notesMasterId r:id="rId15"/>
  </p:notesMasterIdLst>
  <p:sldIdLst>
    <p:sldId id="294" r:id="rId3"/>
    <p:sldId id="346" r:id="rId4"/>
    <p:sldId id="258" r:id="rId5"/>
    <p:sldId id="429" r:id="rId6"/>
    <p:sldId id="431" r:id="rId7"/>
    <p:sldId id="432" r:id="rId8"/>
    <p:sldId id="430" r:id="rId9"/>
    <p:sldId id="434" r:id="rId10"/>
    <p:sldId id="435" r:id="rId11"/>
    <p:sldId id="433" r:id="rId12"/>
    <p:sldId id="426" r:id="rId13"/>
    <p:sldId id="295" r:id="rId14"/>
  </p:sldIdLst>
  <p:sldSz cx="9144000" cy="5143500" type="screen16x9"/>
  <p:notesSz cx="6858000" cy="9144000"/>
  <p:embeddedFontLst>
    <p:embeddedFont>
      <p:font typeface="Franklin Gothic Heavy" panose="020B0903020102020204" pitchFamily="34" charset="0"/>
      <p:regular r:id="rId16"/>
      <p:italic r:id="rId17"/>
    </p:embeddedFont>
    <p:embeddedFont>
      <p:font typeface="MS PGothic" panose="020B0600070205080204" pitchFamily="34" charset="-128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HY견고딕" panose="02030600000101010101" pitchFamily="18" charset="-127"/>
      <p:regular r:id="rId23"/>
    </p:embeddedFont>
    <p:embeddedFont>
      <p:font typeface="Monotype Sorts" panose="05010101010101010101" pitchFamily="2" charset="2"/>
      <p:regular r:id="rId24"/>
    </p:embeddedFont>
    <p:embeddedFont>
      <p:font typeface="Arial Black" panose="020B0A04020102020204" pitchFamily="34" charset="0"/>
      <p:bold r:id="rId25"/>
    </p:embeddedFont>
    <p:embeddedFont>
      <p:font typeface="Arial Narrow" panose="020B0606020202030204" pitchFamily="34" charset="0"/>
      <p:regular r:id="rId26"/>
      <p:bold r:id="rId27"/>
      <p:italic r:id="rId28"/>
      <p:boldItalic r:id="rId29"/>
    </p:embeddedFont>
  </p:embeddedFontLst>
  <p:custDataLst>
    <p:tags r:id="rId30"/>
  </p:custDataLst>
  <p:defaultTextStyle>
    <a:defPPr>
      <a:defRPr lang="en-US"/>
    </a:defPPr>
    <a:lvl1pPr marL="0" algn="l" defTabSz="914400" rtl="0" eaLnBrk="1" latinLnBrk="0" hangingPunct="1">
      <a:buNone/>
      <a:defRPr kumimoji="0" lang="en-US" sz="1800" b="0" i="0" u="none" kern="1200" baseline="0">
        <a:solidFill>
          <a:schemeClr val="tx2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buNone/>
      <a:defRPr kumimoji="0" lang="en-US" sz="1600" b="0" i="0" u="none" kern="1200" baseline="0">
        <a:solidFill>
          <a:schemeClr val="tx2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buNone/>
      <a:defRPr kumimoji="0" lang="en-US" sz="1400" b="0" i="0" u="none" kern="1200" baseline="0">
        <a:solidFill>
          <a:schemeClr val="tx2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buNone/>
      <a:defRPr kumimoji="0" lang="en-US" sz="1200" b="0" i="0" u="none" kern="1200" baseline="0">
        <a:solidFill>
          <a:schemeClr val="tx2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buNone/>
      <a:defRPr kumimoji="0" lang="en-US" sz="1000" b="0" i="0" u="none" kern="1200" baseline="0">
        <a:solidFill>
          <a:schemeClr val="tx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74"/>
    <a:srgbClr val="080000"/>
    <a:srgbClr val="070000"/>
    <a:srgbClr val="060000"/>
    <a:srgbClr val="050000"/>
    <a:srgbClr val="040000"/>
    <a:srgbClr val="030000"/>
    <a:srgbClr val="020000"/>
    <a:srgbClr val="010000"/>
    <a:srgbClr val="42C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9" autoAdjust="0"/>
    <p:restoredTop sz="87355" autoAdjust="0"/>
  </p:normalViewPr>
  <p:slideViewPr>
    <p:cSldViewPr>
      <p:cViewPr varScale="1">
        <p:scale>
          <a:sx n="102" d="100"/>
          <a:sy n="102" d="100"/>
        </p:scale>
        <p:origin x="102" y="5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388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57400" y="360803"/>
            <a:ext cx="311308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7800" y="360803"/>
            <a:ext cx="1128713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F436CEE-8990-461D-A487-5971423CE287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914400"/>
            <a:ext cx="5905499" cy="3322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1013" y="4333672"/>
            <a:ext cx="5905499" cy="39704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8356" y="8578913"/>
            <a:ext cx="3020643" cy="153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4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575050" y="8304078"/>
            <a:ext cx="28114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AA66F8B-93D6-4E19-8585-4231C8BAB2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9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F19E7-86D7-4512-88AA-151AA5B6A2B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92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66F8B-93D6-4E19-8585-4231C8BAB29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3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914400"/>
            <a:ext cx="5905500" cy="3322638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151660-9308-464F-A8F8-CFDA0A1AC5F1}" type="slidenum">
              <a:rPr lang="en-US" sz="1200" smtClean="0"/>
              <a:pPr/>
              <a:t>2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47171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aseline="0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F19E7-86D7-4512-88AA-151AA5B6A2B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33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aseline="0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F19E7-86D7-4512-88AA-151AA5B6A2B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85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aseline="0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F19E7-86D7-4512-88AA-151AA5B6A2B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07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aseline="0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F19E7-86D7-4512-88AA-151AA5B6A2B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10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aseline="0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F19E7-86D7-4512-88AA-151AA5B6A2B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71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aseline="0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F19E7-86D7-4512-88AA-151AA5B6A2B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90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aseline="0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F19E7-86D7-4512-88AA-151AA5B6A2B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8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2215007"/>
            <a:ext cx="7116763" cy="430887"/>
          </a:xfrm>
        </p:spPr>
        <p:txBody>
          <a:bodyPr anchor="b"/>
          <a:lstStyle>
            <a:lvl1pPr>
              <a:defRPr sz="2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339725" y="2580844"/>
            <a:ext cx="7116763" cy="276999"/>
          </a:xfrm>
        </p:spPr>
        <p:txBody>
          <a:bodyPr wrap="square" anchor="t">
            <a:spAutoFit/>
          </a:bodyPr>
          <a:lstStyle>
            <a:lvl1pPr marL="0" indent="0" algn="r">
              <a:lnSpc>
                <a:spcPct val="100000"/>
              </a:lnSpc>
              <a:buFont typeface="Arial" pitchFamily="34" charset="0"/>
              <a:buNone/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0" name="TextBox 3"/>
          <p:cNvSpPr txBox="1"/>
          <p:nvPr/>
        </p:nvSpPr>
        <p:spPr>
          <a:xfrm>
            <a:off x="0" y="4928056"/>
            <a:ext cx="1931989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r>
              <a:rPr lang="en-US" sz="400" b="0" kern="300" spc="50" dirty="0">
                <a:solidFill>
                  <a:schemeClr val="accent1"/>
                </a:solidFill>
                <a:latin typeface="Arial"/>
                <a:ea typeface="ＭＳ Ｐゴシック" pitchFamily="34" charset="-128"/>
                <a:cs typeface="Arial"/>
              </a:rPr>
              <a:t/>
            </a:r>
            <a:br>
              <a:rPr lang="en-US" sz="400" b="0" kern="300" spc="50" dirty="0">
                <a:solidFill>
                  <a:schemeClr val="accent1"/>
                </a:solidFill>
                <a:latin typeface="Arial"/>
                <a:ea typeface="ＭＳ Ｐゴシック" pitchFamily="34" charset="-128"/>
                <a:cs typeface="Arial"/>
              </a:rPr>
            </a:br>
            <a:r>
              <a:rPr lang="en-US" sz="400" b="0" kern="300" spc="50" dirty="0">
                <a:solidFill>
                  <a:schemeClr val="accent1"/>
                </a:solidFill>
                <a:latin typeface="Arial"/>
                <a:ea typeface="ＭＳ Ｐゴシック" pitchFamily="34" charset="-128"/>
                <a:cs typeface="Arial"/>
              </a:rPr>
              <a:t>Copyright © 2012, </a:t>
            </a:r>
            <a:r>
              <a:rPr lang="en-US" sz="400" b="0" kern="300" spc="50" dirty="0" smtClean="0">
                <a:solidFill>
                  <a:schemeClr val="accent1"/>
                </a:solidFill>
                <a:latin typeface="Arial"/>
                <a:ea typeface="ＭＳ Ｐゴシック" pitchFamily="34" charset="-128"/>
                <a:cs typeface="Arial"/>
              </a:rPr>
              <a:t>SAS </a:t>
            </a:r>
            <a:r>
              <a:rPr lang="en-US" sz="400" b="0" kern="300" spc="50" dirty="0">
                <a:solidFill>
                  <a:schemeClr val="accent1"/>
                </a:solidFill>
                <a:latin typeface="Arial"/>
                <a:ea typeface="ＭＳ Ｐゴシック" pitchFamily="34" charset="-128"/>
                <a:cs typeface="Arial"/>
              </a:rPr>
              <a:t>Institute Inc. All rights reserved.</a:t>
            </a:r>
          </a:p>
        </p:txBody>
      </p:sp>
      <p:cxnSp>
        <p:nvCxnSpPr>
          <p:cNvPr id="7" name="Straight Connector 4"/>
          <p:cNvCxnSpPr/>
          <p:nvPr/>
        </p:nvCxnSpPr>
        <p:spPr bwMode="auto">
          <a:xfrm>
            <a:off x="7670800" y="0"/>
            <a:ext cx="0" cy="51435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838" y="2378682"/>
            <a:ext cx="725467" cy="3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15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649" y="309306"/>
            <a:ext cx="8315487" cy="338554"/>
          </a:xfrm>
        </p:spPr>
        <p:txBody>
          <a:bodyPr/>
          <a:lstStyle>
            <a:lvl1pPr algn="l">
              <a:defRPr sz="16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Box 2"/>
          <p:cNvSpPr txBox="1"/>
          <p:nvPr/>
        </p:nvSpPr>
        <p:spPr>
          <a:xfrm>
            <a:off x="0" y="4928056"/>
            <a:ext cx="1931989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defTabSz="274320" eaLnBrk="0" hangingPunct="0">
              <a:defRPr/>
            </a:pPr>
            <a:r>
              <a:rPr lang="en-US" sz="400" b="0" kern="300" spc="5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/>
            </a:r>
            <a:br>
              <a:rPr lang="en-US" sz="400" b="0" kern="300" spc="5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</a:br>
            <a:r>
              <a:rPr lang="en-US" sz="400" b="0" kern="300" spc="5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Copyright © 2012, </a:t>
            </a:r>
            <a:r>
              <a:rPr lang="en-US" sz="400" b="0" kern="300" spc="50" baseline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SAS </a:t>
            </a:r>
            <a:r>
              <a:rPr lang="en-US" sz="400" b="0" kern="300" spc="5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Institute Inc. All rights reserved.</a:t>
            </a: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41" y="4670708"/>
            <a:ext cx="1018358" cy="236924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0" y="5032439"/>
            <a:ext cx="98425" cy="873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B32CF86-74D5-4131-BD5B-0B0C381A05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4"/>
          <p:cNvSpPr>
            <a:spLocks noChangeArrowheads="1"/>
          </p:cNvSpPr>
          <p:nvPr/>
        </p:nvSpPr>
        <p:spPr bwMode="auto">
          <a:xfrm>
            <a:off x="30480" y="4738751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defTabSz="365125" eaLnBrk="0" hangingPunct="0"/>
            <a:fld id="{6F69A6DD-E441-4735-BDEE-831923901EE3}" type="slidenum">
              <a:rPr lang="en-US" sz="1400" b="1">
                <a:solidFill>
                  <a:srgbClr val="2C3134"/>
                </a:solidFill>
                <a:latin typeface="Arial" pitchFamily="34" charset="0"/>
              </a:rPr>
              <a:pPr defTabSz="365125" eaLnBrk="0" hangingPunct="0"/>
              <a:t>‹#›</a:t>
            </a:fld>
            <a:endParaRPr lang="en-US" sz="1400">
              <a:solidFill>
                <a:srgbClr val="2C31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138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0443" y="2392948"/>
            <a:ext cx="5494270" cy="338554"/>
          </a:xfrm>
        </p:spPr>
        <p:txBody>
          <a:bodyPr>
            <a:sp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closing comments</a:t>
            </a:r>
            <a:endParaRPr lang="en-US" dirty="0"/>
          </a:p>
        </p:txBody>
      </p:sp>
      <p:sp>
        <p:nvSpPr>
          <p:cNvPr id="6" name="TextBox 2"/>
          <p:cNvSpPr txBox="1"/>
          <p:nvPr/>
        </p:nvSpPr>
        <p:spPr>
          <a:xfrm>
            <a:off x="0" y="4928056"/>
            <a:ext cx="1931989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r>
              <a:rPr lang="en-US" sz="400" b="0" kern="300" spc="50" dirty="0">
                <a:solidFill>
                  <a:schemeClr val="accent1"/>
                </a:solidFill>
                <a:latin typeface="Arial"/>
                <a:ea typeface="ＭＳ Ｐゴシック" pitchFamily="34" charset="-128"/>
                <a:cs typeface="Arial"/>
              </a:rPr>
              <a:t/>
            </a:r>
            <a:br>
              <a:rPr lang="en-US" sz="400" b="0" kern="300" spc="50" dirty="0">
                <a:solidFill>
                  <a:schemeClr val="accent1"/>
                </a:solidFill>
                <a:latin typeface="Arial"/>
                <a:ea typeface="ＭＳ Ｐゴシック" pitchFamily="34" charset="-128"/>
                <a:cs typeface="Arial"/>
              </a:rPr>
            </a:br>
            <a:r>
              <a:rPr lang="en-US" sz="400" b="0" kern="300" spc="50" dirty="0">
                <a:solidFill>
                  <a:schemeClr val="accent1"/>
                </a:solidFill>
                <a:latin typeface="Arial"/>
                <a:ea typeface="ＭＳ Ｐゴシック" pitchFamily="34" charset="-128"/>
                <a:cs typeface="Arial"/>
              </a:rPr>
              <a:t>Copyright © 2012, </a:t>
            </a:r>
            <a:r>
              <a:rPr lang="en-US" sz="400" b="0" kern="300" spc="50" dirty="0" smtClean="0">
                <a:solidFill>
                  <a:schemeClr val="accent1"/>
                </a:solidFill>
                <a:latin typeface="Arial"/>
                <a:ea typeface="ＭＳ Ｐゴシック" pitchFamily="34" charset="-128"/>
                <a:cs typeface="Arial"/>
              </a:rPr>
              <a:t>SAS </a:t>
            </a:r>
            <a:r>
              <a:rPr lang="en-US" sz="400" b="0" kern="300" spc="50" dirty="0">
                <a:solidFill>
                  <a:schemeClr val="accent1"/>
                </a:solidFill>
                <a:latin typeface="Arial"/>
                <a:ea typeface="ＭＳ Ｐゴシック" pitchFamily="34" charset="-128"/>
                <a:cs typeface="Arial"/>
              </a:rPr>
              <a:t>Institute Inc. All rights reserved.</a:t>
            </a:r>
          </a:p>
        </p:txBody>
      </p:sp>
      <p:grpSp>
        <p:nvGrpSpPr>
          <p:cNvPr id="7" name="Group 5"/>
          <p:cNvGrpSpPr/>
          <p:nvPr/>
        </p:nvGrpSpPr>
        <p:grpSpPr>
          <a:xfrm>
            <a:off x="7753017" y="4865002"/>
            <a:ext cx="1336916" cy="278498"/>
            <a:chOff x="7807084" y="4865002"/>
            <a:chExt cx="1336916" cy="278498"/>
          </a:xfrm>
        </p:grpSpPr>
        <p:sp>
          <p:nvSpPr>
            <p:cNvPr id="3" name="TextBox 3"/>
            <p:cNvSpPr txBox="1"/>
            <p:nvPr/>
          </p:nvSpPr>
          <p:spPr>
            <a:xfrm>
              <a:off x="7807084" y="4866501"/>
              <a:ext cx="1336916" cy="27699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 defTabSz="274320"/>
              <a:r>
                <a:rPr lang="en-US" sz="1200" baseline="0" dirty="0" smtClean="0">
                  <a:solidFill>
                    <a:schemeClr val="accent1"/>
                  </a:solidFill>
                </a:rPr>
                <a:t>www.sas.com</a:t>
              </a:r>
            </a:p>
          </p:txBody>
        </p:sp>
        <p:sp>
          <p:nvSpPr>
            <p:cNvPr id="5" name="Rectangle 4">
              <a:hlinkClick r:id="rId3"/>
            </p:cNvPr>
            <p:cNvSpPr/>
            <p:nvPr userDrawn="1"/>
          </p:nvSpPr>
          <p:spPr>
            <a:xfrm>
              <a:off x="7876452" y="4865002"/>
              <a:ext cx="1267548" cy="278498"/>
            </a:xfrm>
            <a:prstGeom prst="rect">
              <a:avLst/>
            </a:prstGeom>
            <a:solidFill>
              <a:srgbClr val="003E74">
                <a:alpha val="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6" descr="SAS_LOGO_horz288_L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777" y="2333634"/>
            <a:ext cx="2024623" cy="46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07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/>
          <p:nvPr/>
        </p:nvSpPr>
        <p:spPr>
          <a:xfrm>
            <a:off x="2917284" y="1945650"/>
            <a:ext cx="330943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aseline="0" dirty="0" smtClean="0">
                <a:solidFill>
                  <a:schemeClr val="tx2"/>
                </a:solidFill>
              </a:rPr>
              <a:t>This slide is for video use only.</a:t>
            </a:r>
            <a:endParaRPr lang="en-US" baseline="0" dirty="0">
              <a:solidFill>
                <a:schemeClr val="tx2"/>
              </a:solidFill>
            </a:endParaRPr>
          </a:p>
        </p:txBody>
      </p:sp>
      <p:sp>
        <p:nvSpPr>
          <p:cNvPr id="8" name="Media Placeholder 2"/>
          <p:cNvSpPr>
            <a:spLocks noGrp="1" noChangeAspect="1"/>
          </p:cNvSpPr>
          <p:nvPr>
            <p:ph type="media" sz="quarter" idx="10"/>
          </p:nvPr>
        </p:nvSpPr>
        <p:spPr>
          <a:xfrm>
            <a:off x="1371600" y="771525"/>
            <a:ext cx="6400800" cy="3600450"/>
          </a:xfrm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>
              <a:buNone/>
              <a:defRPr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0" y="4928056"/>
            <a:ext cx="1931989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defTabSz="274320" eaLnBrk="0" hangingPunct="0">
              <a:defRPr/>
            </a:pPr>
            <a:r>
              <a:rPr lang="en-US" sz="400" b="0" kern="300" spc="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/>
            </a:r>
            <a:br>
              <a:rPr lang="en-US" sz="400" b="0" kern="300" spc="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</a:br>
            <a:r>
              <a:rPr lang="en-US" sz="400" b="0" kern="300" spc="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Copyright © 2012, </a:t>
            </a:r>
            <a:r>
              <a:rPr lang="en-US" sz="400" b="0" kern="300" spc="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SAS </a:t>
            </a:r>
            <a:r>
              <a:rPr lang="en-US" sz="400" b="0" kern="300" spc="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6231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0480" y="5032439"/>
            <a:ext cx="98425" cy="87312"/>
          </a:xfrm>
          <a:prstGeom prst="rect">
            <a:avLst/>
          </a:prstGeom>
        </p:spPr>
        <p:txBody>
          <a:bodyPr/>
          <a:lstStyle/>
          <a:p>
            <a:fld id="{BB32CF86-74D5-4131-BD5B-0B0C381A0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1804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818" y="141044"/>
            <a:ext cx="2515438" cy="584775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2635255" y="255847"/>
            <a:ext cx="6054720" cy="338554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6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7200" y="1879253"/>
            <a:ext cx="8232776" cy="1384995"/>
          </a:xfrm>
        </p:spPr>
        <p:txBody>
          <a:bodyPr wrap="square" anchor="ctr">
            <a:sp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4"/>
          <p:cNvCxnSpPr/>
          <p:nvPr/>
        </p:nvCxnSpPr>
        <p:spPr bwMode="auto">
          <a:xfrm>
            <a:off x="2635256" y="0"/>
            <a:ext cx="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2674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818" y="141044"/>
            <a:ext cx="2515438" cy="584775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2635256" y="255847"/>
            <a:ext cx="6061271" cy="338554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6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cxnSp>
        <p:nvCxnSpPr>
          <p:cNvPr id="8" name="Straight Connector 3"/>
          <p:cNvCxnSpPr/>
          <p:nvPr/>
        </p:nvCxnSpPr>
        <p:spPr bwMode="auto">
          <a:xfrm>
            <a:off x="2635256" y="0"/>
            <a:ext cx="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15287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202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29916" cy="47914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41044"/>
            <a:ext cx="2330456" cy="58477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36851" y="255847"/>
            <a:ext cx="5953124" cy="338554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600" b="1" cap="all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736850" y="1879253"/>
            <a:ext cx="5943600" cy="1384995"/>
          </a:xfrm>
        </p:spPr>
        <p:txBody>
          <a:bodyPr anchor="ctr"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193185"/>
            <a:ext cx="2325116" cy="757130"/>
          </a:xfrm>
        </p:spPr>
        <p:txBody>
          <a:bodyPr wrap="square" anchor="ctr">
            <a:spAutoFit/>
          </a:bodyPr>
          <a:lstStyle>
            <a:lvl1pPr marL="0" indent="0" algn="r">
              <a:buFont typeface="Arial" pitchFamily="34" charset="0"/>
              <a:buNone/>
              <a:defRPr sz="1800" b="1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7900"/>
            <a:ext cx="9144000" cy="357447"/>
          </a:xfrm>
          <a:prstGeom prst="rect">
            <a:avLst/>
          </a:prstGeom>
        </p:spPr>
      </p:pic>
      <p:sp>
        <p:nvSpPr>
          <p:cNvPr id="14" name="TextBox 6"/>
          <p:cNvSpPr txBox="1"/>
          <p:nvPr/>
        </p:nvSpPr>
        <p:spPr>
          <a:xfrm>
            <a:off x="0" y="4928056"/>
            <a:ext cx="1931989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r>
              <a:rPr lang="en-US" sz="400" b="0" kern="300" spc="50" dirty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  <a:t/>
            </a:r>
            <a:br>
              <a:rPr lang="en-US" sz="400" b="0" kern="300" spc="50" dirty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</a:br>
            <a:r>
              <a:rPr lang="en-US" sz="400" b="0" kern="300" spc="50" dirty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  <a:t>Copyright © 2012, </a:t>
            </a:r>
            <a:r>
              <a:rPr lang="en-US" sz="400" b="0" kern="300" spc="50" dirty="0" smtClean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  <a:t>SAS </a:t>
            </a:r>
            <a:r>
              <a:rPr lang="en-US" sz="400" b="0" kern="300" spc="50" dirty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  <a:t>Institute Inc. All rights reserved.</a:t>
            </a:r>
          </a:p>
        </p:txBody>
      </p:sp>
      <p:sp>
        <p:nvSpPr>
          <p:cNvPr id="15" name="TextBox 7"/>
          <p:cNvSpPr txBox="1"/>
          <p:nvPr/>
        </p:nvSpPr>
        <p:spPr>
          <a:xfrm>
            <a:off x="2819401" y="4841796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74320"/>
            <a:r>
              <a:rPr lang="en-US" sz="1000" b="0" spc="0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  <a:endParaRPr lang="en-US" sz="1000" b="0" spc="0" baseline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34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se Stud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0"/>
            <a:ext cx="2628900" cy="47914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818" y="141044"/>
            <a:ext cx="2515438" cy="5847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35256" y="277152"/>
            <a:ext cx="3879844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400" b="1" cap="all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6405" y="1879253"/>
            <a:ext cx="5578454" cy="1384995"/>
          </a:xfrm>
        </p:spPr>
        <p:txBody>
          <a:bodyPr anchor="ctr">
            <a:sp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602412" y="277719"/>
            <a:ext cx="2448465" cy="307777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HEADING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2193185"/>
            <a:ext cx="2448000" cy="757130"/>
          </a:xfrm>
        </p:spPr>
        <p:txBody>
          <a:bodyPr wrap="square" anchor="ctr">
            <a:spAutoFit/>
          </a:bodyPr>
          <a:lstStyle>
            <a:lvl1pPr marL="0" indent="0">
              <a:buFont typeface="Arial" pitchFamily="34" charset="0"/>
              <a:buNone/>
              <a:defRPr sz="1800" b="1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cxnSp>
        <p:nvCxnSpPr>
          <p:cNvPr id="17" name="Straight Connector 6"/>
          <p:cNvCxnSpPr/>
          <p:nvPr/>
        </p:nvCxnSpPr>
        <p:spPr bwMode="auto">
          <a:xfrm>
            <a:off x="2635256" y="0"/>
            <a:ext cx="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7900"/>
            <a:ext cx="9144000" cy="357447"/>
          </a:xfrm>
          <a:prstGeom prst="rect">
            <a:avLst/>
          </a:prstGeom>
        </p:spPr>
      </p:pic>
      <p:sp>
        <p:nvSpPr>
          <p:cNvPr id="16" name="TextBox 8"/>
          <p:cNvSpPr txBox="1"/>
          <p:nvPr/>
        </p:nvSpPr>
        <p:spPr>
          <a:xfrm>
            <a:off x="0" y="4928056"/>
            <a:ext cx="1931989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r>
              <a:rPr lang="en-US" sz="400" b="0" kern="300" spc="50" dirty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  <a:t/>
            </a:r>
            <a:br>
              <a:rPr lang="en-US" sz="400" b="0" kern="300" spc="50" dirty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</a:br>
            <a:r>
              <a:rPr lang="en-US" sz="400" b="0" kern="300" spc="50" dirty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  <a:t>Copyright © 2012, </a:t>
            </a:r>
            <a:r>
              <a:rPr lang="en-US" sz="400" b="0" kern="300" spc="50" dirty="0" smtClean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  <a:t>SAS </a:t>
            </a:r>
            <a:r>
              <a:rPr lang="en-US" sz="400" b="0" kern="300" spc="50" dirty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  <a:t>Institute Inc. All rights reserved.</a:t>
            </a:r>
          </a:p>
        </p:txBody>
      </p:sp>
      <p:sp>
        <p:nvSpPr>
          <p:cNvPr id="19" name="TextBox 9"/>
          <p:cNvSpPr txBox="1"/>
          <p:nvPr/>
        </p:nvSpPr>
        <p:spPr>
          <a:xfrm>
            <a:off x="2819401" y="4841796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74320"/>
            <a:r>
              <a:rPr lang="en-US" sz="1000" b="0" spc="0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  <a:endParaRPr lang="en-US" sz="1000" b="0" spc="0" baseline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80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C:\Users\RussianBear\Desktop\OnCloud_Jon\CloudComputing_NIST_IMAGES\Panoramic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2425"/>
            <a:ext cx="9144000" cy="292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818" y="141044"/>
            <a:ext cx="2515438" cy="584775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0" y="251605"/>
            <a:ext cx="6051550" cy="33855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1" i="0" cap="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68313" y="1879253"/>
            <a:ext cx="4010025" cy="1384995"/>
          </a:xfrm>
        </p:spPr>
        <p:txBody>
          <a:bodyPr wrap="square" anchor="ctr">
            <a:sp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664075" y="1879253"/>
            <a:ext cx="4022725" cy="1384995"/>
          </a:xfrm>
        </p:spPr>
        <p:txBody>
          <a:bodyPr anchor="ctr"/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635256" y="0"/>
            <a:ext cx="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7900"/>
            <a:ext cx="9144000" cy="357447"/>
          </a:xfrm>
          <a:prstGeom prst="rect">
            <a:avLst/>
          </a:prstGeom>
        </p:spPr>
      </p:pic>
      <p:sp>
        <p:nvSpPr>
          <p:cNvPr id="11" name="TextBox 7"/>
          <p:cNvSpPr txBox="1"/>
          <p:nvPr/>
        </p:nvSpPr>
        <p:spPr>
          <a:xfrm>
            <a:off x="0" y="4928056"/>
            <a:ext cx="1931989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r>
              <a:rPr lang="en-US" sz="400" b="0" kern="300" spc="50" dirty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  <a:t/>
            </a:r>
            <a:br>
              <a:rPr lang="en-US" sz="400" b="0" kern="300" spc="50" dirty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</a:br>
            <a:r>
              <a:rPr lang="en-US" sz="400" b="0" kern="300" spc="50" dirty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  <a:t>Copyright © 2012, </a:t>
            </a:r>
            <a:r>
              <a:rPr lang="en-US" sz="400" b="0" kern="300" spc="50" dirty="0" smtClean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  <a:t>SAS </a:t>
            </a:r>
            <a:r>
              <a:rPr lang="en-US" sz="400" b="0" kern="300" spc="50" dirty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  <a:t>Institute Inc. All rights reserved.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2819401" y="4841796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74320"/>
            <a:r>
              <a:rPr lang="en-US" sz="1000" b="0" spc="0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  <a:endParaRPr lang="en-US" sz="1000" b="0" spc="0" baseline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04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818" y="141044"/>
            <a:ext cx="2515438" cy="584775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2635255" y="240458"/>
            <a:ext cx="6054720" cy="369332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lang="en-US" dirty="0"/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7200" y="1879253"/>
            <a:ext cx="8232776" cy="1384995"/>
          </a:xfrm>
        </p:spPr>
        <p:txBody>
          <a:bodyPr wrap="square" anchor="ctr">
            <a:sp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4"/>
          <p:cNvCxnSpPr/>
          <p:nvPr/>
        </p:nvCxnSpPr>
        <p:spPr bwMode="auto">
          <a:xfrm>
            <a:off x="2635256" y="0"/>
            <a:ext cx="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30938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9818" y="141044"/>
            <a:ext cx="2515438" cy="584775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2635256" y="257356"/>
            <a:ext cx="6047152" cy="338554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sz="16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457201" y="1879253"/>
            <a:ext cx="3883025" cy="1384995"/>
          </a:xfrm>
        </p:spPr>
        <p:txBody>
          <a:bodyPr wrap="square" anchor="ctr">
            <a:spAutoFit/>
          </a:bodyPr>
          <a:lstStyle>
            <a:lvl1pPr>
              <a:defRPr sz="1800" baseline="0"/>
            </a:lvl1pPr>
            <a:lvl2pPr>
              <a:defRPr sz="16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802187" y="1879253"/>
            <a:ext cx="3880221" cy="1384995"/>
          </a:xfrm>
        </p:spPr>
        <p:txBody>
          <a:bodyPr wrap="square">
            <a:sp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6" name="Straight Connector 5"/>
          <p:cNvCxnSpPr/>
          <p:nvPr/>
        </p:nvCxnSpPr>
        <p:spPr bwMode="auto">
          <a:xfrm>
            <a:off x="2635256" y="0"/>
            <a:ext cx="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7900"/>
            <a:ext cx="9144000" cy="357447"/>
          </a:xfrm>
          <a:prstGeom prst="rect">
            <a:avLst/>
          </a:prstGeom>
        </p:spPr>
      </p:pic>
      <p:sp>
        <p:nvSpPr>
          <p:cNvPr id="10" name="TextBox 7"/>
          <p:cNvSpPr txBox="1"/>
          <p:nvPr/>
        </p:nvSpPr>
        <p:spPr>
          <a:xfrm>
            <a:off x="0" y="4928056"/>
            <a:ext cx="1931989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r>
              <a:rPr lang="en-US" sz="400" b="0" kern="300" spc="50" dirty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  <a:t/>
            </a:r>
            <a:br>
              <a:rPr lang="en-US" sz="400" b="0" kern="300" spc="50" dirty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</a:br>
            <a:r>
              <a:rPr lang="en-US" sz="400" b="0" kern="300" spc="50" dirty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  <a:t>Copyright © 2012, </a:t>
            </a:r>
            <a:r>
              <a:rPr lang="en-US" sz="400" b="0" kern="300" spc="50" dirty="0" smtClean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  <a:t>SAS </a:t>
            </a:r>
            <a:r>
              <a:rPr lang="en-US" sz="400" b="0" kern="300" spc="50" dirty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  <a:t>Institute Inc. All rights reserved.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2819401" y="4841796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74320"/>
            <a:r>
              <a:rPr lang="en-US" sz="1000" b="0" spc="0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  <a:endParaRPr lang="en-US" sz="1000" b="0" spc="0" baseline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425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7900"/>
            <a:ext cx="9144000" cy="357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649" y="309306"/>
            <a:ext cx="8315487" cy="338554"/>
          </a:xfrm>
        </p:spPr>
        <p:txBody>
          <a:bodyPr/>
          <a:lstStyle>
            <a:lvl1pPr algn="l">
              <a:defRPr sz="16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TextBox 2"/>
          <p:cNvSpPr txBox="1"/>
          <p:nvPr/>
        </p:nvSpPr>
        <p:spPr>
          <a:xfrm>
            <a:off x="0" y="4928056"/>
            <a:ext cx="1931989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r>
              <a:rPr lang="en-US" sz="400" b="0" kern="300" spc="50" dirty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  <a:t/>
            </a:r>
            <a:br>
              <a:rPr lang="en-US" sz="400" b="0" kern="300" spc="50" dirty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</a:br>
            <a:r>
              <a:rPr lang="en-US" sz="400" b="0" kern="300" spc="50" dirty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  <a:t>Copyright © 2012, </a:t>
            </a:r>
            <a:r>
              <a:rPr lang="en-US" sz="400" b="0" kern="300" spc="50" dirty="0" smtClean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  <a:t>SAS </a:t>
            </a:r>
            <a:r>
              <a:rPr lang="en-US" sz="400" b="0" kern="300" spc="50" dirty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  <a:t>Institute Inc. All rights reserved.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2819401" y="4841796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74320"/>
            <a:r>
              <a:rPr lang="en-US" sz="1000" b="0" spc="0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  <a:endParaRPr lang="en-US" sz="1000" b="0" spc="0" baseline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27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695"/>
            <a:ext cx="9144000" cy="1138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521" y="1644242"/>
            <a:ext cx="6971533" cy="397586"/>
          </a:xfrm>
        </p:spPr>
        <p:txBody>
          <a:bodyPr anchor="b"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2041730"/>
            <a:ext cx="6972300" cy="276999"/>
          </a:xfrm>
        </p:spPr>
        <p:txBody>
          <a:bodyPr anchor="t">
            <a:spAutoFit/>
          </a:bodyPr>
          <a:lstStyle>
            <a:lvl1pPr marL="0" indent="0" algn="r">
              <a:lnSpc>
                <a:spcPct val="100000"/>
              </a:lnSpc>
              <a:buFont typeface="Arial" pitchFamily="34" charset="0"/>
              <a:buNone/>
              <a:defRPr sz="12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0" name="TextBox 3"/>
          <p:cNvSpPr txBox="1"/>
          <p:nvPr/>
        </p:nvSpPr>
        <p:spPr>
          <a:xfrm>
            <a:off x="0" y="4928056"/>
            <a:ext cx="1931989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defTabSz="274320" eaLnBrk="0" hangingPunct="0">
              <a:defRPr/>
            </a:pPr>
            <a:r>
              <a:rPr lang="en-US" sz="400" b="0" kern="300" spc="5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/>
            </a:r>
            <a:br>
              <a:rPr lang="en-US" sz="400" b="0" kern="300" spc="5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</a:br>
            <a:r>
              <a:rPr lang="en-US" sz="400" b="0" kern="300" spc="5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Copyright © 2012, </a:t>
            </a:r>
            <a:r>
              <a:rPr lang="en-US" sz="400" b="0" kern="300" spc="50" baseline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SAS </a:t>
            </a:r>
            <a:r>
              <a:rPr lang="en-US" sz="400" b="0" kern="300" spc="5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Institute Inc. All rights reserved.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670800" y="1425734"/>
            <a:ext cx="0" cy="11430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838" y="1804735"/>
            <a:ext cx="725467" cy="3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4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818" y="141044"/>
            <a:ext cx="2515438" cy="584775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2635256" y="255847"/>
            <a:ext cx="6061271" cy="338554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6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cxnSp>
        <p:nvCxnSpPr>
          <p:cNvPr id="8" name="Straight Connector 3"/>
          <p:cNvCxnSpPr/>
          <p:nvPr/>
        </p:nvCxnSpPr>
        <p:spPr bwMode="auto">
          <a:xfrm>
            <a:off x="2635256" y="0"/>
            <a:ext cx="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67615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383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2991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41044"/>
            <a:ext cx="2330456" cy="58477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36851" y="255847"/>
            <a:ext cx="5953124" cy="338554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600" b="1" cap="all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736850" y="1879253"/>
            <a:ext cx="5943600" cy="1384995"/>
          </a:xfrm>
        </p:spPr>
        <p:txBody>
          <a:bodyPr anchor="ctr"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193185"/>
            <a:ext cx="2325116" cy="757130"/>
          </a:xfrm>
        </p:spPr>
        <p:txBody>
          <a:bodyPr wrap="square" anchor="ctr">
            <a:spAutoFit/>
          </a:bodyPr>
          <a:lstStyle>
            <a:lvl1pPr marL="0" indent="0" algn="r">
              <a:buFont typeface="Arial" pitchFamily="34" charset="0"/>
              <a:buNone/>
              <a:defRPr sz="1800" b="1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11" name="TextBox 5"/>
          <p:cNvSpPr txBox="1"/>
          <p:nvPr/>
        </p:nvSpPr>
        <p:spPr>
          <a:xfrm>
            <a:off x="0" y="4928056"/>
            <a:ext cx="1931989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r>
              <a:rPr lang="en-US" sz="400" b="0" kern="300" spc="50" dirty="0">
                <a:solidFill>
                  <a:schemeClr val="accent1"/>
                </a:solidFill>
                <a:latin typeface="Arial"/>
                <a:ea typeface="ＭＳ Ｐゴシック" pitchFamily="34" charset="-128"/>
                <a:cs typeface="Arial"/>
              </a:rPr>
              <a:t/>
            </a:r>
            <a:br>
              <a:rPr lang="en-US" sz="400" b="0" kern="300" spc="50" dirty="0">
                <a:solidFill>
                  <a:schemeClr val="accent1"/>
                </a:solidFill>
                <a:latin typeface="Arial"/>
                <a:ea typeface="ＭＳ Ｐゴシック" pitchFamily="34" charset="-128"/>
                <a:cs typeface="Arial"/>
              </a:rPr>
            </a:br>
            <a:r>
              <a:rPr lang="en-US" sz="400" b="0" kern="300" spc="50" dirty="0">
                <a:solidFill>
                  <a:schemeClr val="accent1"/>
                </a:solidFill>
                <a:latin typeface="Arial"/>
                <a:ea typeface="ＭＳ Ｐゴシック" pitchFamily="34" charset="-128"/>
                <a:cs typeface="Arial"/>
              </a:rPr>
              <a:t>Copyright © 2012, </a:t>
            </a:r>
            <a:r>
              <a:rPr lang="en-US" sz="400" b="0" kern="300" spc="50" dirty="0" smtClean="0">
                <a:solidFill>
                  <a:schemeClr val="accent1"/>
                </a:solidFill>
                <a:latin typeface="Arial"/>
                <a:ea typeface="ＭＳ Ｐゴシック" pitchFamily="34" charset="-128"/>
                <a:cs typeface="Arial"/>
              </a:rPr>
              <a:t>SAS </a:t>
            </a:r>
            <a:r>
              <a:rPr lang="en-US" sz="400" b="0" kern="300" spc="50" dirty="0">
                <a:solidFill>
                  <a:schemeClr val="accent1"/>
                </a:solidFill>
                <a:latin typeface="Arial"/>
                <a:ea typeface="ＭＳ Ｐゴシック" pitchFamily="34" charset="-128"/>
                <a:cs typeface="Arial"/>
              </a:rPr>
              <a:t>Institute Inc. All rights reserved.</a:t>
            </a:r>
          </a:p>
        </p:txBody>
      </p:sp>
      <p:pic>
        <p:nvPicPr>
          <p:cNvPr id="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41" y="4670708"/>
            <a:ext cx="1018358" cy="236924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0" y="5032439"/>
            <a:ext cx="98425" cy="873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B32CF86-74D5-4131-BD5B-0B0C381A05A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Slide Number 4"/>
          <p:cNvSpPr>
            <a:spLocks noChangeArrowheads="1"/>
          </p:cNvSpPr>
          <p:nvPr/>
        </p:nvSpPr>
        <p:spPr bwMode="auto">
          <a:xfrm>
            <a:off x="30480" y="4738751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defTabSz="365125" eaLnBrk="0" hangingPunct="0"/>
            <a:fld id="{6F69A6DD-E441-4735-BDEE-831923901EE3}" type="slidenum">
              <a:rPr lang="en-US" sz="1400" b="1">
                <a:solidFill>
                  <a:srgbClr val="2C3134"/>
                </a:solidFill>
                <a:latin typeface="Arial" pitchFamily="34" charset="0"/>
              </a:rPr>
              <a:pPr defTabSz="365125" eaLnBrk="0" hangingPunct="0"/>
              <a:t>‹#›</a:t>
            </a:fld>
            <a:endParaRPr lang="en-US" sz="1400">
              <a:solidFill>
                <a:srgbClr val="2C31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314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se Stud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0"/>
            <a:ext cx="26289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818" y="141044"/>
            <a:ext cx="2515438" cy="5847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35256" y="277152"/>
            <a:ext cx="3879844" cy="307777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400" b="1" cap="all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6405" y="1879253"/>
            <a:ext cx="5578454" cy="1384995"/>
          </a:xfrm>
        </p:spPr>
        <p:txBody>
          <a:bodyPr anchor="ctr">
            <a:sp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602412" y="277719"/>
            <a:ext cx="2448465" cy="307777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HEADING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2193185"/>
            <a:ext cx="2448000" cy="757130"/>
          </a:xfrm>
        </p:spPr>
        <p:txBody>
          <a:bodyPr wrap="square" anchor="ctr">
            <a:spAutoFit/>
          </a:bodyPr>
          <a:lstStyle>
            <a:lvl1pPr marL="0" indent="0">
              <a:buFont typeface="Arial" pitchFamily="34" charset="0"/>
              <a:buNone/>
              <a:defRPr sz="1800" b="1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14" name="TextBox 6"/>
          <p:cNvSpPr txBox="1"/>
          <p:nvPr/>
        </p:nvSpPr>
        <p:spPr>
          <a:xfrm>
            <a:off x="0" y="4928056"/>
            <a:ext cx="1931989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defTabSz="274320" eaLnBrk="0" hangingPunct="0">
              <a:defRPr/>
            </a:pPr>
            <a:r>
              <a:rPr lang="en-US" sz="400" b="0" kern="300" spc="5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/>
            </a:r>
            <a:br>
              <a:rPr lang="en-US" sz="400" b="0" kern="300" spc="5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</a:br>
            <a:r>
              <a:rPr lang="en-US" sz="400" b="0" kern="300" spc="5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Copyright © 2012, </a:t>
            </a:r>
            <a:r>
              <a:rPr lang="en-US" sz="400" b="0" kern="300" spc="50" baseline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SAS </a:t>
            </a:r>
            <a:r>
              <a:rPr lang="en-US" sz="400" b="0" kern="300" spc="5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Institute Inc. All rights reserved.</a:t>
            </a:r>
          </a:p>
        </p:txBody>
      </p:sp>
      <p:pic>
        <p:nvPicPr>
          <p:cNvPr id="1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299" y="4671264"/>
            <a:ext cx="1018358" cy="235811"/>
          </a:xfrm>
          <a:prstGeom prst="rect">
            <a:avLst/>
          </a:prstGeom>
        </p:spPr>
      </p:pic>
      <p:cxnSp>
        <p:nvCxnSpPr>
          <p:cNvPr id="17" name="Straight Connector 8"/>
          <p:cNvCxnSpPr/>
          <p:nvPr/>
        </p:nvCxnSpPr>
        <p:spPr bwMode="auto">
          <a:xfrm>
            <a:off x="2635256" y="0"/>
            <a:ext cx="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0" y="5032439"/>
            <a:ext cx="98425" cy="873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B32CF86-74D5-4131-BD5B-0B0C381A05A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Slide Number 4"/>
          <p:cNvSpPr>
            <a:spLocks noChangeArrowheads="1"/>
          </p:cNvSpPr>
          <p:nvPr/>
        </p:nvSpPr>
        <p:spPr bwMode="auto">
          <a:xfrm>
            <a:off x="30480" y="4738751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defTabSz="365125" eaLnBrk="0" hangingPunct="0"/>
            <a:fld id="{6F69A6DD-E441-4735-BDEE-831923901EE3}" type="slidenum">
              <a:rPr lang="en-US" sz="1400" b="1">
                <a:solidFill>
                  <a:srgbClr val="2C3134"/>
                </a:solidFill>
                <a:latin typeface="Arial" pitchFamily="34" charset="0"/>
              </a:rPr>
              <a:pPr defTabSz="365125" eaLnBrk="0" hangingPunct="0"/>
              <a:t>‹#›</a:t>
            </a:fld>
            <a:endParaRPr lang="en-US" sz="1400">
              <a:solidFill>
                <a:srgbClr val="2C31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1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RussianBear\Desktop\OnCloud_Jon\CloudComputing_NIST_IMAGES\Panoramic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2425"/>
            <a:ext cx="9144000" cy="292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818" y="141044"/>
            <a:ext cx="2515438" cy="584775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0" y="251605"/>
            <a:ext cx="6051550" cy="33855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1" i="0" cap="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68313" y="1879253"/>
            <a:ext cx="4010025" cy="1384995"/>
          </a:xfrm>
        </p:spPr>
        <p:txBody>
          <a:bodyPr wrap="square" anchor="ctr">
            <a:sp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664075" y="1879253"/>
            <a:ext cx="4022725" cy="1384995"/>
          </a:xfrm>
        </p:spPr>
        <p:txBody>
          <a:bodyPr anchor="ctr"/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Box 5"/>
          <p:cNvSpPr txBox="1"/>
          <p:nvPr/>
        </p:nvSpPr>
        <p:spPr>
          <a:xfrm>
            <a:off x="0" y="4928056"/>
            <a:ext cx="1931989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defTabSz="274320" eaLnBrk="0" hangingPunct="0">
              <a:defRPr/>
            </a:pPr>
            <a:r>
              <a:rPr lang="en-US" sz="400" b="0" kern="300" spc="5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/>
            </a:r>
            <a:br>
              <a:rPr lang="en-US" sz="400" b="0" kern="300" spc="5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</a:br>
            <a:r>
              <a:rPr lang="en-US" sz="400" b="0" kern="300" spc="5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Copyright © 2012, </a:t>
            </a:r>
            <a:r>
              <a:rPr lang="en-US" sz="400" b="0" kern="300" spc="50" baseline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SAS </a:t>
            </a:r>
            <a:r>
              <a:rPr lang="en-US" sz="400" b="0" kern="300" spc="5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Institute Inc. All rights reserved.</a:t>
            </a: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41" y="4670708"/>
            <a:ext cx="1018358" cy="236924"/>
          </a:xfrm>
          <a:prstGeom prst="rect">
            <a:avLst/>
          </a:prstGeom>
        </p:spPr>
      </p:pic>
      <p:cxnSp>
        <p:nvCxnSpPr>
          <p:cNvPr id="6" name="Straight Connector 7"/>
          <p:cNvCxnSpPr/>
          <p:nvPr/>
        </p:nvCxnSpPr>
        <p:spPr bwMode="auto">
          <a:xfrm>
            <a:off x="2635256" y="0"/>
            <a:ext cx="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0" y="5032439"/>
            <a:ext cx="98425" cy="873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B32CF86-74D5-4131-BD5B-0B0C381A05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lide Number 4"/>
          <p:cNvSpPr>
            <a:spLocks noChangeArrowheads="1"/>
          </p:cNvSpPr>
          <p:nvPr/>
        </p:nvSpPr>
        <p:spPr bwMode="auto">
          <a:xfrm>
            <a:off x="30480" y="4738751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defTabSz="365125" eaLnBrk="0" hangingPunct="0"/>
            <a:fld id="{6F69A6DD-E441-4735-BDEE-831923901EE3}" type="slidenum">
              <a:rPr lang="en-US" sz="1400" b="1">
                <a:solidFill>
                  <a:srgbClr val="2C3134"/>
                </a:solidFill>
                <a:latin typeface="Arial" pitchFamily="34" charset="0"/>
              </a:rPr>
              <a:pPr defTabSz="365125" eaLnBrk="0" hangingPunct="0"/>
              <a:t>‹#›</a:t>
            </a:fld>
            <a:endParaRPr lang="en-US" sz="1400">
              <a:solidFill>
                <a:srgbClr val="2C31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39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9818" y="141044"/>
            <a:ext cx="2515438" cy="584775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2635256" y="257356"/>
            <a:ext cx="6047152" cy="338554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sz="16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457201" y="1879253"/>
            <a:ext cx="3883025" cy="1384995"/>
          </a:xfrm>
        </p:spPr>
        <p:txBody>
          <a:bodyPr wrap="square" anchor="ctr">
            <a:spAutoFit/>
          </a:bodyPr>
          <a:lstStyle>
            <a:lvl1pPr>
              <a:defRPr sz="1800" baseline="0"/>
            </a:lvl1pPr>
            <a:lvl2pPr>
              <a:defRPr sz="16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802187" y="1879253"/>
            <a:ext cx="3880221" cy="1384995"/>
          </a:xfrm>
        </p:spPr>
        <p:txBody>
          <a:bodyPr wrap="square">
            <a:sp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Box 5"/>
          <p:cNvSpPr txBox="1"/>
          <p:nvPr/>
        </p:nvSpPr>
        <p:spPr>
          <a:xfrm>
            <a:off x="0" y="4928056"/>
            <a:ext cx="1931989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r>
              <a:rPr lang="en-US" sz="400" b="0" kern="300" spc="5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/>
            </a:r>
            <a:br>
              <a:rPr lang="en-US" sz="400" b="0" kern="300" spc="5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</a:br>
            <a:r>
              <a:rPr lang="en-US" sz="400" b="0" kern="300" spc="5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Copyright © 2012, </a:t>
            </a:r>
            <a:r>
              <a:rPr lang="en-US" sz="400" b="0" kern="300" spc="5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SAS </a:t>
            </a:r>
            <a:r>
              <a:rPr lang="en-US" sz="400" b="0" kern="300" spc="5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Institute Inc. All rights reserved.</a:t>
            </a:r>
          </a:p>
        </p:txBody>
      </p:sp>
      <p:pic>
        <p:nvPicPr>
          <p:cNvPr id="1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41" y="4670708"/>
            <a:ext cx="1018358" cy="236924"/>
          </a:xfrm>
          <a:prstGeom prst="rect">
            <a:avLst/>
          </a:prstGeom>
        </p:spPr>
      </p:pic>
      <p:cxnSp>
        <p:nvCxnSpPr>
          <p:cNvPr id="16" name="Straight Connector 7"/>
          <p:cNvCxnSpPr/>
          <p:nvPr/>
        </p:nvCxnSpPr>
        <p:spPr bwMode="auto">
          <a:xfrm>
            <a:off x="2635256" y="0"/>
            <a:ext cx="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30480" y="5032439"/>
            <a:ext cx="98425" cy="873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B32CF86-74D5-4131-BD5B-0B0C381A05A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lide Number 4"/>
          <p:cNvSpPr>
            <a:spLocks noChangeArrowheads="1"/>
          </p:cNvSpPr>
          <p:nvPr/>
        </p:nvSpPr>
        <p:spPr bwMode="auto">
          <a:xfrm>
            <a:off x="30480" y="4738751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defTabSz="365125" eaLnBrk="0" hangingPunct="0"/>
            <a:fld id="{6F69A6DD-E441-4735-BDEE-831923901EE3}" type="slidenum">
              <a:rPr lang="en-US" sz="1400" b="1">
                <a:solidFill>
                  <a:srgbClr val="2C3134"/>
                </a:solidFill>
                <a:latin typeface="Arial" pitchFamily="34" charset="0"/>
              </a:rPr>
              <a:pPr defTabSz="365125" eaLnBrk="0" hangingPunct="0"/>
              <a:t>‹#›</a:t>
            </a:fld>
            <a:endParaRPr lang="en-US" sz="1400">
              <a:solidFill>
                <a:srgbClr val="2C31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498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1.jpe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Footer_16x9_06.png"/>
          <p:cNvPicPr>
            <a:picLocks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4778375"/>
            <a:ext cx="9144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19818" y="4807"/>
            <a:ext cx="2515438" cy="8572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79253"/>
            <a:ext cx="8229600" cy="138499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 dirty="0" smtClean="0"/>
              <a:t>Click to edit Master text styles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0" y="4928056"/>
            <a:ext cx="1931989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r>
              <a:rPr lang="en-US" sz="400" b="0" kern="300" spc="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/>
            </a:r>
            <a:br>
              <a:rPr lang="en-US" sz="400" b="0" kern="300" spc="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</a:br>
            <a:r>
              <a:rPr lang="en-US" sz="400" b="0" kern="300" spc="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Copyright © 2012, </a:t>
            </a:r>
            <a:r>
              <a:rPr lang="en-US" sz="400" b="0" kern="300" spc="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SAS </a:t>
            </a:r>
            <a:r>
              <a:rPr lang="en-US" sz="400" b="0" kern="300" spc="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Institute Inc. All rights reserved.</a:t>
            </a:r>
          </a:p>
        </p:txBody>
      </p:sp>
      <p:sp>
        <p:nvSpPr>
          <p:cNvPr id="9" name="Slide Number 4"/>
          <p:cNvSpPr>
            <a:spLocks noChangeArrowheads="1"/>
          </p:cNvSpPr>
          <p:nvPr/>
        </p:nvSpPr>
        <p:spPr bwMode="auto">
          <a:xfrm>
            <a:off x="30480" y="4738751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defTabSz="365125" eaLnBrk="0" hangingPunct="0"/>
            <a:fld id="{6F69A6DD-E441-4735-BDEE-831923901EE3}" type="slidenum">
              <a:rPr lang="en-US" sz="1400" b="1">
                <a:solidFill>
                  <a:schemeClr val="tx1"/>
                </a:solidFill>
                <a:latin typeface="Arial" pitchFamily="34" charset="0"/>
              </a:rPr>
              <a:pPr defTabSz="365125" eaLnBrk="0" hangingPunct="0"/>
              <a:t>‹#›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2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05" r:id="rId1"/>
    <p:sldLayoutId id="2147485006" r:id="rId2"/>
    <p:sldLayoutId id="2147485007" r:id="rId3"/>
    <p:sldLayoutId id="2147485008" r:id="rId4"/>
    <p:sldLayoutId id="2147485009" r:id="rId5"/>
    <p:sldLayoutId id="2147485010" r:id="rId6"/>
    <p:sldLayoutId id="2147485011" r:id="rId7"/>
    <p:sldLayoutId id="2147485012" r:id="rId8"/>
    <p:sldLayoutId id="2147485013" r:id="rId9"/>
    <p:sldLayoutId id="2147485014" r:id="rId10"/>
    <p:sldLayoutId id="2147485015" r:id="rId11"/>
    <p:sldLayoutId id="2147485016" r:id="rId12"/>
    <p:sldLayoutId id="2147485017" r:id="rId1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r" defTabSz="182880" rtl="0" eaLnBrk="1" latinLnBrk="0" hangingPunct="1">
        <a:spcBef>
          <a:spcPct val="0"/>
        </a:spcBef>
        <a:buNone/>
        <a:defRPr sz="160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defRPr sz="1800" b="0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tabLst/>
        <a:defRPr sz="16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defRPr sz="14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defRPr sz="12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902970" indent="-171450" algn="l" defTabSz="365760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defRPr sz="10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7900"/>
            <a:ext cx="9144000" cy="357447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19818" y="4807"/>
            <a:ext cx="2515438" cy="8572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79253"/>
            <a:ext cx="8229600" cy="138499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 dirty="0" smtClean="0"/>
              <a:t>Click to edit Master text styles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0" y="4928056"/>
            <a:ext cx="1931989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r>
              <a:rPr lang="en-US" sz="400" b="0" kern="300" spc="50" dirty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  <a:t/>
            </a:r>
            <a:br>
              <a:rPr lang="en-US" sz="400" b="0" kern="300" spc="50" dirty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</a:br>
            <a:r>
              <a:rPr lang="en-US" sz="400" b="0" kern="300" spc="50" dirty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  <a:t>Copyright © 2012, </a:t>
            </a:r>
            <a:r>
              <a:rPr lang="en-US" sz="400" b="0" kern="300" spc="50" dirty="0" smtClean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  <a:t>SAS </a:t>
            </a:r>
            <a:r>
              <a:rPr lang="en-US" sz="400" b="0" kern="300" spc="50" dirty="0">
                <a:solidFill>
                  <a:srgbClr val="C00000"/>
                </a:solidFill>
                <a:latin typeface="Arial"/>
                <a:ea typeface="ＭＳ Ｐゴシック" pitchFamily="34" charset="-128"/>
                <a:cs typeface="Arial"/>
              </a:rPr>
              <a:t>Institute Inc. All rights reserved.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819401" y="4841796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74320"/>
            <a:r>
              <a:rPr lang="en-US" sz="1000" b="0" spc="0" baseline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</a:t>
            </a:r>
            <a:r>
              <a:rPr lang="en-US" sz="1000" b="0" spc="0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•  DO NOT DISCLOSE</a:t>
            </a:r>
            <a:endParaRPr lang="en-US" sz="1000" b="0" spc="0" baseline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7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20" r:id="rId1"/>
    <p:sldLayoutId id="2147485021" r:id="rId2"/>
    <p:sldLayoutId id="2147485022" r:id="rId3"/>
    <p:sldLayoutId id="2147485023" r:id="rId4"/>
    <p:sldLayoutId id="2147485024" r:id="rId5"/>
    <p:sldLayoutId id="2147485025" r:id="rId6"/>
    <p:sldLayoutId id="2147485026" r:id="rId7"/>
    <p:sldLayoutId id="2147485027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defTabSz="182880" rtl="0" eaLnBrk="1" latinLnBrk="0" hangingPunct="1">
        <a:spcBef>
          <a:spcPct val="0"/>
        </a:spcBef>
        <a:buNone/>
        <a:defRPr sz="160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defRPr sz="1800" b="0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tabLst/>
        <a:defRPr sz="16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defRPr sz="14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defRPr sz="12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902970" indent="-171450" algn="l" defTabSz="365760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SzPct val="80000"/>
        <a:buFont typeface="Arial" pitchFamily="34" charset="0"/>
        <a:buChar char="•"/>
        <a:defRPr sz="10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2266950"/>
            <a:ext cx="7116763" cy="400110"/>
          </a:xfrm>
        </p:spPr>
        <p:txBody>
          <a:bodyPr/>
          <a:lstStyle/>
          <a:p>
            <a:r>
              <a:rPr lang="en-US" sz="2000" dirty="0" err="1" smtClean="0">
                <a:latin typeface="Franklin Gothic Heavy" panose="020B0903020102020204" pitchFamily="34" charset="0"/>
                <a:ea typeface="HY견고딕" panose="02030600000101010101" pitchFamily="18" charset="-127"/>
              </a:rPr>
              <a:t>SASBITReeViewer</a:t>
            </a:r>
            <a:endParaRPr lang="en-US" sz="2000" dirty="0">
              <a:latin typeface="Franklin Gothic Heavy" panose="020B0903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>
          <a:xfrm>
            <a:off x="339725" y="2602010"/>
            <a:ext cx="7116763" cy="276999"/>
          </a:xfrm>
        </p:spPr>
        <p:txBody>
          <a:bodyPr/>
          <a:lstStyle/>
          <a:p>
            <a:r>
              <a:rPr lang="en-US" dirty="0" smtClean="0"/>
              <a:t>New introduce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flipH="1">
            <a:off x="6629400" y="3105150"/>
            <a:ext cx="1066800" cy="381000"/>
          </a:xfrm>
          <a:prstGeom prst="rect">
            <a:avLst/>
          </a:prstGeom>
        </p:spPr>
        <p:txBody>
          <a:bodyPr/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2014.10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20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88" y="255847"/>
            <a:ext cx="2515438" cy="338554"/>
          </a:xfrm>
        </p:spPr>
        <p:txBody>
          <a:bodyPr/>
          <a:lstStyle/>
          <a:p>
            <a:r>
              <a:rPr lang="en-US" dirty="0" smtClean="0"/>
              <a:t>Consideration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7199" y="1513982"/>
            <a:ext cx="8232775" cy="188359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VA + </a:t>
            </a:r>
            <a:r>
              <a:rPr lang="en-US" dirty="0" err="1" smtClean="0"/>
              <a:t>SASBITreeViewer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Delivery </a:t>
            </a:r>
            <a:r>
              <a:rPr lang="ko-KR" altLang="en-US" dirty="0" smtClean="0"/>
              <a:t>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 경쟁사 대비 가격 경쟁력은 높아지나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전체적인 </a:t>
            </a:r>
            <a:r>
              <a:rPr lang="en-US" altLang="ko-KR" dirty="0" smtClean="0"/>
              <a:t>NSR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Renewal </a:t>
            </a:r>
            <a:r>
              <a:rPr lang="en-US" dirty="0" smtClean="0"/>
              <a:t>Cost </a:t>
            </a:r>
            <a:r>
              <a:rPr lang="ko-KR" altLang="en-US" dirty="0" smtClean="0"/>
              <a:t>는 </a:t>
            </a:r>
            <a:r>
              <a:rPr lang="ko-KR" altLang="en-US" smtClean="0"/>
              <a:t>낮아지게 </a:t>
            </a:r>
            <a:r>
              <a:rPr lang="ko-KR" altLang="en-US" smtClean="0"/>
              <a:t>됨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r>
              <a:rPr lang="ko-KR" altLang="en-US" dirty="0" smtClean="0"/>
              <a:t>경쟁 업체와 </a:t>
            </a:r>
            <a:r>
              <a:rPr lang="en-US" altLang="ko-KR" dirty="0" smtClean="0"/>
              <a:t>Bidding</a:t>
            </a:r>
            <a:r>
              <a:rPr lang="ko-KR" altLang="en-US" dirty="0" smtClean="0"/>
              <a:t> 할 </a:t>
            </a:r>
            <a:r>
              <a:rPr lang="ko-KR" altLang="en-US" smtClean="0"/>
              <a:t>경우 </a:t>
            </a:r>
            <a:r>
              <a:rPr lang="ko-KR" altLang="en-US" smtClean="0"/>
              <a:t>가격 경쟁력을 위하여 고려할 수 있음</a:t>
            </a:r>
            <a:r>
              <a:rPr lang="en-US" altLang="ko-KR" dirty="0" smtClean="0"/>
              <a:t>.</a:t>
            </a:r>
          </a:p>
          <a:p>
            <a:pPr>
              <a:spcAft>
                <a:spcPts val="1800"/>
              </a:spcAft>
            </a:pPr>
            <a:r>
              <a:rPr lang="en-US" altLang="ko-KR" dirty="0" smtClean="0"/>
              <a:t>???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153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8" y="264154"/>
            <a:ext cx="2515438" cy="338554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55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71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6" name="Picture 28" descr="C:\Users\kaperk\Desktop\CDS_slides\PNG\backgroun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0510" y="1268016"/>
            <a:ext cx="4800600" cy="325755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2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le Organizer"/>
          <p:cNvSpPr>
            <a:spLocks noGrp="1"/>
          </p:cNvSpPr>
          <p:nvPr>
            <p:ph type="title" idx="4294967295"/>
          </p:nvPr>
        </p:nvSpPr>
        <p:spPr>
          <a:xfrm>
            <a:off x="0" y="141001"/>
            <a:ext cx="2516188" cy="58477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70C0"/>
                </a:solidFill>
              </a:rPr>
              <a:t>Table of contents</a:t>
            </a:r>
          </a:p>
        </p:txBody>
      </p:sp>
      <p:graphicFrame>
        <p:nvGraphicFramePr>
          <p:cNvPr id="7" name="Group Organiz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002677"/>
              </p:ext>
            </p:extLst>
          </p:nvPr>
        </p:nvGraphicFramePr>
        <p:xfrm>
          <a:off x="2171700" y="1268016"/>
          <a:ext cx="4800600" cy="3263900"/>
        </p:xfrm>
        <a:graphic>
          <a:graphicData uri="http://schemas.openxmlformats.org/drawingml/2006/table">
            <a:tbl>
              <a:tblPr/>
              <a:tblGrid>
                <a:gridCol w="4800600"/>
              </a:tblGrid>
              <a:tr h="652780">
                <a:tc>
                  <a:txBody>
                    <a:bodyPr/>
                    <a:lstStyle/>
                    <a:p>
                      <a:pPr marL="22542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</a:rPr>
                        <a:t>1. Pain Points with VA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780">
                <a:tc>
                  <a:txBody>
                    <a:bodyPr/>
                    <a:lstStyle/>
                    <a:p>
                      <a:pPr marL="22542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</a:rPr>
                        <a:t>2. Overcoming VA Pain Points –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</a:rPr>
                        <a:t>SASBITreeViewer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r>
                        <a:rPr kumimoji="0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</a:rPr>
                        <a:t>소개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780">
                <a:tc>
                  <a:txBody>
                    <a:bodyPr/>
                    <a:lstStyle/>
                    <a:p>
                      <a:pPr marL="22542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</a:rPr>
                        <a:t>3. </a:t>
                      </a: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</a:rPr>
                        <a:t>Overcoming VA Pain Points – 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</a:rPr>
                        <a:t>Pros &amp; Cons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780">
                <a:tc>
                  <a:txBody>
                    <a:bodyPr/>
                    <a:lstStyle/>
                    <a:p>
                      <a:pPr marL="22542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</a:rPr>
                        <a:t>4. Consideration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780">
                <a:tc>
                  <a:txBody>
                    <a:bodyPr/>
                    <a:lstStyle/>
                    <a:p>
                      <a:pPr marL="22542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</a:rPr>
                        <a:t>5. Demo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위쪽/아래쪽 화살표 53"/>
          <p:cNvSpPr/>
          <p:nvPr/>
        </p:nvSpPr>
        <p:spPr>
          <a:xfrm>
            <a:off x="8257881" y="2472990"/>
            <a:ext cx="228600" cy="1045249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  <a:ln w="381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88" y="132737"/>
            <a:ext cx="2515438" cy="584775"/>
          </a:xfrm>
        </p:spPr>
        <p:txBody>
          <a:bodyPr/>
          <a:lstStyle/>
          <a:p>
            <a:r>
              <a:rPr lang="en-US" altLang="ko-KR" dirty="0"/>
              <a:t>Pain points with </a:t>
            </a:r>
            <a:r>
              <a:rPr lang="en-US" altLang="ko-KR" dirty="0" smtClean="0"/>
              <a:t>VA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923151"/>
            <a:ext cx="8232775" cy="3416320"/>
          </a:xfrm>
        </p:spPr>
        <p:txBody>
          <a:bodyPr/>
          <a:lstStyle/>
          <a:p>
            <a:r>
              <a:rPr lang="en-US" altLang="ko-KR" dirty="0"/>
              <a:t>Only In-memory Data</a:t>
            </a:r>
          </a:p>
          <a:p>
            <a:pPr lvl="1"/>
            <a:r>
              <a:rPr lang="en-US" altLang="ko-KR" dirty="0"/>
              <a:t>Database</a:t>
            </a:r>
            <a:r>
              <a:rPr lang="ko-KR" altLang="en-US"/>
              <a:t>에 있는 </a:t>
            </a:r>
            <a:r>
              <a:rPr lang="en-US" altLang="ko-KR" dirty="0"/>
              <a:t>Data</a:t>
            </a:r>
            <a:r>
              <a:rPr lang="ko-KR" altLang="en-US"/>
              <a:t>에 대해서 </a:t>
            </a:r>
            <a:r>
              <a:rPr lang="en-US" altLang="ko-KR" dirty="0"/>
              <a:t>Direct Access </a:t>
            </a:r>
            <a:r>
              <a:rPr lang="ko-KR" altLang="en-US"/>
              <a:t>불가</a:t>
            </a:r>
            <a:endParaRPr lang="en-US" altLang="ko-KR" dirty="0"/>
          </a:p>
          <a:p>
            <a:pPr lvl="1"/>
            <a:r>
              <a:rPr lang="ko-KR" altLang="en-US" dirty="0"/>
              <a:t>분석 </a:t>
            </a:r>
            <a:r>
              <a:rPr lang="en-US" altLang="ko-KR" dirty="0"/>
              <a:t>Data</a:t>
            </a:r>
            <a:r>
              <a:rPr lang="ko-KR" altLang="en-US"/>
              <a:t>가 늘어 날 경우 </a:t>
            </a:r>
            <a:r>
              <a:rPr lang="en-US" altLang="ko-KR" dirty="0"/>
              <a:t>Memory </a:t>
            </a:r>
            <a:r>
              <a:rPr lang="ko-KR" altLang="en-US"/>
              <a:t>증설 </a:t>
            </a:r>
            <a:r>
              <a:rPr lang="ko-KR" altLang="en-US" smtClean="0"/>
              <a:t>필요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Contents</a:t>
            </a:r>
            <a:r>
              <a:rPr lang="ko-KR" altLang="en-US" dirty="0"/>
              <a:t>에 대한 </a:t>
            </a:r>
            <a:r>
              <a:rPr lang="en-US" altLang="ko-KR" dirty="0"/>
              <a:t>Customizing</a:t>
            </a:r>
            <a:r>
              <a:rPr lang="ko-KR" altLang="en-US" dirty="0"/>
              <a:t>이 </a:t>
            </a:r>
            <a:r>
              <a:rPr lang="ko-KR" altLang="en-US"/>
              <a:t>자유롭지 </a:t>
            </a:r>
            <a:r>
              <a:rPr lang="ko-KR" altLang="en-US" smtClean="0"/>
              <a:t>않음</a:t>
            </a:r>
            <a:endParaRPr lang="en-US" altLang="ko-KR" dirty="0"/>
          </a:p>
          <a:p>
            <a:pPr lvl="1"/>
            <a:r>
              <a:rPr lang="ko-KR" altLang="en-US" dirty="0"/>
              <a:t>일반적인 정형 보고서 형태인 메뉴 </a:t>
            </a:r>
            <a:r>
              <a:rPr lang="en-US" altLang="ko-KR" dirty="0"/>
              <a:t>+ </a:t>
            </a:r>
            <a:r>
              <a:rPr lang="ko-KR" altLang="en-US" dirty="0"/>
              <a:t>트리 구조로 구현 </a:t>
            </a:r>
            <a:r>
              <a:rPr lang="ko-KR" altLang="en-US" dirty="0" smtClean="0"/>
              <a:t>불가능 </a:t>
            </a:r>
            <a:endParaRPr lang="en-US" altLang="ko-KR" dirty="0"/>
          </a:p>
          <a:p>
            <a:pPr lvl="1"/>
            <a:r>
              <a:rPr lang="ko-KR" altLang="en-US" dirty="0" smtClean="0"/>
              <a:t>대안으로 </a:t>
            </a:r>
            <a:r>
              <a:rPr lang="en-US" altLang="ko-KR" dirty="0" smtClean="0"/>
              <a:t>EBI(Portal)</a:t>
            </a:r>
            <a:r>
              <a:rPr lang="ko-KR" altLang="en-US" dirty="0" smtClean="0"/>
              <a:t>를 함께 </a:t>
            </a:r>
            <a:r>
              <a:rPr lang="en-US" altLang="ko-KR" dirty="0" smtClean="0"/>
              <a:t>Delivery </a:t>
            </a:r>
            <a:r>
              <a:rPr lang="ko-KR" altLang="en-US" dirty="0" smtClean="0"/>
              <a:t>할 경우 추가</a:t>
            </a:r>
            <a:r>
              <a:rPr lang="en-US" altLang="ko-KR" dirty="0"/>
              <a:t> </a:t>
            </a:r>
            <a:r>
              <a:rPr lang="en-US" altLang="ko-KR" dirty="0" smtClean="0"/>
              <a:t>Cost </a:t>
            </a:r>
            <a:r>
              <a:rPr lang="ko-KR" altLang="en-US" smtClean="0"/>
              <a:t>발생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638800" y="1111019"/>
            <a:ext cx="1523999" cy="1155931"/>
            <a:chOff x="76201" y="3193967"/>
            <a:chExt cx="2207024" cy="1600514"/>
          </a:xfrm>
        </p:grpSpPr>
        <p:pic>
          <p:nvPicPr>
            <p:cNvPr id="21" name="Picture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886"/>
            <a:stretch/>
          </p:blipFill>
          <p:spPr>
            <a:xfrm rot="5400000">
              <a:off x="841667" y="3592377"/>
              <a:ext cx="436641" cy="1967568"/>
            </a:xfrm>
            <a:prstGeom prst="rect">
              <a:avLst/>
            </a:prstGeom>
          </p:spPr>
        </p:pic>
        <p:pic>
          <p:nvPicPr>
            <p:cNvPr id="22" name="Picture 3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886"/>
            <a:stretch/>
          </p:blipFill>
          <p:spPr>
            <a:xfrm rot="5400000">
              <a:off x="841665" y="3302019"/>
              <a:ext cx="436641" cy="1967568"/>
            </a:xfrm>
            <a:prstGeom prst="rect">
              <a:avLst/>
            </a:prstGeom>
          </p:spPr>
        </p:pic>
        <p:pic>
          <p:nvPicPr>
            <p:cNvPr id="23" name="Picture 3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886"/>
            <a:stretch/>
          </p:blipFill>
          <p:spPr>
            <a:xfrm rot="5400000">
              <a:off x="841665" y="3019520"/>
              <a:ext cx="436641" cy="1967568"/>
            </a:xfrm>
            <a:prstGeom prst="rect">
              <a:avLst/>
            </a:prstGeom>
          </p:spPr>
        </p:pic>
        <p:pic>
          <p:nvPicPr>
            <p:cNvPr id="24" name="Picture 3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886"/>
            <a:stretch/>
          </p:blipFill>
          <p:spPr>
            <a:xfrm rot="5400000">
              <a:off x="841665" y="2716804"/>
              <a:ext cx="436641" cy="1967568"/>
            </a:xfrm>
            <a:prstGeom prst="rect">
              <a:avLst/>
            </a:prstGeom>
          </p:spPr>
        </p:pic>
        <p:pic>
          <p:nvPicPr>
            <p:cNvPr id="25" name="Picture 3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886"/>
            <a:stretch/>
          </p:blipFill>
          <p:spPr>
            <a:xfrm rot="5400000">
              <a:off x="841664" y="2428504"/>
              <a:ext cx="436641" cy="1967568"/>
            </a:xfrm>
            <a:prstGeom prst="rect">
              <a:avLst/>
            </a:prstGeom>
          </p:spPr>
        </p:pic>
        <p:sp>
          <p:nvSpPr>
            <p:cNvPr id="26" name="Can 39"/>
            <p:cNvSpPr/>
            <p:nvPr/>
          </p:nvSpPr>
          <p:spPr bwMode="auto">
            <a:xfrm>
              <a:off x="1279788" y="4561641"/>
              <a:ext cx="1001749" cy="131515"/>
            </a:xfrm>
            <a:prstGeom prst="can">
              <a:avLst>
                <a:gd name="adj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Can 40"/>
            <p:cNvSpPr/>
            <p:nvPr/>
          </p:nvSpPr>
          <p:spPr bwMode="auto">
            <a:xfrm>
              <a:off x="1279787" y="4283508"/>
              <a:ext cx="1001749" cy="131515"/>
            </a:xfrm>
            <a:prstGeom prst="can">
              <a:avLst>
                <a:gd name="adj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Can 41"/>
            <p:cNvSpPr/>
            <p:nvPr/>
          </p:nvSpPr>
          <p:spPr bwMode="auto">
            <a:xfrm>
              <a:off x="1275459" y="3993150"/>
              <a:ext cx="1001749" cy="131515"/>
            </a:xfrm>
            <a:prstGeom prst="can">
              <a:avLst>
                <a:gd name="adj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Can 42"/>
            <p:cNvSpPr/>
            <p:nvPr/>
          </p:nvSpPr>
          <p:spPr bwMode="auto">
            <a:xfrm>
              <a:off x="1279789" y="3692014"/>
              <a:ext cx="1001749" cy="131515"/>
            </a:xfrm>
            <a:prstGeom prst="can">
              <a:avLst>
                <a:gd name="adj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Can 43"/>
            <p:cNvSpPr/>
            <p:nvPr/>
          </p:nvSpPr>
          <p:spPr bwMode="auto">
            <a:xfrm>
              <a:off x="1281476" y="3403714"/>
              <a:ext cx="1001749" cy="131515"/>
            </a:xfrm>
            <a:prstGeom prst="can">
              <a:avLst>
                <a:gd name="adj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1" name="Picture 2" descr="http://netanimations.net/large%20gears.gif"/>
            <p:cNvPicPr>
              <a:picLocks noChangeAspect="1" noChangeArrowheads="1" noCrop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035" y="3322686"/>
              <a:ext cx="321969" cy="3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http://netanimations.net/large%20gears.gif"/>
            <p:cNvPicPr>
              <a:picLocks noChangeAspect="1" noChangeArrowheads="1" noCrop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029" y="3630609"/>
              <a:ext cx="321969" cy="3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://netanimations.net/large%20gears.gif"/>
            <p:cNvPicPr>
              <a:picLocks noChangeAspect="1" noChangeArrowheads="1" noCrop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655" y="3907901"/>
              <a:ext cx="321969" cy="3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netanimations.net/large%20gears.gif"/>
            <p:cNvPicPr>
              <a:picLocks noChangeAspect="1" noChangeArrowheads="1" noCrop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2350" y="4189685"/>
              <a:ext cx="321969" cy="3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http://netanimations.net/large%20gears.gif"/>
            <p:cNvPicPr>
              <a:picLocks noChangeAspect="1" noChangeArrowheads="1" noCrop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112" y="4465948"/>
              <a:ext cx="321969" cy="3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07" y="1109189"/>
            <a:ext cx="1636583" cy="1315385"/>
          </a:xfrm>
          <a:prstGeom prst="rect">
            <a:avLst/>
          </a:prstGeom>
        </p:spPr>
      </p:pic>
      <p:sp>
        <p:nvSpPr>
          <p:cNvPr id="37" name="Rounded Rectangle 107"/>
          <p:cNvSpPr/>
          <p:nvPr/>
        </p:nvSpPr>
        <p:spPr>
          <a:xfrm>
            <a:off x="6997449" y="3463290"/>
            <a:ext cx="1249680" cy="86106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512233" y="25108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Load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0" name="Can 44"/>
          <p:cNvSpPr/>
          <p:nvPr/>
        </p:nvSpPr>
        <p:spPr bwMode="auto">
          <a:xfrm>
            <a:off x="8074224" y="3735092"/>
            <a:ext cx="1001749" cy="386224"/>
          </a:xfrm>
          <a:prstGeom prst="can">
            <a:avLst>
              <a:gd name="adj" fmla="val 2205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88900" tIns="88900" rIns="88900" bIns="889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Can 45"/>
          <p:cNvSpPr/>
          <p:nvPr/>
        </p:nvSpPr>
        <p:spPr bwMode="auto">
          <a:xfrm>
            <a:off x="8074224" y="3736394"/>
            <a:ext cx="1001749" cy="386224"/>
          </a:xfrm>
          <a:prstGeom prst="can">
            <a:avLst>
              <a:gd name="adj" fmla="val 2205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88900" tIns="88900" rIns="88900" bIns="889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Arrow Connector 130"/>
          <p:cNvCxnSpPr/>
          <p:nvPr/>
        </p:nvCxnSpPr>
        <p:spPr>
          <a:xfrm flipH="1">
            <a:off x="7174928" y="1656008"/>
            <a:ext cx="381000" cy="2816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곱셈 기호 51"/>
          <p:cNvSpPr/>
          <p:nvPr/>
        </p:nvSpPr>
        <p:spPr>
          <a:xfrm>
            <a:off x="8061622" y="2714409"/>
            <a:ext cx="615751" cy="619341"/>
          </a:xfrm>
          <a:prstGeom prst="mathMultiply">
            <a:avLst/>
          </a:prstGeom>
          <a:solidFill>
            <a:srgbClr val="FF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아래쪽 화살표 52"/>
          <p:cNvSpPr/>
          <p:nvPr/>
        </p:nvSpPr>
        <p:spPr>
          <a:xfrm rot="20171811" flipV="1">
            <a:off x="6527800" y="2247979"/>
            <a:ext cx="228600" cy="1530648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 w="381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811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E-6 -1.48148E-6 L -0.10347 0.00123 L -0.13611 0.38518 " pathEditMode="relative" ptsTypes="A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88" y="132737"/>
            <a:ext cx="2515438" cy="584775"/>
          </a:xfrm>
        </p:spPr>
        <p:txBody>
          <a:bodyPr/>
          <a:lstStyle/>
          <a:p>
            <a:r>
              <a:rPr lang="en-US" altLang="ko-KR" dirty="0" smtClean="0"/>
              <a:t>Overcoming VA Pain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SASBITreeViewer</a:t>
            </a:r>
            <a:r>
              <a:rPr lang="en-US" dirty="0" smtClean="0"/>
              <a:t> </a:t>
            </a:r>
            <a:r>
              <a:rPr lang="ko-KR" altLang="en-US" dirty="0" smtClean="0"/>
              <a:t>소개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7199" y="1178066"/>
            <a:ext cx="8232775" cy="1717393"/>
          </a:xfrm>
        </p:spPr>
        <p:txBody>
          <a:bodyPr/>
          <a:lstStyle/>
          <a:p>
            <a:r>
              <a:rPr lang="en-US" dirty="0" smtClean="0"/>
              <a:t>EBI(Portal)</a:t>
            </a:r>
            <a:r>
              <a:rPr lang="ko-KR" altLang="en-US" dirty="0" smtClean="0"/>
              <a:t>를 사용하지 않고 </a:t>
            </a:r>
            <a:r>
              <a:rPr lang="en-US" altLang="ko-KR" dirty="0" smtClean="0"/>
              <a:t>SAS</a:t>
            </a:r>
            <a:r>
              <a:rPr lang="ko-KR" altLang="en-US" dirty="0" smtClean="0"/>
              <a:t>의 기술만을 이용하여 정형 보고서 개발 </a:t>
            </a:r>
            <a:r>
              <a:rPr lang="en-US" altLang="ko-KR" dirty="0" smtClean="0"/>
              <a:t>Platform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en-US" dirty="0" smtClean="0"/>
              <a:t>‘Integration Technologies’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‘Web Infrastructure Platform’ </a:t>
            </a:r>
            <a:r>
              <a:rPr lang="ko-KR" altLang="en-US" dirty="0" smtClean="0"/>
              <a:t>라이선스가 있는 경우 </a:t>
            </a:r>
            <a:r>
              <a:rPr lang="en-US" altLang="ko-KR" dirty="0" smtClean="0"/>
              <a:t>Delivery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VA 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Delivery </a:t>
            </a:r>
            <a:r>
              <a:rPr lang="ko-KR" altLang="en-US" dirty="0" smtClean="0"/>
              <a:t>하는 </a:t>
            </a:r>
            <a:r>
              <a:rPr lang="ko-KR" altLang="en-US" dirty="0" err="1" smtClean="0"/>
              <a:t>고객사에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SASBITreeViewer</a:t>
            </a:r>
            <a:r>
              <a:rPr lang="en-US" altLang="ko-KR" dirty="0" smtClean="0"/>
              <a:t> Delivery</a:t>
            </a:r>
            <a:r>
              <a:rPr lang="ko-KR" altLang="en-US" dirty="0" smtClean="0"/>
              <a:t> 가능 </a:t>
            </a:r>
            <a:r>
              <a:rPr lang="en-US" altLang="ko-KR" dirty="0" smtClean="0"/>
              <a:t>(VA Packing </a:t>
            </a:r>
            <a:r>
              <a:rPr lang="ko-KR" altLang="en-US" dirty="0" smtClean="0"/>
              <a:t>정보 참고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0951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818" y="141044"/>
            <a:ext cx="2515438" cy="584775"/>
          </a:xfrm>
        </p:spPr>
        <p:txBody>
          <a:bodyPr/>
          <a:lstStyle/>
          <a:p>
            <a:r>
              <a:rPr lang="en-US" altLang="ko-KR" dirty="0"/>
              <a:t>Overcoming VA Pain points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95350"/>
            <a:ext cx="6191208" cy="360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752600" y="2477078"/>
            <a:ext cx="4114800" cy="76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2635255" y="240458"/>
            <a:ext cx="6054720" cy="369332"/>
          </a:xfrm>
        </p:spPr>
        <p:txBody>
          <a:bodyPr/>
          <a:lstStyle/>
          <a:p>
            <a:r>
              <a:rPr lang="en-US" dirty="0" smtClean="0"/>
              <a:t>Packing Info.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38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818" y="141044"/>
            <a:ext cx="2515438" cy="584775"/>
          </a:xfrm>
        </p:spPr>
        <p:txBody>
          <a:bodyPr/>
          <a:lstStyle/>
          <a:p>
            <a:r>
              <a:rPr lang="en-US" altLang="ko-KR" dirty="0"/>
              <a:t>Overcoming VA Pain points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76750"/>
            <a:ext cx="6640173" cy="360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377537" y="3733222"/>
            <a:ext cx="4032663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2635255" y="240458"/>
            <a:ext cx="6054720" cy="369332"/>
          </a:xfrm>
        </p:spPr>
        <p:txBody>
          <a:bodyPr/>
          <a:lstStyle/>
          <a:p>
            <a:r>
              <a:rPr lang="en-US" dirty="0" smtClean="0"/>
              <a:t>Packing Info.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08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88" y="132737"/>
            <a:ext cx="2515438" cy="584775"/>
          </a:xfrm>
        </p:spPr>
        <p:txBody>
          <a:bodyPr/>
          <a:lstStyle/>
          <a:p>
            <a:r>
              <a:rPr lang="en-US" altLang="ko-KR" dirty="0" smtClean="0"/>
              <a:t>Overcoming VA Pain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7199" y="883698"/>
            <a:ext cx="8232775" cy="3674852"/>
          </a:xfrm>
        </p:spPr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Memory </a:t>
            </a:r>
            <a:r>
              <a:rPr lang="ko-KR" altLang="en-US" dirty="0" smtClean="0">
                <a:solidFill>
                  <a:srgbClr val="FF0000"/>
                </a:solidFill>
              </a:rPr>
              <a:t>내 데이터 뿐만 아니라 </a:t>
            </a:r>
            <a:r>
              <a:rPr lang="en-US" altLang="ko-KR" dirty="0" smtClean="0">
                <a:solidFill>
                  <a:srgbClr val="FF0000"/>
                </a:solidFill>
              </a:rPr>
              <a:t>Database</a:t>
            </a:r>
            <a:r>
              <a:rPr lang="ko-KR" altLang="en-US" dirty="0" smtClean="0">
                <a:solidFill>
                  <a:srgbClr val="FF0000"/>
                </a:solidFill>
              </a:rPr>
              <a:t>에 있는 </a:t>
            </a:r>
            <a:r>
              <a:rPr lang="en-US" altLang="ko-KR" dirty="0" smtClean="0">
                <a:solidFill>
                  <a:srgbClr val="FF0000"/>
                </a:solidFill>
              </a:rPr>
              <a:t>Data </a:t>
            </a:r>
            <a:r>
              <a:rPr lang="ko-KR" altLang="en-US" dirty="0" smtClean="0">
                <a:solidFill>
                  <a:srgbClr val="FF0000"/>
                </a:solidFill>
              </a:rPr>
              <a:t>도 </a:t>
            </a:r>
            <a:r>
              <a:rPr lang="en-US" altLang="ko-KR" dirty="0" smtClean="0">
                <a:solidFill>
                  <a:srgbClr val="FF0000"/>
                </a:solidFill>
              </a:rPr>
              <a:t>Access </a:t>
            </a:r>
            <a:r>
              <a:rPr lang="ko-KR" altLang="en-US" dirty="0" smtClean="0">
                <a:solidFill>
                  <a:srgbClr val="FF0000"/>
                </a:solidFill>
              </a:rPr>
              <a:t>가능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Table, Tabulate, Graph(</a:t>
            </a:r>
            <a:r>
              <a:rPr lang="ko-KR" altLang="en-US" dirty="0" smtClean="0"/>
              <a:t>별도 라이선스 필요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구현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Table</a:t>
            </a:r>
            <a:r>
              <a:rPr lang="ko-KR" altLang="en-US" dirty="0" smtClean="0"/>
              <a:t>에 대용량 데이터 </a:t>
            </a:r>
            <a:r>
              <a:rPr lang="en-US" altLang="ko-KR" dirty="0" smtClean="0"/>
              <a:t>Display </a:t>
            </a:r>
            <a:r>
              <a:rPr lang="ko-KR" altLang="en-US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TreeView</a:t>
            </a:r>
            <a:r>
              <a:rPr lang="en-US" altLang="ko-KR" dirty="0" smtClean="0"/>
              <a:t> </a:t>
            </a:r>
            <a:r>
              <a:rPr lang="en-US" altLang="ko-KR" dirty="0" smtClean="0"/>
              <a:t>Control (Expand &amp; Collapse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Easy Backup &amp; Restore – Portal</a:t>
            </a:r>
            <a:r>
              <a:rPr lang="ko-KR" altLang="en-US" dirty="0" smtClean="0"/>
              <a:t>처럼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를 하나하나 생성하지 않고</a:t>
            </a:r>
            <a:r>
              <a:rPr lang="en-US" altLang="ko-KR" dirty="0" smtClean="0"/>
              <a:t>, SAS Metadata</a:t>
            </a:r>
            <a:r>
              <a:rPr lang="ko-KR" altLang="en-US" dirty="0" smtClean="0"/>
              <a:t>내 폴더만 </a:t>
            </a:r>
            <a:r>
              <a:rPr lang="en-US" altLang="ko-KR" dirty="0" smtClean="0"/>
              <a:t>package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Export &amp; Import</a:t>
            </a:r>
          </a:p>
          <a:p>
            <a:pPr lvl="1"/>
            <a:r>
              <a:rPr lang="en-US" altLang="ko-KR" dirty="0" smtClean="0"/>
              <a:t>Multi-Portal </a:t>
            </a:r>
            <a:r>
              <a:rPr lang="ko-KR" altLang="en-US" dirty="0" smtClean="0"/>
              <a:t>구현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STP </a:t>
            </a:r>
            <a:r>
              <a:rPr lang="ko-KR" altLang="en-US" dirty="0" smtClean="0"/>
              <a:t>로 생성된 리포트 뿐만 아니라</a:t>
            </a:r>
            <a:r>
              <a:rPr lang="en-US" altLang="ko-KR" dirty="0" smtClean="0"/>
              <a:t>, VA</a:t>
            </a:r>
            <a:r>
              <a:rPr lang="ko-KR" altLang="en-US" dirty="0" smtClean="0"/>
              <a:t>로 만들어진 탐색과 리포트도 </a:t>
            </a:r>
            <a:r>
              <a:rPr lang="en-US" altLang="ko-KR" dirty="0" smtClean="0"/>
              <a:t>Display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빠른 생산성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단순 리포트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개발에 </a:t>
            </a:r>
            <a:r>
              <a:rPr lang="en-US" altLang="ko-KR" dirty="0"/>
              <a:t>5</a:t>
            </a:r>
            <a:r>
              <a:rPr lang="ko-KR" altLang="en-US" dirty="0" smtClean="0"/>
              <a:t>분 소요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쉬운 코딩 </a:t>
            </a:r>
            <a:r>
              <a:rPr lang="en-US" altLang="ko-KR" dirty="0" smtClean="0"/>
              <a:t>– Print procedure </a:t>
            </a:r>
            <a:r>
              <a:rPr lang="ko-KR" altLang="en-US" dirty="0" smtClean="0"/>
              <a:t>등 단순 프로시저만으로 구현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빠른 결과 </a:t>
            </a:r>
            <a:r>
              <a:rPr lang="ko-KR" altLang="en-US" dirty="0" smtClean="0"/>
              <a:t>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8488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굽은 화살표 6"/>
          <p:cNvSpPr/>
          <p:nvPr/>
        </p:nvSpPr>
        <p:spPr>
          <a:xfrm>
            <a:off x="1400810" y="1882623"/>
            <a:ext cx="1970955" cy="1422505"/>
          </a:xfrm>
          <a:prstGeom prst="bentArrow">
            <a:avLst>
              <a:gd name="adj1" fmla="val 9920"/>
              <a:gd name="adj2" fmla="val 12591"/>
              <a:gd name="adj3" fmla="val 14947"/>
              <a:gd name="adj4" fmla="val 43750"/>
            </a:avLst>
          </a:prstGeom>
          <a:solidFill>
            <a:schemeClr val="accent3">
              <a:lumMod val="40000"/>
              <a:lumOff val="60000"/>
            </a:schemeClr>
          </a:solidFill>
          <a:ln w="381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88" y="132737"/>
            <a:ext cx="2515438" cy="584775"/>
          </a:xfrm>
        </p:spPr>
        <p:txBody>
          <a:bodyPr/>
          <a:lstStyle/>
          <a:p>
            <a:r>
              <a:rPr lang="en-US" altLang="ko-KR" dirty="0" smtClean="0"/>
              <a:t>Overcoming VA Pain points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6188" y="1164236"/>
            <a:ext cx="5217813" cy="3388714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981" y="2947811"/>
            <a:ext cx="1767369" cy="12187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981" y="1428750"/>
            <a:ext cx="1724989" cy="126508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809999" y="2628930"/>
            <a:ext cx="1430274" cy="250072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Visual Analytics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09999" y="4174545"/>
            <a:ext cx="1430274" cy="250072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SASBITreeViewer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35306"/>
              </p:ext>
            </p:extLst>
          </p:nvPr>
        </p:nvGraphicFramePr>
        <p:xfrm>
          <a:off x="5501006" y="1525270"/>
          <a:ext cx="3338194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509"/>
                <a:gridCol w="874477"/>
                <a:gridCol w="1603208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Visual</a:t>
                      </a:r>
                      <a:r>
                        <a:rPr lang="en-US" altLang="ko-KR" sz="1200" baseline="0" dirty="0" smtClean="0"/>
                        <a:t> Analytics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SASBITreeViewer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Memory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접근 가능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접근 가능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Database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접근 불가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접근 가능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1811424" y="1937436"/>
            <a:ext cx="896874" cy="250072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98034" y="3537781"/>
            <a:ext cx="896874" cy="250072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2635255" y="240458"/>
            <a:ext cx="6054720" cy="369332"/>
          </a:xfrm>
        </p:spPr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304800" y="1733550"/>
            <a:ext cx="1390321" cy="827590"/>
            <a:chOff x="76201" y="3193967"/>
            <a:chExt cx="2207024" cy="1600514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886"/>
            <a:stretch/>
          </p:blipFill>
          <p:spPr>
            <a:xfrm rot="5400000">
              <a:off x="841667" y="3592377"/>
              <a:ext cx="436641" cy="1967568"/>
            </a:xfrm>
            <a:prstGeom prst="rect">
              <a:avLst/>
            </a:prstGeom>
          </p:spPr>
        </p:pic>
        <p:pic>
          <p:nvPicPr>
            <p:cNvPr id="34" name="Picture 3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886"/>
            <a:stretch/>
          </p:blipFill>
          <p:spPr>
            <a:xfrm rot="5400000">
              <a:off x="841665" y="3302019"/>
              <a:ext cx="436641" cy="1967568"/>
            </a:xfrm>
            <a:prstGeom prst="rect">
              <a:avLst/>
            </a:prstGeom>
          </p:spPr>
        </p:pic>
        <p:pic>
          <p:nvPicPr>
            <p:cNvPr id="36" name="Picture 3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886"/>
            <a:stretch/>
          </p:blipFill>
          <p:spPr>
            <a:xfrm rot="5400000">
              <a:off x="841665" y="3019520"/>
              <a:ext cx="436641" cy="1967568"/>
            </a:xfrm>
            <a:prstGeom prst="rect">
              <a:avLst/>
            </a:prstGeom>
          </p:spPr>
        </p:pic>
        <p:pic>
          <p:nvPicPr>
            <p:cNvPr id="37" name="Picture 3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886"/>
            <a:stretch/>
          </p:blipFill>
          <p:spPr>
            <a:xfrm rot="5400000">
              <a:off x="841665" y="2716804"/>
              <a:ext cx="436641" cy="1967568"/>
            </a:xfrm>
            <a:prstGeom prst="rect">
              <a:avLst/>
            </a:prstGeom>
          </p:spPr>
        </p:pic>
        <p:pic>
          <p:nvPicPr>
            <p:cNvPr id="38" name="Picture 3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886"/>
            <a:stretch/>
          </p:blipFill>
          <p:spPr>
            <a:xfrm rot="5400000">
              <a:off x="841664" y="2428504"/>
              <a:ext cx="436641" cy="1967568"/>
            </a:xfrm>
            <a:prstGeom prst="rect">
              <a:avLst/>
            </a:prstGeom>
          </p:spPr>
        </p:pic>
        <p:sp>
          <p:nvSpPr>
            <p:cNvPr id="39" name="Can 39"/>
            <p:cNvSpPr/>
            <p:nvPr/>
          </p:nvSpPr>
          <p:spPr bwMode="auto">
            <a:xfrm>
              <a:off x="1279788" y="4561641"/>
              <a:ext cx="1001749" cy="131515"/>
            </a:xfrm>
            <a:prstGeom prst="can">
              <a:avLst>
                <a:gd name="adj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Can 40"/>
            <p:cNvSpPr/>
            <p:nvPr/>
          </p:nvSpPr>
          <p:spPr bwMode="auto">
            <a:xfrm>
              <a:off x="1279787" y="4283508"/>
              <a:ext cx="1001749" cy="131515"/>
            </a:xfrm>
            <a:prstGeom prst="can">
              <a:avLst>
                <a:gd name="adj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Can 41"/>
            <p:cNvSpPr/>
            <p:nvPr/>
          </p:nvSpPr>
          <p:spPr bwMode="auto">
            <a:xfrm>
              <a:off x="1275459" y="3993150"/>
              <a:ext cx="1001749" cy="131515"/>
            </a:xfrm>
            <a:prstGeom prst="can">
              <a:avLst>
                <a:gd name="adj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Can 42"/>
            <p:cNvSpPr/>
            <p:nvPr/>
          </p:nvSpPr>
          <p:spPr bwMode="auto">
            <a:xfrm>
              <a:off x="1279789" y="3692014"/>
              <a:ext cx="1001749" cy="131515"/>
            </a:xfrm>
            <a:prstGeom prst="can">
              <a:avLst>
                <a:gd name="adj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Can 43"/>
            <p:cNvSpPr/>
            <p:nvPr/>
          </p:nvSpPr>
          <p:spPr bwMode="auto">
            <a:xfrm>
              <a:off x="1281476" y="3403714"/>
              <a:ext cx="1001749" cy="131515"/>
            </a:xfrm>
            <a:prstGeom prst="can">
              <a:avLst>
                <a:gd name="adj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4" name="Picture 2" descr="http://netanimations.net/large%20gears.gif"/>
            <p:cNvPicPr>
              <a:picLocks noChangeAspect="1" noChangeArrowheads="1" noCrop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035" y="3322686"/>
              <a:ext cx="321969" cy="3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://netanimations.net/large%20gears.gif"/>
            <p:cNvPicPr>
              <a:picLocks noChangeAspect="1" noChangeArrowheads="1" noCrop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029" y="3630609"/>
              <a:ext cx="321969" cy="3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http://netanimations.net/large%20gears.gif"/>
            <p:cNvPicPr>
              <a:picLocks noChangeAspect="1" noChangeArrowheads="1" noCrop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655" y="3907901"/>
              <a:ext cx="321969" cy="3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http://netanimations.net/large%20gears.gif"/>
            <p:cNvPicPr>
              <a:picLocks noChangeAspect="1" noChangeArrowheads="1" noCrop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2350" y="4189685"/>
              <a:ext cx="321969" cy="3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http://netanimations.net/large%20gears.gif"/>
            <p:cNvPicPr>
              <a:picLocks noChangeAspect="1" noChangeArrowheads="1" noCrop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112" y="4465948"/>
              <a:ext cx="321969" cy="31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176309" y="3154760"/>
            <a:ext cx="1717652" cy="788607"/>
            <a:chOff x="6997449" y="3035632"/>
            <a:chExt cx="2078524" cy="861060"/>
          </a:xfrm>
        </p:grpSpPr>
        <p:sp>
          <p:nvSpPr>
            <p:cNvPr id="49" name="Rounded Rectangle 107"/>
            <p:cNvSpPr/>
            <p:nvPr/>
          </p:nvSpPr>
          <p:spPr>
            <a:xfrm>
              <a:off x="6997449" y="3035632"/>
              <a:ext cx="1249680" cy="86106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Source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52" name="Can 45"/>
            <p:cNvSpPr/>
            <p:nvPr/>
          </p:nvSpPr>
          <p:spPr bwMode="auto">
            <a:xfrm>
              <a:off x="8074224" y="3308736"/>
              <a:ext cx="1001749" cy="386224"/>
            </a:xfrm>
            <a:prstGeom prst="can">
              <a:avLst>
                <a:gd name="adj" fmla="val 2205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88900" tIns="88900" rIns="88900" bIns="889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아래쪽 화살표 18"/>
          <p:cNvSpPr/>
          <p:nvPr/>
        </p:nvSpPr>
        <p:spPr>
          <a:xfrm rot="18074697" flipH="1">
            <a:off x="2374972" y="1959395"/>
            <a:ext cx="338996" cy="1915412"/>
          </a:xfrm>
          <a:prstGeom prst="downArrow">
            <a:avLst>
              <a:gd name="adj1" fmla="val 46606"/>
              <a:gd name="adj2" fmla="val 47942"/>
            </a:avLst>
          </a:prstGeom>
          <a:solidFill>
            <a:schemeClr val="accent3">
              <a:lumMod val="40000"/>
              <a:lumOff val="60000"/>
            </a:schemeClr>
          </a:solidFill>
          <a:ln w="381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1949296" y="3477681"/>
            <a:ext cx="1422469" cy="360730"/>
          </a:xfrm>
          <a:prstGeom prst="rightArrow">
            <a:avLst>
              <a:gd name="adj1" fmla="val 54109"/>
              <a:gd name="adj2" fmla="val 54110"/>
            </a:avLst>
          </a:prstGeom>
          <a:solidFill>
            <a:schemeClr val="accent3">
              <a:lumMod val="40000"/>
              <a:lumOff val="6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아래쪽 화살표 52"/>
          <p:cNvSpPr/>
          <p:nvPr/>
        </p:nvSpPr>
        <p:spPr>
          <a:xfrm rot="3525303" flipH="1" flipV="1">
            <a:off x="2352785" y="2027118"/>
            <a:ext cx="338996" cy="1915412"/>
          </a:xfrm>
          <a:prstGeom prst="downArrow">
            <a:avLst>
              <a:gd name="adj1" fmla="val 46606"/>
              <a:gd name="adj2" fmla="val 47942"/>
            </a:avLst>
          </a:prstGeom>
          <a:solidFill>
            <a:schemeClr val="accent6">
              <a:lumMod val="40000"/>
              <a:lumOff val="60000"/>
            </a:schemeClr>
          </a:solidFill>
          <a:ln w="381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17726" y="3130870"/>
            <a:ext cx="896874" cy="250072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불가능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057400" y="3540878"/>
            <a:ext cx="896874" cy="250072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541526" y="2343150"/>
            <a:ext cx="896874" cy="250072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4019550"/>
            <a:ext cx="1237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DW, Legacy, </a:t>
            </a:r>
          </a:p>
          <a:p>
            <a:r>
              <a:rPr lang="en-US" sz="1400" dirty="0" smtClean="0"/>
              <a:t>Hadoop, etc.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4898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88" y="132737"/>
            <a:ext cx="2515438" cy="584775"/>
          </a:xfrm>
        </p:spPr>
        <p:txBody>
          <a:bodyPr/>
          <a:lstStyle/>
          <a:p>
            <a:r>
              <a:rPr lang="en-US" altLang="ko-KR" dirty="0" smtClean="0"/>
              <a:t>Overcoming VA Pain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57199" y="946892"/>
            <a:ext cx="8534401" cy="2271391"/>
          </a:xfrm>
        </p:spPr>
        <p:txBody>
          <a:bodyPr/>
          <a:lstStyle/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개인화 </a:t>
            </a:r>
            <a:r>
              <a:rPr lang="en-US" altLang="ko-KR" dirty="0" smtClean="0"/>
              <a:t>Portal </a:t>
            </a:r>
            <a:r>
              <a:rPr lang="ko-KR" altLang="en-US" dirty="0" smtClean="0"/>
              <a:t>기능은 제공하지 않음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Portlet</a:t>
            </a:r>
            <a:r>
              <a:rPr lang="en-US" altLang="ko-KR" dirty="0" smtClean="0"/>
              <a:t> </a:t>
            </a:r>
            <a:r>
              <a:rPr lang="ko-KR" altLang="en-US" smtClean="0"/>
              <a:t>을 통한 컨텐츠 추가</a:t>
            </a:r>
            <a:r>
              <a:rPr lang="ko-KR" altLang="en-US" smtClean="0"/>
              <a:t> 기능 제공하지 않음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182880" lvl="1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 </a:t>
            </a:r>
            <a:r>
              <a:rPr lang="en-US" altLang="ko-KR" sz="1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SAS Information Delivery Portal</a:t>
            </a:r>
            <a:r>
              <a:rPr lang="ko-KR" altLang="en-US" sz="1800" b="1" smtClean="0">
                <a:solidFill>
                  <a:srgbClr val="0070C0"/>
                </a:solidFill>
                <a:sym typeface="Wingdings" panose="05000000000000000000" pitchFamily="2" charset="2"/>
              </a:rPr>
              <a:t>에서 제공하던 </a:t>
            </a:r>
            <a:r>
              <a:rPr lang="en-US" altLang="ko-KR" sz="1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en-US" altLang="ko-KR" sz="1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altLang="ko-KR" sz="1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  </a:t>
            </a:r>
            <a:r>
              <a:rPr lang="ko-KR" altLang="en-US" sz="1800" b="1" smtClean="0">
                <a:solidFill>
                  <a:srgbClr val="0070C0"/>
                </a:solidFill>
                <a:sym typeface="Wingdings" panose="05000000000000000000" pitchFamily="2" charset="2"/>
              </a:rPr>
              <a:t>거의 대부분의 기능은 제공하지 않음</a:t>
            </a:r>
            <a:r>
              <a:rPr lang="en-US" altLang="ko-KR" sz="1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.</a:t>
            </a:r>
            <a:endParaRPr lang="en-US" altLang="ko-KR" sz="1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13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PTERTITLE" val="Analytics Design - Exploring"/>
  <p:tag name="CHAPTERHEADING" val="Chapter 2"/>
  <p:tag name="CHAPTERNUMBER" val="2"/>
  <p:tag name="CHAPTERLABEL" val="Chapter"/>
  <p:tag name="SECTIONLABEL" val="Section"/>
  <p:tag name="APPENDIXLABEL" val="Appendix"/>
  <p:tag name="APPENDIXSTART" val="31"/>
  <p:tag name="PPTADDIN" val="C:\Program Files (x86)\PowerServ\Templates\CDSPptAddin_2012.ppa"/>
  <p:tag name="PPTOBJECTDEFINITION" val="CD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STYLE" val="CORPORATE_2012"/>
  <p:tag name="HIGHLIGHT_COLOR" val="16777215"/>
  <p:tag name="HIGHLIGHT_FONT_SIZE" val="24"/>
  <p:tag name="HIGHLIGHT_FONT_COLOR" val="12611584"/>
  <p:tag name="SLIDETYPE" val="Organizer"/>
  <p:tag name="SECTIONCOUNT" val="5"/>
  <p:tag name="SECTIONNUMBER" val="0"/>
</p:tagLst>
</file>

<file path=ppt/theme/theme1.xml><?xml version="1.0" encoding="utf-8"?>
<a:theme xmlns:a="http://schemas.openxmlformats.org/drawingml/2006/main" name="External_Presentation_16x9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38100" cap="flat" cmpd="sng" algn="ctr">
          <a:solidFill>
            <a:schemeClr val="accent3">
              <a:lumMod val="40000"/>
              <a:lumOff val="60000"/>
            </a:schemeClr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5C2FEA12-FEBF-4CC3-A844-159305AAEC8A}" vid="{8247A46D-0ABC-425E-9EAC-AE416CF0DA46}"/>
    </a:ext>
  </a:extLst>
</a:theme>
</file>

<file path=ppt/theme/theme2.xml><?xml version="1.0" encoding="utf-8"?>
<a:theme xmlns:a="http://schemas.openxmlformats.org/drawingml/2006/main" name="External_Confidential_16x9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5C2FEA12-FEBF-4CC3-A844-159305AAEC8A}" vid="{866278CD-721D-4EDD-BAE2-9F00740FC2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SASCorporate_2012_16x9</Template>
  <TotalTime>17174</TotalTime>
  <Words>378</Words>
  <Application>Microsoft Office PowerPoint</Application>
  <PresentationFormat>화면 슬라이드 쇼(16:9)</PresentationFormat>
  <Paragraphs>88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5" baseType="lpstr">
      <vt:lpstr>Wingdings</vt:lpstr>
      <vt:lpstr>Franklin Gothic Heavy</vt:lpstr>
      <vt:lpstr>MS PGothic</vt:lpstr>
      <vt:lpstr>Calibri</vt:lpstr>
      <vt:lpstr>돋움</vt:lpstr>
      <vt:lpstr>HY견고딕</vt:lpstr>
      <vt:lpstr>Times New Roman</vt:lpstr>
      <vt:lpstr>Monotype Sorts</vt:lpstr>
      <vt:lpstr>Arial Black</vt:lpstr>
      <vt:lpstr>Arial</vt:lpstr>
      <vt:lpstr>Arial Narrow</vt:lpstr>
      <vt:lpstr>External_Presentation_16x9_2012</vt:lpstr>
      <vt:lpstr>External_Confidential_16x9_2012</vt:lpstr>
      <vt:lpstr>SASBITReeViewer</vt:lpstr>
      <vt:lpstr>Table of contents</vt:lpstr>
      <vt:lpstr>Pain points with VA</vt:lpstr>
      <vt:lpstr>Overcoming VA Pain points</vt:lpstr>
      <vt:lpstr>Overcoming VA Pain points</vt:lpstr>
      <vt:lpstr>Overcoming VA Pain points</vt:lpstr>
      <vt:lpstr>Overcoming VA Pain points</vt:lpstr>
      <vt:lpstr>Overcoming VA Pain points</vt:lpstr>
      <vt:lpstr>Overcoming VA Pain points</vt:lpstr>
      <vt:lpstr>Consideration</vt:lpstr>
      <vt:lpstr>demo</vt:lpstr>
      <vt:lpstr>End of Document</vt:lpstr>
    </vt:vector>
  </TitlesOfParts>
  <Company>SAS Institute Inc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L Herman</dc:creator>
  <cp:lastModifiedBy>Young-Ho Hwang</cp:lastModifiedBy>
  <cp:revision>427</cp:revision>
  <dcterms:created xsi:type="dcterms:W3CDTF">2013-05-23T13:22:22Z</dcterms:created>
  <dcterms:modified xsi:type="dcterms:W3CDTF">2014-10-23T01:42:21Z</dcterms:modified>
</cp:coreProperties>
</file>