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4" r:id="rId6"/>
    <p:sldId id="309" r:id="rId7"/>
    <p:sldId id="313" r:id="rId8"/>
    <p:sldId id="318" r:id="rId9"/>
    <p:sldId id="314" r:id="rId10"/>
    <p:sldId id="315" r:id="rId11"/>
    <p:sldId id="316" r:id="rId12"/>
    <p:sldId id="310" r:id="rId13"/>
    <p:sldId id="311" r:id="rId14"/>
    <p:sldId id="312" r:id="rId15"/>
    <p:sldId id="317" r:id="rId16"/>
    <p:sldId id="319" r:id="rId17"/>
    <p:sldId id="320" r:id="rId18"/>
    <p:sldId id="308" r:id="rId19"/>
    <p:sldId id="321" r:id="rId20"/>
    <p:sldId id="322" r:id="rId21"/>
    <p:sldId id="323" r:id="rId22"/>
    <p:sldId id="305" r:id="rId23"/>
    <p:sldId id="293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D7"/>
    <a:srgbClr val="E10E09"/>
    <a:srgbClr val="F4B6B6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95" autoAdjust="0"/>
    <p:restoredTop sz="75241" autoAdjust="0"/>
  </p:normalViewPr>
  <p:slideViewPr>
    <p:cSldViewPr snapToGrid="0" snapToObjects="1" showGuides="1">
      <p:cViewPr varScale="1">
        <p:scale>
          <a:sx n="52" d="100"/>
          <a:sy n="52" d="100"/>
        </p:scale>
        <p:origin x="-366" y="-102"/>
      </p:cViewPr>
      <p:guideLst>
        <p:guide orient="horz" pos="2159"/>
        <p:guide pos="2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-2994" y="-96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57400" y="360363"/>
            <a:ext cx="31130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cap="all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7800" y="360363"/>
            <a:ext cx="1128711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DCB2-666D-443B-B634-60AAAE2CBEAB}" type="datetimeFigureOut">
              <a:rPr 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3/14/2013</a:t>
            </a:fld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"/>
          <p:cNvSpPr/>
          <p:nvPr/>
        </p:nvSpPr>
        <p:spPr>
          <a:xfrm>
            <a:off x="402986" y="8578913"/>
            <a:ext cx="3026014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" b="1" kern="100" spc="50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Copyright © 2012, SAS Institute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75050" y="8303198"/>
            <a:ext cx="28114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7DA2-341D-4995-A858-42616FD3ECF2}" type="slidenum">
              <a:rPr 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4" y="438187"/>
            <a:ext cx="1018358" cy="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57400" y="360803"/>
            <a:ext cx="31130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cap="all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7800" y="360803"/>
            <a:ext cx="11287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07393A-A5CC-43F0-840F-48DA71FAE2C9}" type="datetimeFigureOut">
              <a:rPr lang="en-US" smtClean="0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914400"/>
            <a:ext cx="4429125" cy="3322638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1013" y="4333672"/>
            <a:ext cx="5905499" cy="39704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5"/>
          <p:cNvSpPr/>
          <p:nvPr/>
        </p:nvSpPr>
        <p:spPr>
          <a:xfrm>
            <a:off x="408356" y="8578913"/>
            <a:ext cx="3020643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" b="1" kern="100" spc="50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Copyright © 2012, SAS Institute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575050" y="8304078"/>
            <a:ext cx="28114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E402D1-88AD-43C2-B8BB-8C7904BBC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9" y="438627"/>
            <a:ext cx="1018358" cy="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" rtl="0" eaLnBrk="1" latinLnBrk="0" hangingPunct="1">
      <a:lnSpc>
        <a:spcPct val="100000"/>
      </a:lnSpc>
      <a:defRPr sz="1200" kern="1200" baseline="0">
        <a:solidFill>
          <a:schemeClr val="tx2"/>
        </a:solidFill>
        <a:effectLst/>
        <a:latin typeface="Arial" pitchFamily="34" charset="0"/>
        <a:ea typeface="+mn-ea"/>
        <a:cs typeface="Arial" pitchFamily="34" charset="0"/>
      </a:defRPr>
    </a:lvl1pPr>
    <a:lvl2pPr marL="457200" algn="l" defTabSz="182880" rtl="0" eaLnBrk="1" latinLnBrk="0" hangingPunct="1">
      <a:lnSpc>
        <a:spcPct val="100000"/>
      </a:lnSpc>
      <a:defRPr sz="1200" kern="1200" baseline="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defTabSz="182880" rtl="0" eaLnBrk="1" latinLnBrk="0" hangingPunct="1">
      <a:lnSpc>
        <a:spcPct val="100000"/>
      </a:lnSpc>
      <a:defRPr sz="1200" kern="1200" baseline="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defTabSz="182880" rtl="0" eaLnBrk="1" latinLnBrk="0" hangingPunct="1">
      <a:lnSpc>
        <a:spcPct val="100000"/>
      </a:lnSpc>
      <a:defRPr sz="1200" kern="1200" baseline="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defTabSz="182880" rtl="0" eaLnBrk="1" latinLnBrk="0" hangingPunct="1">
      <a:lnSpc>
        <a:spcPct val="100000"/>
      </a:lnSpc>
      <a:defRPr sz="1200" kern="1200" baseline="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0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SAS EBI</a:t>
            </a:r>
            <a:r>
              <a:rPr lang="ko-KR" altLang="en-US" baseline="0" dirty="0" smtClean="0"/>
              <a:t>의 활용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DI </a:t>
            </a:r>
            <a:r>
              <a:rPr lang="ko-KR" altLang="en-US" baseline="0" dirty="0" smtClean="0"/>
              <a:t>따로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따로 모든 일들을 처리</a:t>
            </a:r>
            <a:endParaRPr lang="en-US" altLang="ko-KR" baseline="0" dirty="0" smtClean="0"/>
          </a:p>
          <a:p>
            <a:r>
              <a:rPr lang="en-US" baseline="0" dirty="0" smtClean="0"/>
              <a:t>SAS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Metadata + BI </a:t>
            </a:r>
            <a:r>
              <a:rPr lang="ko-KR" altLang="en-US" baseline="0" dirty="0" smtClean="0"/>
              <a:t>연계하여 </a:t>
            </a:r>
            <a:r>
              <a:rPr lang="en-US" altLang="ko-KR" baseline="0" dirty="0" smtClean="0"/>
              <a:t>EBI </a:t>
            </a:r>
            <a:r>
              <a:rPr lang="ko-KR" altLang="en-US" baseline="0" dirty="0" smtClean="0"/>
              <a:t>활용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이때까지 </a:t>
            </a:r>
            <a:r>
              <a:rPr lang="en-US" altLang="ko-KR" baseline="0" dirty="0" smtClean="0"/>
              <a:t>BI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만 하여 </a:t>
            </a:r>
            <a:r>
              <a:rPr lang="en-US" altLang="ko-KR" baseline="0" dirty="0" smtClean="0"/>
              <a:t>EBI</a:t>
            </a:r>
            <a:r>
              <a:rPr lang="ko-KR" altLang="en-US" baseline="0" dirty="0" smtClean="0"/>
              <a:t>를 제대로 활용한 사례가 거의 없다</a:t>
            </a:r>
            <a:r>
              <a:rPr lang="en-US" altLang="ko-KR" baseline="0" dirty="0" smtClean="0"/>
              <a:t>.) </a:t>
            </a:r>
          </a:p>
          <a:p>
            <a:r>
              <a:rPr lang="en-US" baseline="0" dirty="0" smtClean="0"/>
              <a:t>Meta </a:t>
            </a:r>
            <a:r>
              <a:rPr lang="ko-KR" altLang="en-US" baseline="0" dirty="0" smtClean="0"/>
              <a:t>구조를 이해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기존 방식 비교가 먼저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사실적 내용으로</a:t>
            </a:r>
            <a:r>
              <a:rPr lang="en-US" altLang="ko-KR" dirty="0" smtClean="0"/>
              <a:t>) </a:t>
            </a:r>
          </a:p>
          <a:p>
            <a:pPr marL="228600" indent="-228600">
              <a:buAutoNum type="arabicPeriod"/>
            </a:pPr>
            <a:r>
              <a:rPr lang="en-US" dirty="0" smtClean="0"/>
              <a:t>As-IS</a:t>
            </a:r>
          </a:p>
          <a:p>
            <a:pPr marL="0" indent="0">
              <a:buNone/>
            </a:pPr>
            <a:r>
              <a:rPr lang="en-US" dirty="0" smtClean="0"/>
              <a:t>EG </a:t>
            </a:r>
            <a:r>
              <a:rPr lang="ko-KR" altLang="en-US" dirty="0" smtClean="0"/>
              <a:t>실행하면 프롬프트 입력이 나오고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그냥 결과를 뿌려주는 팝업이 뜨는 방식으로 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제공하는데 부적절 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     To-Be</a:t>
            </a:r>
          </a:p>
          <a:p>
            <a:pPr marL="0" indent="0">
              <a:buNone/>
            </a:pPr>
            <a:r>
              <a:rPr lang="en-US" dirty="0" smtClean="0"/>
              <a:t>EG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STP </a:t>
            </a:r>
            <a:r>
              <a:rPr lang="ko-KR" altLang="en-US" dirty="0" smtClean="0"/>
              <a:t>생성하여 </a:t>
            </a:r>
            <a:r>
              <a:rPr lang="ko-KR" altLang="en-US" dirty="0" err="1" smtClean="0"/>
              <a:t>웹화면과</a:t>
            </a:r>
            <a:r>
              <a:rPr lang="ko-KR" altLang="en-US" dirty="0" smtClean="0"/>
              <a:t> 연동되는 모습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사용할 만한 것이 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두개</a:t>
            </a:r>
            <a:r>
              <a:rPr lang="ko-KR" altLang="en-US" dirty="0" smtClean="0"/>
              <a:t> 비교하여 공수가 따로 드는 것이 아니라 줄어든다</a:t>
            </a:r>
            <a:r>
              <a:rPr lang="en-US" altLang="ko-KR" dirty="0" smtClean="0"/>
              <a:t>????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smtClean="0"/>
              <a:t>시사점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생산성 향상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다음장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부터 기존 화면 활용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배경</a:t>
            </a:r>
            <a:r>
              <a:rPr lang="en-US" altLang="ko-KR" dirty="0" smtClean="0"/>
              <a:t>(Background)</a:t>
            </a:r>
            <a:r>
              <a:rPr lang="ko-KR" altLang="en-US" dirty="0" smtClean="0"/>
              <a:t> 먼저 설명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Current</a:t>
            </a:r>
            <a:r>
              <a:rPr lang="en-US" baseline="0" dirty="0" smtClean="0"/>
              <a:t> Pain Point</a:t>
            </a:r>
            <a:endParaRPr lang="en-US" dirty="0" smtClean="0"/>
          </a:p>
          <a:p>
            <a:r>
              <a:rPr lang="en-US" dirty="0" smtClean="0"/>
              <a:t>As-Is </a:t>
            </a:r>
            <a:r>
              <a:rPr lang="ko-KR" altLang="en-US" dirty="0" smtClean="0"/>
              <a:t>상황에서 </a:t>
            </a:r>
            <a:r>
              <a:rPr lang="en-US" altLang="ko-KR" dirty="0" smtClean="0"/>
              <a:t>Pain</a:t>
            </a:r>
            <a:r>
              <a:rPr lang="ko-KR" altLang="en-US" dirty="0" smtClean="0"/>
              <a:t>을 공감하지 않으면 소용없음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페인을</a:t>
            </a:r>
            <a:r>
              <a:rPr lang="ko-KR" altLang="en-US" dirty="0" smtClean="0"/>
              <a:t> 극복하기 위하여 이렇게 개발하게 되었다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SAS EBI</a:t>
            </a:r>
            <a:r>
              <a:rPr lang="ko-KR" altLang="en-US" baseline="0" dirty="0" smtClean="0"/>
              <a:t>의 활용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DI </a:t>
            </a:r>
            <a:r>
              <a:rPr lang="ko-KR" altLang="en-US" baseline="0" dirty="0" smtClean="0"/>
              <a:t>따로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따로 모든 일들을 처리</a:t>
            </a:r>
            <a:endParaRPr lang="en-US" altLang="ko-KR" baseline="0" dirty="0" smtClean="0"/>
          </a:p>
          <a:p>
            <a:r>
              <a:rPr lang="en-US" baseline="0" dirty="0" smtClean="0"/>
              <a:t>SAS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Metadata + BI </a:t>
            </a:r>
            <a:r>
              <a:rPr lang="ko-KR" altLang="en-US" baseline="0" dirty="0" smtClean="0"/>
              <a:t>연계하여 </a:t>
            </a:r>
            <a:r>
              <a:rPr lang="en-US" altLang="ko-KR" baseline="0" dirty="0" smtClean="0"/>
              <a:t>EBI </a:t>
            </a:r>
            <a:r>
              <a:rPr lang="ko-KR" altLang="en-US" baseline="0" dirty="0" smtClean="0"/>
              <a:t>활용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이때까지 </a:t>
            </a:r>
            <a:r>
              <a:rPr lang="en-US" altLang="ko-KR" baseline="0" dirty="0" smtClean="0"/>
              <a:t>BI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만 하여 </a:t>
            </a:r>
            <a:r>
              <a:rPr lang="en-US" altLang="ko-KR" baseline="0" dirty="0" smtClean="0"/>
              <a:t>EBI</a:t>
            </a:r>
            <a:r>
              <a:rPr lang="ko-KR" altLang="en-US" baseline="0" dirty="0" smtClean="0"/>
              <a:t>를 제대로 활용한 사례가 거의 없다</a:t>
            </a:r>
            <a:r>
              <a:rPr lang="en-US" altLang="ko-KR" baseline="0" dirty="0" smtClean="0"/>
              <a:t>.) </a:t>
            </a:r>
          </a:p>
          <a:p>
            <a:r>
              <a:rPr lang="en-US" baseline="0" dirty="0" smtClean="0"/>
              <a:t>Meta </a:t>
            </a:r>
            <a:r>
              <a:rPr lang="ko-KR" altLang="en-US" baseline="0" dirty="0" smtClean="0"/>
              <a:t>구조를 이해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기존 방식 비교가 먼저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사실적 내용으로</a:t>
            </a:r>
            <a:r>
              <a:rPr lang="en-US" altLang="ko-KR" dirty="0" smtClean="0"/>
              <a:t>) </a:t>
            </a:r>
          </a:p>
          <a:p>
            <a:pPr marL="228600" indent="-228600">
              <a:buAutoNum type="arabicPeriod"/>
            </a:pPr>
            <a:r>
              <a:rPr lang="en-US" dirty="0" smtClean="0"/>
              <a:t>As-IS</a:t>
            </a:r>
          </a:p>
          <a:p>
            <a:pPr marL="0" indent="0">
              <a:buNone/>
            </a:pPr>
            <a:r>
              <a:rPr lang="en-US" dirty="0" smtClean="0"/>
              <a:t>EG </a:t>
            </a:r>
            <a:r>
              <a:rPr lang="ko-KR" altLang="en-US" dirty="0" smtClean="0"/>
              <a:t>실행하면 프롬프트 입력이 나오고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그냥 결과를 뿌려주는 팝업이 뜨는 방식으로 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제공하는데 부적절 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     To-Be</a:t>
            </a:r>
          </a:p>
          <a:p>
            <a:pPr marL="0" indent="0">
              <a:buNone/>
            </a:pPr>
            <a:r>
              <a:rPr lang="en-US" dirty="0" smtClean="0"/>
              <a:t>EG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STP </a:t>
            </a:r>
            <a:r>
              <a:rPr lang="ko-KR" altLang="en-US" dirty="0" smtClean="0"/>
              <a:t>생성하여 </a:t>
            </a:r>
            <a:r>
              <a:rPr lang="ko-KR" altLang="en-US" dirty="0" err="1" smtClean="0"/>
              <a:t>웹화면과</a:t>
            </a:r>
            <a:r>
              <a:rPr lang="ko-KR" altLang="en-US" dirty="0" smtClean="0"/>
              <a:t> 연동되는 모습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사용할 만한 것이 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두개</a:t>
            </a:r>
            <a:r>
              <a:rPr lang="ko-KR" altLang="en-US" dirty="0" smtClean="0"/>
              <a:t> 비교하여 공수가 따로 드는 것이 아니라 줄어든다</a:t>
            </a:r>
            <a:r>
              <a:rPr lang="en-US" altLang="ko-KR" dirty="0" smtClean="0"/>
              <a:t>????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smtClean="0"/>
              <a:t>시사점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생산성 향상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다음장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부터 기존 화면 활용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배경</a:t>
            </a:r>
            <a:r>
              <a:rPr lang="en-US" altLang="ko-KR" dirty="0" smtClean="0"/>
              <a:t>(Background)</a:t>
            </a:r>
            <a:r>
              <a:rPr lang="ko-KR" altLang="en-US" dirty="0" smtClean="0"/>
              <a:t> 먼저 설명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Current</a:t>
            </a:r>
            <a:r>
              <a:rPr lang="en-US" baseline="0" dirty="0" smtClean="0"/>
              <a:t> Pain Point</a:t>
            </a:r>
            <a:endParaRPr lang="en-US" dirty="0" smtClean="0"/>
          </a:p>
          <a:p>
            <a:r>
              <a:rPr lang="en-US" dirty="0" smtClean="0"/>
              <a:t>As-Is </a:t>
            </a:r>
            <a:r>
              <a:rPr lang="ko-KR" altLang="en-US" dirty="0" smtClean="0"/>
              <a:t>상황에서 </a:t>
            </a:r>
            <a:r>
              <a:rPr lang="en-US" altLang="ko-KR" dirty="0" smtClean="0"/>
              <a:t>Pain</a:t>
            </a:r>
            <a:r>
              <a:rPr lang="ko-KR" altLang="en-US" dirty="0" smtClean="0"/>
              <a:t>을 공감하지 않으면 소용없음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페인을</a:t>
            </a:r>
            <a:r>
              <a:rPr lang="ko-KR" altLang="en-US" dirty="0" smtClean="0"/>
              <a:t> 극복하기 위하여 이렇게 개발하게 되었다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SAS EBI</a:t>
            </a:r>
            <a:r>
              <a:rPr lang="ko-KR" altLang="en-US" baseline="0" dirty="0" smtClean="0"/>
              <a:t>의 활용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DI </a:t>
            </a:r>
            <a:r>
              <a:rPr lang="ko-KR" altLang="en-US" baseline="0" dirty="0" smtClean="0"/>
              <a:t>따로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따로 모든 일들을 처리</a:t>
            </a:r>
            <a:endParaRPr lang="en-US" altLang="ko-KR" baseline="0" dirty="0" smtClean="0"/>
          </a:p>
          <a:p>
            <a:r>
              <a:rPr lang="en-US" baseline="0" dirty="0" smtClean="0"/>
              <a:t>SAS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Metadata + BI </a:t>
            </a:r>
            <a:r>
              <a:rPr lang="ko-KR" altLang="en-US" baseline="0" dirty="0" smtClean="0"/>
              <a:t>연계하여 </a:t>
            </a:r>
            <a:r>
              <a:rPr lang="en-US" altLang="ko-KR" baseline="0" dirty="0" smtClean="0"/>
              <a:t>EBI </a:t>
            </a:r>
            <a:r>
              <a:rPr lang="ko-KR" altLang="en-US" baseline="0" dirty="0" smtClean="0"/>
              <a:t>활용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이때까지 </a:t>
            </a:r>
            <a:r>
              <a:rPr lang="en-US" altLang="ko-KR" baseline="0" dirty="0" smtClean="0"/>
              <a:t>BI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BI </a:t>
            </a:r>
            <a:r>
              <a:rPr lang="ko-KR" altLang="en-US" baseline="0" dirty="0" smtClean="0"/>
              <a:t>만 하여 </a:t>
            </a:r>
            <a:r>
              <a:rPr lang="en-US" altLang="ko-KR" baseline="0" dirty="0" smtClean="0"/>
              <a:t>EBI</a:t>
            </a:r>
            <a:r>
              <a:rPr lang="ko-KR" altLang="en-US" baseline="0" dirty="0" smtClean="0"/>
              <a:t>를 제대로 활용한 사례가 거의 없다</a:t>
            </a:r>
            <a:r>
              <a:rPr lang="en-US" altLang="ko-KR" baseline="0" dirty="0" smtClean="0"/>
              <a:t>.) </a:t>
            </a:r>
          </a:p>
          <a:p>
            <a:r>
              <a:rPr lang="en-US" baseline="0" dirty="0" smtClean="0"/>
              <a:t>Meta </a:t>
            </a:r>
            <a:r>
              <a:rPr lang="ko-KR" altLang="en-US" baseline="0" dirty="0" smtClean="0"/>
              <a:t>구조를 이해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기존 방식 비교가 먼저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사실적 내용으로</a:t>
            </a:r>
            <a:r>
              <a:rPr lang="en-US" altLang="ko-KR" dirty="0" smtClean="0"/>
              <a:t>) </a:t>
            </a:r>
          </a:p>
          <a:p>
            <a:pPr marL="228600" indent="-228600">
              <a:buAutoNum type="arabicPeriod"/>
            </a:pPr>
            <a:r>
              <a:rPr lang="en-US" dirty="0" smtClean="0"/>
              <a:t>As-IS</a:t>
            </a:r>
          </a:p>
          <a:p>
            <a:pPr marL="0" indent="0">
              <a:buNone/>
            </a:pPr>
            <a:r>
              <a:rPr lang="en-US" dirty="0" smtClean="0"/>
              <a:t>EG </a:t>
            </a:r>
            <a:r>
              <a:rPr lang="ko-KR" altLang="en-US" dirty="0" smtClean="0"/>
              <a:t>실행하면 프롬프트 입력이 나오고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그냥 결과를 뿌려주는 팝업이 뜨는 방식으로 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제공하는데 부적절 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     To-Be</a:t>
            </a:r>
          </a:p>
          <a:p>
            <a:pPr marL="0" indent="0">
              <a:buNone/>
            </a:pPr>
            <a:r>
              <a:rPr lang="en-US" dirty="0" smtClean="0"/>
              <a:t>EG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STP </a:t>
            </a:r>
            <a:r>
              <a:rPr lang="ko-KR" altLang="en-US" dirty="0" smtClean="0"/>
              <a:t>생성하여 </a:t>
            </a:r>
            <a:r>
              <a:rPr lang="ko-KR" altLang="en-US" dirty="0" err="1" smtClean="0"/>
              <a:t>웹화면과</a:t>
            </a:r>
            <a:r>
              <a:rPr lang="ko-KR" altLang="en-US" dirty="0" smtClean="0"/>
              <a:t> 연동되는 모습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사용할 만한 것이 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두개</a:t>
            </a:r>
            <a:r>
              <a:rPr lang="ko-KR" altLang="en-US" dirty="0" smtClean="0"/>
              <a:t> 비교하여 공수가 따로 드는 것이 아니라 줄어든다</a:t>
            </a:r>
            <a:r>
              <a:rPr lang="en-US" altLang="ko-KR" dirty="0" smtClean="0"/>
              <a:t>????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smtClean="0"/>
              <a:t>시사점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생산성 향상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ko-KR" altLang="en-US" dirty="0" err="1" smtClean="0"/>
              <a:t>다음장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부터 기존 화면 활용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배경</a:t>
            </a:r>
            <a:r>
              <a:rPr lang="en-US" altLang="ko-KR" dirty="0" smtClean="0"/>
              <a:t>(Background)</a:t>
            </a:r>
            <a:r>
              <a:rPr lang="ko-KR" altLang="en-US" dirty="0" smtClean="0"/>
              <a:t> 먼저 설명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Current</a:t>
            </a:r>
            <a:r>
              <a:rPr lang="en-US" baseline="0" dirty="0" smtClean="0"/>
              <a:t> Pain Point</a:t>
            </a:r>
            <a:endParaRPr lang="en-US" dirty="0" smtClean="0"/>
          </a:p>
          <a:p>
            <a:r>
              <a:rPr lang="en-US" dirty="0" smtClean="0"/>
              <a:t>As-Is </a:t>
            </a:r>
            <a:r>
              <a:rPr lang="ko-KR" altLang="en-US" dirty="0" smtClean="0"/>
              <a:t>상황에서 </a:t>
            </a:r>
            <a:r>
              <a:rPr lang="en-US" altLang="ko-KR" dirty="0" smtClean="0"/>
              <a:t>Pain</a:t>
            </a:r>
            <a:r>
              <a:rPr lang="ko-KR" altLang="en-US" dirty="0" smtClean="0"/>
              <a:t>을 공감하지 않으면 소용없음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페인을</a:t>
            </a:r>
            <a:r>
              <a:rPr lang="ko-KR" altLang="en-US" dirty="0" smtClean="0"/>
              <a:t> 극복하기 위하여 이렇게 개발하게 되었다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6" y="3096972"/>
            <a:ext cx="7116763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339726" y="3441126"/>
            <a:ext cx="7116763" cy="276999"/>
          </a:xfrm>
        </p:spPr>
        <p:txBody>
          <a:bodyPr wrap="square"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3313814" y="6535900"/>
            <a:ext cx="251637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2013, SAS Institute Inc. All rights reserved.</a:t>
            </a:r>
            <a:endParaRPr kumimoji="0" lang="en-US" sz="600" b="0" i="0" u="none" strike="noStrike" kern="300" cap="none" spc="5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ＭＳ Ｐゴシック" pitchFamily="34" charset="-128"/>
              <a:cs typeface="Arial"/>
            </a:endParaRPr>
          </a:p>
        </p:txBody>
      </p:sp>
      <p:cxnSp>
        <p:nvCxnSpPr>
          <p:cNvPr id="7" name="Straight Connector 4"/>
          <p:cNvCxnSpPr/>
          <p:nvPr/>
        </p:nvCxnSpPr>
        <p:spPr bwMode="auto">
          <a:xfrm>
            <a:off x="7670800" y="0"/>
            <a:ext cx="0" cy="6858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38" y="3235932"/>
            <a:ext cx="725468" cy="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650" y="468833"/>
            <a:ext cx="8315487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3235842" y="6531932"/>
            <a:ext cx="267231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  <p:pic>
        <p:nvPicPr>
          <p:cNvPr id="9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6382512"/>
            <a:ext cx="1018358" cy="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443" y="3247023"/>
            <a:ext cx="5494270" cy="338554"/>
          </a:xfrm>
        </p:spPr>
        <p:txBody>
          <a:bodyPr>
            <a:sp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closing comments</a:t>
            </a:r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3253455" y="6535900"/>
            <a:ext cx="265105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2013, SAS Institute Inc. All rights reserved.</a:t>
            </a:r>
            <a:endParaRPr kumimoji="0" lang="en-US" sz="600" b="0" i="0" u="none" strike="noStrike" kern="300" cap="none" spc="5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ＭＳ Ｐゴシック" pitchFamily="34" charset="-128"/>
              <a:cs typeface="Arial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7753017" y="6486669"/>
            <a:ext cx="1336916" cy="371331"/>
            <a:chOff x="7807084" y="4865002"/>
            <a:chExt cx="1336916" cy="278498"/>
          </a:xfrm>
        </p:grpSpPr>
        <p:sp>
          <p:nvSpPr>
            <p:cNvPr id="3" name="TextBox 3"/>
            <p:cNvSpPr txBox="1"/>
            <p:nvPr/>
          </p:nvSpPr>
          <p:spPr>
            <a:xfrm>
              <a:off x="7807084" y="4935751"/>
              <a:ext cx="1336916" cy="20774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 defTabSz="274320"/>
              <a:r>
                <a:rPr lang="en-US" sz="1200" baseline="0" dirty="0" smtClean="0">
                  <a:solidFill>
                    <a:schemeClr val="accent1"/>
                  </a:solidFill>
                </a:rPr>
                <a:t>www.SAS.com</a:t>
              </a:r>
            </a:p>
          </p:txBody>
        </p:sp>
        <p:sp>
          <p:nvSpPr>
            <p:cNvPr id="5" name="Rectangle 4">
              <a:hlinkClick r:id="rId3"/>
            </p:cNvPr>
            <p:cNvSpPr/>
            <p:nvPr userDrawn="1"/>
          </p:nvSpPr>
          <p:spPr>
            <a:xfrm>
              <a:off x="7876452" y="4865002"/>
              <a:ext cx="1267548" cy="278498"/>
            </a:xfrm>
            <a:prstGeom prst="rect">
              <a:avLst/>
            </a:prstGeom>
            <a:solidFill>
              <a:srgbClr val="003E74">
                <a:alpha val="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6" descr="SAS_LOGO_horz288_LG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82778" y="3195647"/>
            <a:ext cx="2024623" cy="4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917284" y="2655755"/>
            <a:ext cx="33094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aseline="0" dirty="0" smtClean="0">
                <a:solidFill>
                  <a:schemeClr val="tx2"/>
                </a:solidFill>
              </a:rPr>
              <a:t>This slide is for video use only.</a:t>
            </a:r>
            <a:endParaRPr lang="en-US" baseline="0" dirty="0">
              <a:solidFill>
                <a:schemeClr val="tx2"/>
              </a:solidFill>
            </a:endParaRPr>
          </a:p>
        </p:txBody>
      </p:sp>
      <p:sp>
        <p:nvSpPr>
          <p:cNvPr id="8" name="Media Placeholder 2"/>
          <p:cNvSpPr>
            <a:spLocks noGrp="1" noChangeAspect="1"/>
          </p:cNvSpPr>
          <p:nvPr>
            <p:ph type="media" sz="quarter" idx="10"/>
          </p:nvPr>
        </p:nvSpPr>
        <p:spPr>
          <a:xfrm>
            <a:off x="1371600" y="1028700"/>
            <a:ext cx="6400800" cy="4800600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292549" y="6535900"/>
            <a:ext cx="255890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hangingPunct="0">
              <a:defRPr/>
            </a:pPr>
            <a: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</a:br>
            <a: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397555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2736503"/>
            <a:ext cx="8232776" cy="1384995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976"/>
            <a:ext cx="9144000" cy="113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522" y="2322328"/>
            <a:ext cx="6971533" cy="400110"/>
          </a:xfrm>
        </p:spPr>
        <p:txBody>
          <a:bodyPr anchor="b"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2722307"/>
            <a:ext cx="6972300" cy="276999"/>
          </a:xfrm>
        </p:spPr>
        <p:txBody>
          <a:bodyPr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3338625" y="6531932"/>
            <a:ext cx="246675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hangingPunct="0">
              <a:defRPr/>
            </a:pPr>
            <a: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</a:br>
            <a:r>
              <a:rPr lang="en-US" sz="600" b="0" kern="300" spc="5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70800" y="2093976"/>
            <a:ext cx="0" cy="1138844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38" y="2470330"/>
            <a:ext cx="725468" cy="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7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2635257" y="397555"/>
            <a:ext cx="6061271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99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85521"/>
            <a:ext cx="2330456" cy="58477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36851" y="397555"/>
            <a:ext cx="5953124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736850" y="2736503"/>
            <a:ext cx="5943600" cy="1384995"/>
          </a:xfrm>
        </p:spPr>
        <p:txBody>
          <a:bodyPr anchor="ctr"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3050435"/>
            <a:ext cx="2325116" cy="757130"/>
          </a:xfrm>
        </p:spPr>
        <p:txBody>
          <a:bodyPr wrap="square" anchor="ctr">
            <a:spAutoFit/>
          </a:bodyPr>
          <a:lstStyle>
            <a:lvl1pPr marL="0" indent="0" algn="r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11" name="TextBox 5"/>
          <p:cNvSpPr txBox="1"/>
          <p:nvPr/>
        </p:nvSpPr>
        <p:spPr>
          <a:xfrm>
            <a:off x="3257042" y="6531932"/>
            <a:ext cx="262991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  <a:endParaRPr kumimoji="0" lang="en-US" sz="600" b="0" i="0" u="none" strike="noStrike" kern="300" cap="none" spc="5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ＭＳ Ｐゴシック" pitchFamily="34" charset="-128"/>
              <a:cs typeface="Arial"/>
            </a:endParaRPr>
          </a:p>
        </p:txBody>
      </p:sp>
      <p:pic>
        <p:nvPicPr>
          <p:cNvPr id="10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6382512"/>
            <a:ext cx="1018358" cy="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0"/>
            <a:ext cx="262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35256" y="420833"/>
            <a:ext cx="3879844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6405" y="2736503"/>
            <a:ext cx="5578454" cy="1384995"/>
          </a:xfrm>
        </p:spPr>
        <p:txBody>
          <a:bodyPr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602412" y="421589"/>
            <a:ext cx="2448465" cy="30777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3050435"/>
            <a:ext cx="2448000" cy="757130"/>
          </a:xfrm>
        </p:spPr>
        <p:txBody>
          <a:bodyPr wrap="square" anchor="ctr">
            <a:spAutoFit/>
          </a:bodyPr>
          <a:lstStyle>
            <a:lvl1pPr marL="0" indent="0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3221665" y="6531932"/>
            <a:ext cx="270067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R="0" lvl="0" indent="0" algn="ctr" defTabSz="27432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0" i="0" u="none" strike="noStrike" kern="300" cap="none" spc="50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ea typeface="ＭＳ Ｐゴシック" pitchFamily="34" charset="-128"/>
                <a:cs typeface="Arial"/>
              </a:defRPr>
            </a:lvl1pPr>
          </a:lstStyle>
          <a:p>
            <a:pPr lvl="0"/>
            <a:r>
              <a:rPr lang="en-US" noProof="0" dirty="0" smtClean="0"/>
              <a:t>Company Confidential - For Internal Use Only</a:t>
            </a:r>
            <a:br>
              <a:rPr lang="en-US" noProof="0" dirty="0" smtClean="0"/>
            </a:br>
            <a:r>
              <a:rPr lang="en-US" noProof="0" dirty="0" smtClean="0"/>
              <a:t>Copyright © 2012, SAS Institute Inc. All rights reserved.</a:t>
            </a:r>
          </a:p>
        </p:txBody>
      </p:sp>
      <p:pic>
        <p:nvPicPr>
          <p:cNvPr id="13" name="Picture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99" y="6382512"/>
            <a:ext cx="1018358" cy="236924"/>
          </a:xfrm>
          <a:prstGeom prst="rect">
            <a:avLst/>
          </a:prstGeom>
        </p:spPr>
      </p:pic>
      <p:cxnSp>
        <p:nvCxnSpPr>
          <p:cNvPr id="17" name="Straight Connector 8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RussianBear\Desktop\OnCloud_Jon\CloudComputing_NIST_IMAGES\Panoramic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740"/>
            <a:ext cx="9144000" cy="39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0" y="391899"/>
            <a:ext cx="6051550" cy="33855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1" i="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313" y="2736503"/>
            <a:ext cx="4010025" cy="1384995"/>
          </a:xfrm>
        </p:spPr>
        <p:txBody>
          <a:bodyPr wrap="square" anchor="ctr">
            <a:sp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64076" y="2736503"/>
            <a:ext cx="4022725" cy="1384995"/>
          </a:xfrm>
        </p:spPr>
        <p:txBody>
          <a:bodyPr anchor="ctr"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3304671" y="6531932"/>
            <a:ext cx="253054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  <p:pic>
        <p:nvPicPr>
          <p:cNvPr id="5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6382512"/>
            <a:ext cx="1018358" cy="236924"/>
          </a:xfrm>
          <a:prstGeom prst="rect">
            <a:avLst/>
          </a:prstGeom>
        </p:spPr>
      </p:pic>
      <p:cxnSp>
        <p:nvCxnSpPr>
          <p:cNvPr id="6" name="Straight Connector 7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2753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2635256" y="399567"/>
            <a:ext cx="6047152" cy="338554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457202" y="2736503"/>
            <a:ext cx="3883025" cy="1384995"/>
          </a:xfrm>
        </p:spPr>
        <p:txBody>
          <a:bodyPr wrap="square" anchor="ctr">
            <a:spAutoFit/>
          </a:bodyPr>
          <a:lstStyle>
            <a:lvl1pPr>
              <a:defRPr sz="1800" baseline="0"/>
            </a:lvl1pPr>
            <a:lvl2pPr>
              <a:defRPr sz="16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802188" y="2736503"/>
            <a:ext cx="3880221" cy="1384995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5"/>
          <p:cNvSpPr txBox="1"/>
          <p:nvPr/>
        </p:nvSpPr>
        <p:spPr>
          <a:xfrm>
            <a:off x="3261352" y="6531932"/>
            <a:ext cx="2635256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noProof="0" dirty="0" smtClean="0">
                <a:ln>
                  <a:noFill/>
                </a:ln>
                <a:solidFill>
                  <a:srgbClr val="B0B7BB">
                    <a:lumMod val="75000"/>
                  </a:srgb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  <p:pic>
        <p:nvPicPr>
          <p:cNvPr id="19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6382512"/>
            <a:ext cx="1018358" cy="236924"/>
          </a:xfrm>
          <a:prstGeom prst="rect">
            <a:avLst/>
          </a:prstGeom>
        </p:spPr>
      </p:pic>
      <p:cxnSp>
        <p:nvCxnSpPr>
          <p:cNvPr id="16" name="Straight Connector 7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ooter_16x9_06.png"/>
          <p:cNvPicPr>
            <a:picLocks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502413"/>
            <a:ext cx="9144000" cy="3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9818" y="162410"/>
            <a:ext cx="2515438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6503"/>
            <a:ext cx="8229600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 dirty="0" smtClean="0"/>
              <a:t>Click to edit Master text styles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3048001" y="6534727"/>
            <a:ext cx="304800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Company Confidential - For Internal Use Only</a:t>
            </a:r>
            <a:b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</a:br>
            <a:r>
              <a:rPr kumimoji="0" lang="en-US" sz="600" b="0" i="0" u="none" strike="noStrike" kern="300" cap="none" spc="50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"/>
              </a:rPr>
              <a:t>Copyright © 2012, SAS Institute Inc. All rights reserved.</a:t>
            </a:r>
            <a:endParaRPr kumimoji="0" lang="en-US" sz="600" b="0" i="0" u="none" strike="noStrike" kern="300" cap="none" spc="50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182880" rtl="0" eaLnBrk="1" latinLnBrk="0" hangingPunct="1">
        <a:spcBef>
          <a:spcPct val="0"/>
        </a:spcBef>
        <a:buNone/>
        <a:defRPr sz="160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800" b="0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tabLst/>
        <a:defRPr sz="16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02970" indent="-17145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google.co.kr/url?sa=i&amp;rct=j&amp;q=demo&amp;source=images&amp;cd=&amp;cad=rja&amp;docid=oRWaMY4gmU4tSM&amp;tbnid=93Tj7qSGtzMGLM:&amp;ved=0CAUQjRw&amp;url=http://runjumpdev.com/2013/02/26/february-meetup-game-demo-night/&amp;ei=gAJAUY7gHKHvmAWXrIDAAg&amp;psig=AFQjCNF2ZHtqzKqcV7zFxHpLuHGbYIccIw&amp;ust=1363235615549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rver\c$\jboss-5.1.0.GA\server\SASServer1\deploy_sas\sas.storedprocess9.3.ear\sas.storedprocess.war\input\Products\SAS_FDS\Web_Application\Perform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6" y="2758418"/>
            <a:ext cx="7116763" cy="769441"/>
          </a:xfrm>
        </p:spPr>
        <p:txBody>
          <a:bodyPr/>
          <a:lstStyle/>
          <a:p>
            <a:r>
              <a:rPr lang="en-US" dirty="0" smtClean="0"/>
              <a:t>SAS Stored Process </a:t>
            </a:r>
            <a:r>
              <a:rPr lang="en-US" dirty="0" smtClean="0"/>
              <a:t>Report </a:t>
            </a:r>
            <a:r>
              <a:rPr lang="en-US" dirty="0" smtClean="0"/>
              <a:t>Viewer Toolkit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9726" y="3441126"/>
            <a:ext cx="7116763" cy="64633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PMO </a:t>
            </a:r>
            <a:r>
              <a:rPr lang="ko-KR" altLang="en-US" dirty="0" smtClean="0"/>
              <a:t>황영호</a:t>
            </a:r>
            <a:endParaRPr lang="en-US" dirty="0" smtClean="0"/>
          </a:p>
          <a:p>
            <a:r>
              <a:rPr lang="en-US" dirty="0" smtClean="0"/>
              <a:t>15  Mar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5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smtClean="0"/>
              <a:t>개발배경</a:t>
            </a:r>
            <a:endParaRPr 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103315"/>
            <a:ext cx="8232776" cy="380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현재의 리포트 개발 절차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93" y="3132444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9126" y="392909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비즈니스 전문가</a:t>
            </a:r>
            <a:endParaRPr lang="en-US" sz="14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2"/>
          <a:stretch/>
        </p:blipFill>
        <p:spPr bwMode="auto">
          <a:xfrm>
            <a:off x="942080" y="2014979"/>
            <a:ext cx="1172399" cy="101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00" y="2014980"/>
            <a:ext cx="1231759" cy="103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2070" y="235818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 EG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89702" y="2209786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</a:t>
            </a:r>
          </a:p>
          <a:p>
            <a:r>
              <a:rPr lang="en-US" b="1" dirty="0" smtClean="0"/>
              <a:t>Desktop</a:t>
            </a:r>
            <a:endParaRPr lang="en-US" b="1" dirty="0"/>
          </a:p>
        </p:txBody>
      </p:sp>
      <p:pic>
        <p:nvPicPr>
          <p:cNvPr id="14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79" y="4905056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41412" y="570171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 개발 전문가</a:t>
            </a:r>
            <a:endParaRPr lang="en-US" sz="14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45" y="3676056"/>
            <a:ext cx="1299626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08260" y="413079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ea"/>
                <a:ea typeface="+mj-ea"/>
              </a:rPr>
              <a:t>Java </a:t>
            </a:r>
            <a:r>
              <a:rPr lang="ko-KR" altLang="en-US" b="1" dirty="0">
                <a:latin typeface="+mj-ea"/>
                <a:ea typeface="+mj-ea"/>
              </a:rPr>
              <a:t>화면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2" name="오른쪽 화살표 11"/>
          <p:cNvSpPr/>
          <p:nvPr/>
        </p:nvSpPr>
        <p:spPr>
          <a:xfrm rot="1800295">
            <a:off x="3898232" y="3086509"/>
            <a:ext cx="2045368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0916" y="2410500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개발 후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화면 개발자에게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제공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t="26523" r="17226" b="13155"/>
          <a:stretch/>
        </p:blipFill>
        <p:spPr bwMode="auto">
          <a:xfrm>
            <a:off x="7378310" y="3676056"/>
            <a:ext cx="1433269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608244" y="398239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ko-KR" altLang="en-US" dirty="0">
                <a:latin typeface="+mj-ea"/>
                <a:ea typeface="+mj-ea"/>
              </a:rPr>
              <a:t>외부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솔루션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58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smtClean="0"/>
              <a:t>개발배경</a:t>
            </a:r>
            <a:endParaRPr 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103315"/>
            <a:ext cx="8232776" cy="380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현재의 리포트 개발 절차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8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93" y="3132444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9126" y="392909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비즈니스 전문가</a:t>
            </a:r>
            <a:endParaRPr lang="en-US" sz="14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2"/>
          <a:stretch/>
        </p:blipFill>
        <p:spPr bwMode="auto">
          <a:xfrm>
            <a:off x="942080" y="2014979"/>
            <a:ext cx="1172399" cy="101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00" y="2014980"/>
            <a:ext cx="1231759" cy="103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2070" y="235818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 EG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89702" y="2209786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</a:t>
            </a:r>
          </a:p>
          <a:p>
            <a:r>
              <a:rPr lang="en-US" b="1" dirty="0" smtClean="0"/>
              <a:t>Desktop</a:t>
            </a:r>
            <a:endParaRPr lang="en-US" b="1" dirty="0"/>
          </a:p>
        </p:txBody>
      </p:sp>
      <p:pic>
        <p:nvPicPr>
          <p:cNvPr id="14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79" y="4905056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41412" y="570171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 개발 전문가</a:t>
            </a:r>
            <a:endParaRPr lang="en-US" sz="14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45" y="3676056"/>
            <a:ext cx="1299626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08260" y="413079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ea"/>
                <a:ea typeface="+mj-ea"/>
              </a:rPr>
              <a:t>Java </a:t>
            </a:r>
            <a:r>
              <a:rPr lang="ko-KR" altLang="en-US" b="1" dirty="0">
                <a:latin typeface="+mj-ea"/>
                <a:ea typeface="+mj-ea"/>
              </a:rPr>
              <a:t>화면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2" name="오른쪽 화살표 11"/>
          <p:cNvSpPr/>
          <p:nvPr/>
        </p:nvSpPr>
        <p:spPr>
          <a:xfrm rot="1800295">
            <a:off x="3898232" y="3086509"/>
            <a:ext cx="2045368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0916" y="2410500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개발 후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화면 개발자에게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제공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t="26523" r="17226" b="13155"/>
          <a:stretch/>
        </p:blipFill>
        <p:spPr bwMode="auto">
          <a:xfrm>
            <a:off x="7378310" y="3676056"/>
            <a:ext cx="1433269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608244" y="398239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ko-KR" altLang="en-US" dirty="0">
                <a:latin typeface="+mj-ea"/>
                <a:ea typeface="+mj-ea"/>
              </a:rPr>
              <a:t>외부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솔루션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57202" y="867507"/>
            <a:ext cx="8229600" cy="555673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1115408" y="1328663"/>
            <a:ext cx="6613210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문제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점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8111" y="1869819"/>
            <a:ext cx="7138719" cy="4057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외부개발자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수급이 어려울 수 있음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Java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화면 개발 시 개발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공수가 한 화면당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1M/D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5M/D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개발 공수가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높음으로 인하여 대외 경쟁력 약화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외부 솔루션 도입에 따른 부대 비용 발생하고 기술적 문제나 기타의 문제 발생시 대응이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외주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개발자가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개발함으로써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Framework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 개발 방식이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상이하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여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프로젝트 후 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재사용성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이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낮으며 화면 개발에 대한 기술 내재화가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프로젝트 종료 후 유지 보수가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55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smtClean="0"/>
              <a:t>개발배경</a:t>
            </a:r>
            <a:endParaRPr 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103315"/>
            <a:ext cx="8232776" cy="380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현재의 리포트 개발 절차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8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93" y="3132444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9126" y="392909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비즈니스 전문가</a:t>
            </a:r>
            <a:endParaRPr lang="en-US" sz="14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2"/>
          <a:stretch/>
        </p:blipFill>
        <p:spPr bwMode="auto">
          <a:xfrm>
            <a:off x="942080" y="2014979"/>
            <a:ext cx="1172399" cy="101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00" y="2014980"/>
            <a:ext cx="1231759" cy="103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2070" y="235818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 EG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89702" y="2209786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SAS</a:t>
            </a:r>
          </a:p>
          <a:p>
            <a:r>
              <a:rPr lang="en-US" b="1" dirty="0" smtClean="0"/>
              <a:t>Desktop</a:t>
            </a:r>
            <a:endParaRPr lang="en-US" b="1" dirty="0"/>
          </a:p>
        </p:txBody>
      </p:sp>
      <p:pic>
        <p:nvPicPr>
          <p:cNvPr id="14" name="Picture 209" descr="man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79" y="4905056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41412" y="570171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 개발 전문가</a:t>
            </a:r>
            <a:endParaRPr lang="en-US" sz="14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45" y="3676056"/>
            <a:ext cx="1299626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08260" y="413079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ea"/>
                <a:ea typeface="+mj-ea"/>
              </a:rPr>
              <a:t>Java </a:t>
            </a:r>
            <a:r>
              <a:rPr lang="ko-KR" altLang="en-US" b="1" dirty="0">
                <a:latin typeface="+mj-ea"/>
                <a:ea typeface="+mj-ea"/>
              </a:rPr>
              <a:t>화면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2" name="오른쪽 화살표 11"/>
          <p:cNvSpPr/>
          <p:nvPr/>
        </p:nvSpPr>
        <p:spPr>
          <a:xfrm rot="1800295">
            <a:off x="3898232" y="3086509"/>
            <a:ext cx="2045368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0916" y="2410500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개발 후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화면 개발자에게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제공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t="26523" r="17226" b="13155"/>
          <a:stretch/>
        </p:blipFill>
        <p:spPr bwMode="auto">
          <a:xfrm>
            <a:off x="7378310" y="3676056"/>
            <a:ext cx="1433269" cy="1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608244" y="398239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ko-KR" altLang="en-US" dirty="0">
                <a:latin typeface="+mj-ea"/>
                <a:ea typeface="+mj-ea"/>
              </a:rPr>
              <a:t>외부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솔루션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1115408" y="1328663"/>
            <a:ext cx="6613210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문제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점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8111" y="1869819"/>
            <a:ext cx="7138719" cy="4057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외부개발자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수급이 어려울 수 있음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Java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화면 개발 시 개발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공수가 한 화면당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1M/D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5M/D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개발 공수가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높음으로 인하여 대외 경쟁력 약화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외부 솔루션 도입에 따른 부대 비용 발생하고 기술적 문제나 기타의 문제 발생시 대응이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외주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개발자가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개발함으로써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Framework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 개발 방식이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상이하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여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프로젝트 후 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재사용성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이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낮으며 화면 개발에 대한 기술 내재화가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69875" lvl="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프로젝트 종료 후 유지 보수가 어려움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7202" y="867507"/>
            <a:ext cx="8229600" cy="555673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폭발 2 23"/>
          <p:cNvSpPr/>
          <p:nvPr/>
        </p:nvSpPr>
        <p:spPr>
          <a:xfrm>
            <a:off x="317135" y="304799"/>
            <a:ext cx="8463450" cy="6072553"/>
          </a:xfrm>
          <a:prstGeom prst="irregularSeal2">
            <a:avLst/>
          </a:prstGeom>
          <a:solidFill>
            <a:srgbClr val="FEFDD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6707" y="2309447"/>
            <a:ext cx="51698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고객의 리포트 요건에</a:t>
            </a:r>
            <a:endParaRPr lang="en-US" altLang="ko-KR" sz="3600" b="1" dirty="0" smtClean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대응하기 위한 </a:t>
            </a:r>
            <a:endParaRPr lang="en-US" altLang="ko-KR" sz="3600" b="1" dirty="0" smtClean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효율적</a:t>
            </a:r>
            <a:r>
              <a:rPr lang="ko-KR" altLang="en-US" sz="3600" b="1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인</a:t>
            </a:r>
            <a:r>
              <a:rPr lang="ko-KR" altLang="en-US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3600" b="1" dirty="0" err="1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툴킷이</a:t>
            </a:r>
            <a:r>
              <a:rPr lang="ko-KR" altLang="en-US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 필요</a:t>
            </a:r>
            <a:r>
              <a:rPr lang="en-US" altLang="ko-KR" sz="3600" b="1" dirty="0" smtClean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!!!!</a:t>
            </a:r>
            <a:endParaRPr lang="en-US" altLang="ko-KR" sz="3600" b="1" dirty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05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254743"/>
            <a:ext cx="2515438" cy="646331"/>
          </a:xfrm>
        </p:spPr>
        <p:txBody>
          <a:bodyPr/>
          <a:lstStyle/>
          <a:p>
            <a:r>
              <a:rPr lang="en-US" sz="1800" dirty="0" smtClean="0"/>
              <a:t>STP Report viewer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제안 개발 방식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490174"/>
            <a:ext cx="8232776" cy="380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현재의 리포트 개발 절차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4" y="2884879"/>
            <a:ext cx="532752" cy="4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408" y="324778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비즈니스 전문가</a:t>
            </a:r>
            <a:endParaRPr lang="en-US" sz="1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2"/>
          <a:stretch/>
        </p:blipFill>
        <p:spPr bwMode="auto">
          <a:xfrm>
            <a:off x="446089" y="1994116"/>
            <a:ext cx="933592" cy="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45" y="1983634"/>
            <a:ext cx="980861" cy="82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6078" y="2337323"/>
            <a:ext cx="8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SAS EG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07147" y="2178440"/>
            <a:ext cx="87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SAS</a:t>
            </a:r>
          </a:p>
          <a:p>
            <a:r>
              <a:rPr lang="en-US" sz="1200" b="1" dirty="0" smtClean="0"/>
              <a:t>Desktop</a:t>
            </a:r>
            <a:endParaRPr lang="en-US" sz="1200" b="1" dirty="0"/>
          </a:p>
        </p:txBody>
      </p:sp>
      <p:pic>
        <p:nvPicPr>
          <p:cNvPr id="13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16" y="2809960"/>
            <a:ext cx="532752" cy="4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6810" y="31728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 개발 전문가</a:t>
            </a:r>
            <a:endParaRPr lang="en-US" sz="14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15" y="1916653"/>
            <a:ext cx="917679" cy="8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0315" y="2218996"/>
            <a:ext cx="91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ea"/>
                <a:ea typeface="+mj-ea"/>
              </a:rPr>
              <a:t>Java </a:t>
            </a:r>
            <a:r>
              <a:rPr lang="ko-KR" altLang="en-US" sz="1200" b="1" dirty="0" smtClean="0">
                <a:latin typeface="+mj-ea"/>
                <a:ea typeface="+mj-ea"/>
              </a:rPr>
              <a:t>화면</a:t>
            </a:r>
            <a:endParaRPr lang="en-US" sz="1200" b="1" dirty="0">
              <a:latin typeface="+mj-ea"/>
              <a:ea typeface="+mj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43159" y="2635772"/>
            <a:ext cx="1022684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5319" y="1876916"/>
            <a:ext cx="1518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개발 후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화면 개발자에게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제공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t="26523" r="17226" b="13155"/>
          <a:stretch/>
        </p:blipFill>
        <p:spPr bwMode="auto">
          <a:xfrm>
            <a:off x="5047994" y="1916653"/>
            <a:ext cx="1012045" cy="8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07591" y="2152657"/>
            <a:ext cx="78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ko-KR" altLang="en-US" sz="1200" dirty="0">
                <a:latin typeface="+mj-ea"/>
                <a:ea typeface="+mj-ea"/>
              </a:rPr>
              <a:t>외부 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솔루션</a:t>
            </a:r>
            <a:endParaRPr lang="en-US" sz="1200" dirty="0">
              <a:latin typeface="+mj-ea"/>
              <a:ea typeface="+mj-ea"/>
            </a:endParaRPr>
          </a:p>
        </p:txBody>
      </p:sp>
      <p:pic>
        <p:nvPicPr>
          <p:cNvPr id="21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0062" y="2564369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78932" y="3361024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현업 담당자</a:t>
            </a:r>
            <a:endParaRPr lang="en-US" sz="1400" b="1" dirty="0"/>
          </a:p>
        </p:txBody>
      </p:sp>
      <p:sp>
        <p:nvSpPr>
          <p:cNvPr id="23" name="오른쪽 화살표 22"/>
          <p:cNvSpPr/>
          <p:nvPr/>
        </p:nvSpPr>
        <p:spPr>
          <a:xfrm>
            <a:off x="6389036" y="2587815"/>
            <a:ext cx="1022684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96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254743"/>
            <a:ext cx="2515438" cy="646331"/>
          </a:xfrm>
        </p:spPr>
        <p:txBody>
          <a:bodyPr/>
          <a:lstStyle/>
          <a:p>
            <a:r>
              <a:rPr lang="en-US" sz="1800" dirty="0" smtClean="0"/>
              <a:t>STP Report viewer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제안 개발 방식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962639"/>
            <a:ext cx="8232776" cy="380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현재의 리포트 개발 절차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4" y="2357344"/>
            <a:ext cx="532752" cy="4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408" y="2720247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비즈니스 전문가</a:t>
            </a:r>
            <a:endParaRPr lang="en-US" sz="1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2"/>
          <a:stretch/>
        </p:blipFill>
        <p:spPr bwMode="auto">
          <a:xfrm>
            <a:off x="446089" y="1466581"/>
            <a:ext cx="933592" cy="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45" y="1456099"/>
            <a:ext cx="980861" cy="82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6078" y="1809788"/>
            <a:ext cx="8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SAS EG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07147" y="1650905"/>
            <a:ext cx="87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SAS</a:t>
            </a:r>
          </a:p>
          <a:p>
            <a:r>
              <a:rPr lang="en-US" sz="1200" b="1" dirty="0" smtClean="0"/>
              <a:t>Desktop</a:t>
            </a:r>
            <a:endParaRPr lang="en-US" sz="1200" b="1" dirty="0"/>
          </a:p>
        </p:txBody>
      </p:sp>
      <p:pic>
        <p:nvPicPr>
          <p:cNvPr id="13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16" y="2282425"/>
            <a:ext cx="532752" cy="4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6810" y="264532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화면 개발 전문가</a:t>
            </a:r>
            <a:endParaRPr lang="en-US" sz="14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15" y="1389118"/>
            <a:ext cx="917679" cy="8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0315" y="1691461"/>
            <a:ext cx="91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ea"/>
                <a:ea typeface="+mj-ea"/>
              </a:rPr>
              <a:t>Java </a:t>
            </a:r>
            <a:r>
              <a:rPr lang="ko-KR" altLang="en-US" sz="1200" b="1" dirty="0" smtClean="0">
                <a:latin typeface="+mj-ea"/>
                <a:ea typeface="+mj-ea"/>
              </a:rPr>
              <a:t>화면</a:t>
            </a:r>
            <a:endParaRPr lang="en-US" sz="1200" b="1" dirty="0">
              <a:latin typeface="+mj-ea"/>
              <a:ea typeface="+mj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43159" y="2108237"/>
            <a:ext cx="1022684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5319" y="1349381"/>
            <a:ext cx="1518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개발 후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화면 개발자에게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제공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t="26523" r="17226" b="13155"/>
          <a:stretch/>
        </p:blipFill>
        <p:spPr bwMode="auto">
          <a:xfrm>
            <a:off x="5047994" y="1389118"/>
            <a:ext cx="1012045" cy="8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07591" y="1625122"/>
            <a:ext cx="78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ko-KR" altLang="en-US" sz="1200" dirty="0">
                <a:latin typeface="+mj-ea"/>
                <a:ea typeface="+mj-ea"/>
              </a:rPr>
              <a:t>외부 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솔루션</a:t>
            </a:r>
            <a:endParaRPr lang="en-US" sz="1200" dirty="0">
              <a:latin typeface="+mj-ea"/>
              <a:ea typeface="+mj-ea"/>
            </a:endParaRPr>
          </a:p>
        </p:txBody>
      </p:sp>
      <p:pic>
        <p:nvPicPr>
          <p:cNvPr id="21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0062" y="2036834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78932" y="283348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현업 담당자</a:t>
            </a:r>
            <a:endParaRPr lang="en-US" sz="1400" b="1" dirty="0"/>
          </a:p>
        </p:txBody>
      </p:sp>
      <p:sp>
        <p:nvSpPr>
          <p:cNvPr id="23" name="오른쪽 화살표 22"/>
          <p:cNvSpPr/>
          <p:nvPr/>
        </p:nvSpPr>
        <p:spPr>
          <a:xfrm>
            <a:off x="6389036" y="2060280"/>
            <a:ext cx="1022684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35469" y="3191537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제안 리포트 개발 절차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0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41" y="5515338"/>
            <a:ext cx="777718" cy="6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10135" y="606924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비즈니스 전문가</a:t>
            </a:r>
            <a:endParaRPr lang="en-US" sz="1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33047" r="1010" b="26878"/>
          <a:stretch/>
        </p:blipFill>
        <p:spPr bwMode="auto">
          <a:xfrm>
            <a:off x="526078" y="3616269"/>
            <a:ext cx="5533961" cy="180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09" descr="man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3364" y="4064926"/>
            <a:ext cx="873339" cy="68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552234" y="4861581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현업 담당자</a:t>
            </a:r>
            <a:endParaRPr lang="en-US" sz="1400" b="1" dirty="0"/>
          </a:p>
        </p:txBody>
      </p:sp>
      <p:sp>
        <p:nvSpPr>
          <p:cNvPr id="66" name="오른쪽 화살표 65"/>
          <p:cNvSpPr/>
          <p:nvPr/>
        </p:nvSpPr>
        <p:spPr>
          <a:xfrm>
            <a:off x="6362338" y="4088372"/>
            <a:ext cx="1022684" cy="649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9818" y="3028024"/>
            <a:ext cx="8918674" cy="353689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2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254743"/>
            <a:ext cx="2515438" cy="646331"/>
          </a:xfrm>
        </p:spPr>
        <p:txBody>
          <a:bodyPr/>
          <a:lstStyle/>
          <a:p>
            <a:r>
              <a:rPr lang="en-US" sz="1800" dirty="0" smtClean="0"/>
              <a:t>STP Report viewer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제안 개발 방식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1010" y="974820"/>
            <a:ext cx="8232776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기존 상용 </a:t>
            </a:r>
            <a:r>
              <a:rPr lang="en-US" altLang="ko-KR" dirty="0" smtClean="0"/>
              <a:t>Reports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만들어진 </a:t>
            </a:r>
            <a:r>
              <a:rPr lang="en-US" altLang="ko-KR" dirty="0" smtClean="0"/>
              <a:t>Web Reports Application</a:t>
            </a:r>
            <a:r>
              <a:rPr lang="ko-KR" altLang="en-US" dirty="0" smtClean="0"/>
              <a:t>과 동일한 형태의 </a:t>
            </a:r>
            <a:r>
              <a:rPr lang="en-US" altLang="ko-KR" dirty="0" smtClean="0"/>
              <a:t>Reports</a:t>
            </a:r>
            <a:r>
              <a:rPr lang="ko-KR" altLang="en-US" dirty="0"/>
              <a:t> </a:t>
            </a:r>
            <a:r>
              <a:rPr lang="ko-KR" altLang="en-US" dirty="0" smtClean="0"/>
              <a:t>생성 가</a:t>
            </a:r>
            <a:r>
              <a:rPr lang="ko-KR" altLang="en-US" dirty="0"/>
              <a:t>능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8897" r="1118" b="17978"/>
          <a:stretch/>
        </p:blipFill>
        <p:spPr bwMode="auto">
          <a:xfrm>
            <a:off x="859046" y="1731950"/>
            <a:ext cx="7382277" cy="46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6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5" r="1354" b="23279"/>
          <a:stretch/>
        </p:blipFill>
        <p:spPr bwMode="auto">
          <a:xfrm>
            <a:off x="0" y="-304800"/>
            <a:ext cx="9160755" cy="637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99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8897" r="1118" b="17978"/>
          <a:stretch/>
        </p:blipFill>
        <p:spPr bwMode="auto">
          <a:xfrm>
            <a:off x="0" y="281352"/>
            <a:ext cx="9160755" cy="57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23"/>
            <a:ext cx="9144000" cy="66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119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77853"/>
            <a:ext cx="2515438" cy="400110"/>
          </a:xfrm>
        </p:spPr>
        <p:txBody>
          <a:bodyPr/>
          <a:lstStyle/>
          <a:p>
            <a:r>
              <a:rPr lang="ko-KR" altLang="en-US" sz="2000" dirty="0"/>
              <a:t>장단점 비교</a:t>
            </a:r>
            <a:endParaRPr 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배경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6" y="1088497"/>
            <a:ext cx="8098878" cy="153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7"/>
          <p:cNvSpPr>
            <a:spLocks noChangeArrowheads="1"/>
          </p:cNvSpPr>
          <p:nvPr/>
        </p:nvSpPr>
        <p:spPr bwMode="gray">
          <a:xfrm>
            <a:off x="504703" y="1066800"/>
            <a:ext cx="8110081" cy="4888525"/>
          </a:xfrm>
          <a:prstGeom prst="rect">
            <a:avLst/>
          </a:prstGeom>
          <a:noFill/>
          <a:ln w="28575" algn="ctr">
            <a:pattFill prst="dkUpDiag">
              <a:fgClr>
                <a:srgbClr val="7FB1DB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4000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endParaRPr lang="ko-KR" altLang="ko-KR" sz="1800"/>
          </a:p>
        </p:txBody>
      </p:sp>
      <p:graphicFrame>
        <p:nvGraphicFramePr>
          <p:cNvPr id="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64831"/>
              </p:ext>
            </p:extLst>
          </p:nvPr>
        </p:nvGraphicFramePr>
        <p:xfrm>
          <a:off x="515906" y="1085505"/>
          <a:ext cx="8098879" cy="5311548"/>
        </p:xfrm>
        <a:graphic>
          <a:graphicData uri="http://schemas.openxmlformats.org/drawingml/2006/table">
            <a:tbl>
              <a:tblPr/>
              <a:tblGrid>
                <a:gridCol w="797133"/>
                <a:gridCol w="3284920"/>
                <a:gridCol w="4016826"/>
              </a:tblGrid>
              <a:tr h="460405">
                <a:tc>
                  <a:txBody>
                    <a:bodyPr/>
                    <a:lstStyle/>
                    <a:p>
                      <a:pPr marL="0" marR="0" lvl="0" indent="0" algn="ctr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 (본문)"/>
                        <a:ea typeface="산돌고딕B" pitchFamily="50" charset="-127"/>
                      </a:endParaRP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기존 개발 방식</a:t>
                      </a: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제안 개발 방식</a:t>
                      </a: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652701">
                <a:tc>
                  <a:txBody>
                    <a:bodyPr/>
                    <a:lstStyle/>
                    <a:p>
                      <a:pPr marL="0" marR="0" lvl="0" indent="0" algn="ctr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장점</a:t>
                      </a: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+mn-lt"/>
                        </a:rPr>
                        <a:t>Java</a:t>
                      </a:r>
                      <a:r>
                        <a:rPr lang="ko-KR" altLang="en-US" sz="1200" dirty="0" smtClean="0">
                          <a:latin typeface="+mn-lt"/>
                        </a:rPr>
                        <a:t>를 이용하여 개발함으로써 </a:t>
                      </a:r>
                      <a:r>
                        <a:rPr lang="ko-KR" altLang="en-US" sz="1200" dirty="0" smtClean="0">
                          <a:latin typeface="+mn-lt"/>
                        </a:rPr>
                        <a:t>사용자 요건에 충실한 화면 </a:t>
                      </a:r>
                      <a:r>
                        <a:rPr lang="ko-KR" altLang="en-US" sz="1200" dirty="0" smtClean="0">
                          <a:latin typeface="+mn-lt"/>
                        </a:rPr>
                        <a:t>제공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Only SAS </a:t>
                      </a:r>
                      <a:r>
                        <a:rPr lang="ko-KR" altLang="en-US" sz="1200" dirty="0" smtClean="0">
                          <a:latin typeface="+mn-lt"/>
                        </a:rPr>
                        <a:t>를 </a:t>
                      </a:r>
                      <a:r>
                        <a:rPr lang="ko-KR" altLang="en-US" sz="1200" dirty="0" smtClean="0">
                          <a:latin typeface="+mn-lt"/>
                        </a:rPr>
                        <a:t>활용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SAS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개발자라면 누구나 화면 생성 가능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200" dirty="0" smtClean="0">
                          <a:latin typeface="+mn-lt"/>
                        </a:rPr>
                        <a:t>SAS</a:t>
                      </a:r>
                      <a:r>
                        <a:rPr lang="ko-KR" altLang="en-US" sz="1200" dirty="0" smtClean="0">
                          <a:latin typeface="+mn-lt"/>
                        </a:rPr>
                        <a:t>를 아는 </a:t>
                      </a:r>
                      <a:r>
                        <a:rPr lang="ko-KR" altLang="en-US" sz="1200" dirty="0" smtClean="0">
                          <a:latin typeface="+mn-lt"/>
                        </a:rPr>
                        <a:t>현업사용자</a:t>
                      </a:r>
                      <a:r>
                        <a:rPr lang="en-US" altLang="ko-KR" sz="1200" dirty="0" smtClean="0">
                          <a:latin typeface="+mn-lt"/>
                        </a:rPr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역시 화면 생성 가능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latin typeface="+mn-lt"/>
                        </a:rPr>
                        <a:t>화면 개발자는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데이터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설계에 대한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이해 불필요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200" dirty="0" smtClean="0">
                          <a:latin typeface="+mn-lt"/>
                        </a:rPr>
                        <a:t>SAS </a:t>
                      </a:r>
                      <a:r>
                        <a:rPr lang="ko-KR" altLang="en-US" sz="1200" dirty="0" smtClean="0">
                          <a:latin typeface="+mn-lt"/>
                        </a:rPr>
                        <a:t>가 제공하는 다양한 </a:t>
                      </a:r>
                      <a:r>
                        <a:rPr lang="en-US" altLang="ko-KR" sz="1200" dirty="0" smtClean="0">
                          <a:latin typeface="+mn-lt"/>
                        </a:rPr>
                        <a:t>Tools </a:t>
                      </a:r>
                      <a:r>
                        <a:rPr lang="ko-KR" altLang="en-US" sz="1200" dirty="0" smtClean="0">
                          <a:latin typeface="+mn-lt"/>
                        </a:rPr>
                        <a:t>및</a:t>
                      </a:r>
                      <a:r>
                        <a:rPr lang="en-US" altLang="ko-KR" sz="1200" dirty="0" smtClean="0">
                          <a:latin typeface="+mn-lt"/>
                        </a:rPr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모든 </a:t>
                      </a:r>
                      <a:r>
                        <a:rPr lang="en-US" altLang="ko-KR" sz="1200" dirty="0" smtClean="0">
                          <a:latin typeface="+mn-lt"/>
                        </a:rPr>
                        <a:t>Graph </a:t>
                      </a:r>
                      <a:r>
                        <a:rPr lang="ko-KR" altLang="en-US" sz="1200" dirty="0" smtClean="0">
                          <a:latin typeface="+mn-lt"/>
                        </a:rPr>
                        <a:t>활용 가능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산돌고딕 L" pitchFamily="50" charset="-127"/>
                      </a:endParaRP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56714">
                <a:tc>
                  <a:txBody>
                    <a:bodyPr/>
                    <a:lstStyle/>
                    <a:p>
                      <a:pPr marL="0" marR="0" lvl="0" indent="0" algn="ctr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단점</a:t>
                      </a: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latin typeface="+mn-lt"/>
                        </a:rPr>
                        <a:t>외부개발자 수급이 어려울 수 있음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200" dirty="0" smtClean="0">
                          <a:latin typeface="+mn-lt"/>
                        </a:rPr>
                        <a:t>Java</a:t>
                      </a:r>
                      <a:r>
                        <a:rPr lang="ko-KR" altLang="en-US" sz="1200" dirty="0" smtClean="0">
                          <a:latin typeface="+mn-lt"/>
                        </a:rPr>
                        <a:t>로 화면 개발 시 개발 공수가 한 화면당 </a:t>
                      </a:r>
                      <a:r>
                        <a:rPr lang="en-US" altLang="ko-KR" sz="1200" dirty="0" smtClean="0">
                          <a:latin typeface="+mn-lt"/>
                        </a:rPr>
                        <a:t>1M/D ~ 5M/D</a:t>
                      </a:r>
                      <a:r>
                        <a:rPr lang="ko-KR" altLang="en-US" sz="1200" dirty="0" smtClean="0">
                          <a:latin typeface="+mn-lt"/>
                        </a:rPr>
                        <a:t>로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개발 공수가 높음</a:t>
                      </a:r>
                      <a:r>
                        <a:rPr lang="ko-KR" altLang="en-US" sz="1200" dirty="0" smtClean="0">
                          <a:latin typeface="+mn-lt"/>
                        </a:rPr>
                        <a:t>으로 인하여 대외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경쟁력 약화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외부 솔루션 도입에 따른 부대 비용 발생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하고 기술적 문제나 기타의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문제 발생시 대응이 어려움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latin typeface="+mn-lt"/>
                        </a:rPr>
                        <a:t>외주 개발자가 개발함으로써 </a:t>
                      </a:r>
                      <a:r>
                        <a:rPr lang="en-US" altLang="ko-KR" sz="1200" dirty="0" smtClean="0">
                          <a:latin typeface="+mn-lt"/>
                        </a:rPr>
                        <a:t>Framework</a:t>
                      </a:r>
                      <a:r>
                        <a:rPr lang="ko-KR" altLang="en-US" sz="1200" dirty="0" smtClean="0">
                          <a:latin typeface="+mn-lt"/>
                        </a:rPr>
                        <a:t>나 개발 방식이 상이하여 프로젝트 후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재사용성이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낮으며 </a:t>
                      </a:r>
                      <a:r>
                        <a:rPr lang="ko-KR" altLang="en-US" sz="1200" dirty="0" smtClean="0">
                          <a:latin typeface="+mn-lt"/>
                        </a:rPr>
                        <a:t>화면 개발에 대한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기술 내재화가 어려움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latin typeface="+mn-lt"/>
                        </a:rPr>
                        <a:t>프로젝트 종료 후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유지 보수가 어려움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1200" dirty="0" smtClean="0"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200" dirty="0" smtClean="0">
                          <a:latin typeface="+mn-lt"/>
                        </a:rPr>
                        <a:t>SAS</a:t>
                      </a:r>
                      <a:r>
                        <a:rPr lang="ko-KR" altLang="en-US" sz="1200" dirty="0" smtClean="0">
                          <a:latin typeface="+mn-lt"/>
                        </a:rPr>
                        <a:t>에 대한 기본 지식을 필요로 함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200" dirty="0" smtClean="0">
                          <a:latin typeface="+mn-lt"/>
                        </a:rPr>
                        <a:t>SAS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Business Analytics Platform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에 대한 기본적인 이해가 필요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dirty="0" smtClean="0">
                          <a:latin typeface="+mn-lt"/>
                        </a:rPr>
                        <a:t>복잡한 리포트 요건에 대한 자동화 기능은 없음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 defTabSz="819150" rtl="0" eaLnBrk="1" fontAlgn="ctr" latinLnBrk="0" hangingPunct="1">
                        <a:lnSpc>
                          <a:spcPct val="13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6699FF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sz="1200" dirty="0" smtClean="0">
                          <a:latin typeface="+mn-lt"/>
                        </a:rPr>
                        <a:t>Event </a:t>
                      </a:r>
                      <a:r>
                        <a:rPr lang="en-US" sz="1200" dirty="0" smtClean="0">
                          <a:latin typeface="+mn-lt"/>
                        </a:rPr>
                        <a:t>Handling </a:t>
                      </a:r>
                      <a:r>
                        <a:rPr lang="ko-KR" altLang="en-US" sz="1200" dirty="0" smtClean="0">
                          <a:latin typeface="+mn-lt"/>
                        </a:rPr>
                        <a:t>또는 </a:t>
                      </a:r>
                      <a:r>
                        <a:rPr lang="en-US" altLang="ko-KR" sz="1200" dirty="0" smtClean="0">
                          <a:latin typeface="+mn-lt"/>
                        </a:rPr>
                        <a:t>Layout </a:t>
                      </a:r>
                      <a:r>
                        <a:rPr lang="ko-KR" altLang="en-US" sz="1200" dirty="0" smtClean="0">
                          <a:latin typeface="+mn-lt"/>
                        </a:rPr>
                        <a:t>변경 시 </a:t>
                      </a:r>
                      <a:r>
                        <a:rPr lang="en-US" altLang="ko-KR" sz="1200" dirty="0" smtClean="0">
                          <a:latin typeface="+mn-lt"/>
                        </a:rPr>
                        <a:t>Script </a:t>
                      </a:r>
                      <a:r>
                        <a:rPr lang="ko-KR" altLang="en-US" sz="1200" dirty="0" smtClean="0">
                          <a:latin typeface="+mn-lt"/>
                        </a:rPr>
                        <a:t>사용법을 알아야 추가 기능 구현이 </a:t>
                      </a:r>
                      <a:r>
                        <a:rPr lang="ko-KR" altLang="en-US" sz="1200" dirty="0" smtClean="0">
                          <a:latin typeface="+mn-lt"/>
                        </a:rPr>
                        <a:t>가능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산돌고딕 L" pitchFamily="50" charset="-127"/>
                      </a:endParaRPr>
                    </a:p>
                  </a:txBody>
                  <a:tcPr marL="44741" marR="44741" marT="44741" marB="4474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450467" y="961161"/>
            <a:ext cx="2410237" cy="410441"/>
            <a:chOff x="-2338388" y="3094201"/>
            <a:chExt cx="2338388" cy="377825"/>
          </a:xfrm>
        </p:grpSpPr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 rot="10800000">
              <a:off x="-2338388" y="3094201"/>
              <a:ext cx="2338388" cy="130572"/>
            </a:xfrm>
            <a:custGeom>
              <a:avLst/>
              <a:gdLst>
                <a:gd name="G0" fmla="+- 416 0 0"/>
                <a:gd name="G1" fmla="+- 21600 0 416"/>
                <a:gd name="G2" fmla="*/ 416 1 2"/>
                <a:gd name="G3" fmla="+- 21600 0 G2"/>
                <a:gd name="G4" fmla="+/ 416 21600 2"/>
                <a:gd name="G5" fmla="+/ G1 0 2"/>
                <a:gd name="G6" fmla="*/ 21600 21600 416"/>
                <a:gd name="G7" fmla="*/ G6 1 2"/>
                <a:gd name="G8" fmla="+- 21600 0 G7"/>
                <a:gd name="G9" fmla="*/ 21600 1 2"/>
                <a:gd name="G10" fmla="+- 416 0 G9"/>
                <a:gd name="G11" fmla="?: G10 G8 0"/>
                <a:gd name="G12" fmla="?: G10 G7 21600"/>
                <a:gd name="T0" fmla="*/ 21392 w 21600"/>
                <a:gd name="T1" fmla="*/ 10800 h 21600"/>
                <a:gd name="T2" fmla="*/ 10800 w 21600"/>
                <a:gd name="T3" fmla="*/ 21600 h 21600"/>
                <a:gd name="T4" fmla="*/ 208 w 21600"/>
                <a:gd name="T5" fmla="*/ 10800 h 21600"/>
                <a:gd name="T6" fmla="*/ 10800 w 21600"/>
                <a:gd name="T7" fmla="*/ 0 h 21600"/>
                <a:gd name="T8" fmla="*/ 2008 w 21600"/>
                <a:gd name="T9" fmla="*/ 2008 h 21600"/>
                <a:gd name="T10" fmla="*/ 19592 w 21600"/>
                <a:gd name="T11" fmla="*/ 195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16" y="21600"/>
                  </a:lnTo>
                  <a:lnTo>
                    <a:pt x="2118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408AC8">
                    <a:gamma/>
                    <a:shade val="66667"/>
                    <a:invGamma/>
                  </a:srgbClr>
                </a:gs>
                <a:gs pos="100000">
                  <a:srgbClr val="408AC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rgbClr val="C1D9E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08AC8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1100">
                <a:solidFill>
                  <a:schemeClr val="bg1"/>
                </a:solidFill>
                <a:latin typeface="산돌고딕B" pitchFamily="50" charset="-127"/>
                <a:ea typeface="산돌고딕B" pitchFamily="50" charset="-127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-2291317" y="3094201"/>
              <a:ext cx="2242727" cy="377825"/>
            </a:xfrm>
            <a:custGeom>
              <a:avLst/>
              <a:gdLst>
                <a:gd name="G0" fmla="+- 1214 0 0"/>
                <a:gd name="G1" fmla="+- 21600 0 1214"/>
                <a:gd name="G2" fmla="*/ 1214 1 2"/>
                <a:gd name="G3" fmla="+- 21600 0 G2"/>
                <a:gd name="G4" fmla="+/ 1214 21600 2"/>
                <a:gd name="G5" fmla="+/ G1 0 2"/>
                <a:gd name="G6" fmla="*/ 21600 21600 1214"/>
                <a:gd name="G7" fmla="*/ G6 1 2"/>
                <a:gd name="G8" fmla="+- 21600 0 G7"/>
                <a:gd name="G9" fmla="*/ 21600 1 2"/>
                <a:gd name="G10" fmla="+- 1214 0 G9"/>
                <a:gd name="G11" fmla="?: G10 G8 0"/>
                <a:gd name="G12" fmla="?: G10 G7 21600"/>
                <a:gd name="T0" fmla="*/ 20993 w 21600"/>
                <a:gd name="T1" fmla="*/ 10800 h 21600"/>
                <a:gd name="T2" fmla="*/ 10800 w 21600"/>
                <a:gd name="T3" fmla="*/ 21600 h 21600"/>
                <a:gd name="T4" fmla="*/ 607 w 21600"/>
                <a:gd name="T5" fmla="*/ 10800 h 21600"/>
                <a:gd name="T6" fmla="*/ 10800 w 21600"/>
                <a:gd name="T7" fmla="*/ 0 h 21600"/>
                <a:gd name="T8" fmla="*/ 2407 w 21600"/>
                <a:gd name="T9" fmla="*/ 2407 h 21600"/>
                <a:gd name="T10" fmla="*/ 19193 w 21600"/>
                <a:gd name="T11" fmla="*/ 1919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14" y="21600"/>
                  </a:lnTo>
                  <a:lnTo>
                    <a:pt x="203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408AC8">
                    <a:gamma/>
                    <a:tint val="72941"/>
                    <a:invGamma/>
                  </a:srgbClr>
                </a:gs>
                <a:gs pos="100000">
                  <a:srgbClr val="408AC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rgbClr val="C1D9E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408AC8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lang="en-US">
                <a:solidFill>
                  <a:schemeClr val="bg1"/>
                </a:solidFill>
                <a:latin typeface="산돌고딕B" pitchFamily="50" charset="-127"/>
                <a:ea typeface="산돌고딕B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-1607344" y="3200984"/>
              <a:ext cx="876300" cy="136525"/>
              <a:chOff x="-1607344" y="2025296"/>
              <a:chExt cx="876300" cy="136525"/>
            </a:xfrm>
          </p:grpSpPr>
          <p:sp>
            <p:nvSpPr>
              <p:cNvPr id="12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-1607344" y="2025892"/>
                <a:ext cx="876300" cy="13592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Font typeface="Wingdings" pitchFamily="2" charset="2"/>
                  <a:buNone/>
                </a:pPr>
                <a:r>
                  <a:rPr lang="en-US" sz="1600" kern="10" dirty="0" smtClean="0">
                    <a:ln w="63500">
                      <a:solidFill>
                        <a:srgbClr val="542A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HY헤드라인M"/>
                    <a:ea typeface="HY헤드라인M"/>
                  </a:rPr>
                  <a:t>As-Is vs. To-Be</a:t>
                </a:r>
                <a:endParaRPr lang="en-US" sz="1600" kern="10" dirty="0">
                  <a:ln w="63500">
                    <a:solidFill>
                      <a:srgbClr val="542A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HY헤드라인M"/>
                  <a:ea typeface="HY헤드라인M"/>
                </a:endParaRPr>
              </a:p>
            </p:txBody>
          </p:sp>
          <p:sp>
            <p:nvSpPr>
              <p:cNvPr id="13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-1607344" y="2025296"/>
                <a:ext cx="876300" cy="135929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Font typeface="Wingdings" pitchFamily="2" charset="2"/>
                  <a:buNone/>
                </a:pPr>
                <a:r>
                  <a:rPr lang="en-US" sz="1600" kern="10" dirty="0" smtClean="0">
                    <a:solidFill>
                      <a:srgbClr val="FFFFFF"/>
                    </a:solidFill>
                    <a:latin typeface="HY헤드라인M"/>
                    <a:ea typeface="HY헤드라인M"/>
                  </a:rPr>
                  <a:t>As-Is vs. To-Be</a:t>
                </a:r>
                <a:endParaRPr lang="en-US" sz="1600" kern="10" dirty="0">
                  <a:solidFill>
                    <a:srgbClr val="FFFFFF"/>
                  </a:solidFill>
                  <a:latin typeface="HY헤드라인M"/>
                  <a:ea typeface="HY헤드라인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499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408631"/>
            <a:ext cx="2515438" cy="338554"/>
          </a:xfrm>
        </p:spPr>
        <p:txBody>
          <a:bodyPr/>
          <a:lstStyle/>
          <a:p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data:image/jpeg;base64,/9j/4AAQSkZJRgABAQAAAQABAAD/2wCEAAkGBxAQEQ8PEBAPDw8PEA8PDxAPEA8PEBQQFBUWFhURFBQYHCggGBolGxQUITEhJSkrLi4uFx80ODMsNygtLisBCgoKDg0OGxAQGjQkICU0LzIvLiwsLCwsLC8vLDQsLCwsLCwsLCwsLCwsLCwsLCwsLCssLCwsLCwsLCwsLCwsLP/AABEIAL8BCAMBEQACEQEDEQH/xAAcAAEAAgMBAQEAAAAAAAAAAAAAAQUDBAYCBwj/xABGEAABAwEEBQUMBwgCAwAAAAABAAIDEQQFEiEGEzFBcVFhgZGxBxUiMlNUcnOhssHSIzNSYpKj0RQWQmOTosLhJYI1dIT/xAAaAQEAAwEBAQAAAAAAAAAAAAAAAQIDBAUG/8QALREBAAICAQMDAgUEAwAAAAAAAAECAxEEBRIhEzFBUXEUMjRhkRVCUvAiIzP/2gAMAwEAAhEDEQA/APuKAgICAgICAgICAgICAgICAgICAgICAgICAgICAgICAgICAgICAgguAQedYEASBB6BqglAQEBAQEBAQEBAQEBAQEBAQEBAQEBAQEBAQEBBhnmw8Sg03TIPOuQNcgyMtFEG7HIHCoQe0BAQEBAQEBAQEBAQEBAQEBAQEBAQEBAQEBAQUVqtVXOPPQcAgwG0IPOvQTrkEidBv3ZafCw8vagtUBAQEBAQEBAQEBAQEBAQEBAQEBAQEBAQEBBDth4IOKdOggzII1yCdcgkToNu7p/pYx94IOrQEBAQEBBW2m2Pc4sioMOT5HCoB+y0bygw6uXziTobEPggauXziXqi+VA1cvnEvVF8qBq5POJeqL5UE6qTzibqi+VA1cnnE3VF8qCNVJ5xN+V8qCdVJ5xN+V8qBqpPOJvyvlQNVJ5xN+V8qBqpPLzfl/KgaqTy835fyoAMzM2yGUb2SBoJ4OFKHoQWVlnbI0PbsPLtB3goMqAgICAgIOBvZpimkYdziR6JzHag1NcgjXoJ16CRMgttHGmSdvIwF57B2oOyQEBAQEHmQ0BPICUFRYhSNnOKnicygzoCAgICAgICCUBAQEBB6uzJ0w3Ymu6SM0G+gICAgICDntLbqMrNdGKyRihaNrmfqEHB69BBtCB+0oPccxJAFSSaADMk8g50H0TRu7DBFV/1slHP5huZ0Z9aC3QEBAQEHibxXeiexBU2P6uP0G9gQZkBBKAgICAgICAgICAg9Xb483FnuoLBAQEBAQEBBxultwRkmaJzWPJ8OOtA6v8AEBuKDlZruewFzi0NGZJIACDDFZi8gNcxxOyj2oPoWjmjcdnAkdSSYiuL+FtdzP1QdAgICAgICDHP4rvRPYgqrJ4jPQb2IMyAgICBVBKAgICAgICAg9Xb483FnuoLBAQEBAQEFJbrbiJAJDRkKGledBXmNpzQV99XO20wywEkCRpbUbRXYUHyvR275oLxis0loYRHNh2ODnEZtGylTkOlQPtFmmkj8VxA5DmOoqRZ2a9a5PAHOP0QWTHgioNQg9ICAgIMdo8R/ou7EFVZPEZ6DexBlQSgICAgICAgIJQEBAQers8ef0me6gsEBAQEBBp3nPgYeV2Q+JQcdeVsw70Hu7rViFUFnXJB8R01tBgvSaRu1kkMo4gNPwQfZrPahJGyVp8GRjXtPM4AhBWd8PCIrsKC6u+9CN/FBdwXix23LsQbbXg7DVAe8NzJoEGjab1awV3IKibSMOdgaCSa0aMyRwCDes7qtYdngjLoQebXbI4WOkleyKNtMT3kNaK7M1EzEeZXpjte0VrG1X+993ee2f8AGFn61fq6PwHJ/wAJWNhvGCcF0E0UwG0xva6nGivW0W9mGTDfH+eNNtXlnHkUAgICk0KAQ0ICAg93Z48/pM91BYICAgICDnb/ALTV2Hc0U6UHDX1MXVaN6C9ueHDG0HbQILPGg+F90t3/ACU3PHCfY4fBB9J7n9v1t3WfPONroT/0NB/bh60FpNojaCBPDKx+sAkMb/AIxZ0B2GlaZoK900tncGTsfE7diGR4HYehBtx3w0b0Frd97YyACgs3uLtqDyIw4FrhUHoQZ7NDDFG9scbWFzSMQzcSeUnMoEDC1rAdzWjl2BBxvdeP/H//AEQ9jlz8j8r1ejxvkPm2jmjrrYDhbmNpqRyquLDWa7dPO6jmxZrVrrx+zJbbFarotEUzSWE1LSNjgKYmO5Rn7VnevpTEw6uPmjn4ppkr/wAoh9kuzSGGSy/tcj2xxtYHvc45DLtXXFo13PnLYbep6dY8ucl7qtiDqCK0uYDQyYWjpDSa9dFn+Iq9H+kZdeZiJ+m3W3PfNntcWugkD2Zg5Uc0jMtc3aCtK3i0bhwZePfDk7LQ5qHum2B0ckh1rcDwxjMIL5K1o5oB2Zb9ip69XbPS8vdEeHq6e6TYJsYeZLMWNc/6UAhzW7cJbtd93eojPWUZek5qRvW/sxWXuo2B8ojLZ42OIa2V7W4c97gDUDnSM9d6Wt0jNFd+P5dfbLxhhidPJI1kTBic87Kcg5TzLW1oiNvNx4rZJitYcXJ3VbEHUEVpcytMYawf2k1WP4ir1P6Pl17xv7uuua+bPbIxLZ5A9hy5HNP2XA7Ctq3i3s83Nhvht22hvqzJ7uvxp/Sb7oQWCAgICCCUHH20YsTjvJKDlCwuna3nJPBB08YoEEueg+Gd0p9bxl9VEPeQdb3IbXWz2mL7MoeOD2gf4oPt10GsEPoNCDPPZ2SNLHta9p2tcA4dRQU/7oWGtdR0ayWnQMSDJJo3ZgPomal48VzC4584JoUGjLM6E4Jm4dzZBUxu6dx5ig9i0NOwgoMNotzGUxFBlsU7pPC2M2Nrv5+CDlu65/48f+xF2OXPyPyvW6P+oU/cg2P6fir4P/Nj1T9Tb/fhk7tUrcFjZljLpn8+ABor19ix5XtDv6HWe60/s4+8bW8XdZ4akMdMS7nwNqB1uqoy7rjhfp8Vtyslvoi6rUNXgdZp5GUoBHhoeUmu1TW2q67VMvHics3tl87WGgFqls9oezC9rJQQWuy2VA6aKcVbRuZhHUs2K/p9sxNlFopAZJ42tpXIVIB27VTj13eXR1fLamGlY+ff+GxpVd37Pbnw5HOF3MS5rSVW1f8As8LcfLeOnzbe51Om7pndZihskzqF0weNgGTQ0ge1X5FY8aY9Gy2vN4tO06SXrJJYLFE4ktq55z2lrQG14VJ6UzTPZEJ6XjrGe869l9ohoqLXD4RpHSgaAKHnK3rSOx5GTk39eckb3tT6CXg+yW6SEEmMvdG4VNCWOIB6lhh33zD1uq17+NS8+77ex1QDygLsfOst1+NP6bfdCCwQEBAQQUHIWgZHpQc5YWVtDjyD4oL2qDBO/JB8O7odf2+UkZFkWE8oAOYQXvchkImtTaHCYmEndiD8h1F3Ug/QVxmsEXAj2lBvoCAg8yRhwIcA4HaCAQehBUy6N2cmrQ+Inyb3NHVsQa82jlnjZK8tdK8McQ6VxdQ0OwbEE2bxGei3sQc13TLBLPYXNibjcyWOQtBoS0VBp1rHPWbV8PR6ZmrhzxNny64b7tthxCBrAdhEjMR7VhWclY09LPHT8t5va/v+7HbXWu3T620EySOo0DKgG5oaMmhTXFa87srl53HwY+zjO7tuhjpbtEYoJmHWsrsrQgtPEFb5qd9YirzODy/Qyza/y467LbNZmuhdY9ZJmA5ziKcQNvWsovkpGoh35MHEzX9T1NR8wvdCIZNc90vhySbGjNrPgNvsWlK21M2lycvNx5tFcNfEfKn0Pu2aC2tZLG5jmkNNRvB2jmVOPWYtO3V1XlY8uOla+dN7uiXbMLy12B2rkEBa8Zt8FoaRxqCotWfU2th5OKOBNJnzqfCy7oN3yyWKwPYwvbGX46Z4cTW0J5vBV+TTetMekcimK093jbWh0cdbLtaG5SwOxsrsOVHMPH4Kb4u6n2ZcXm1w57T/AGz7tC59KbfYoX2VkAxZtbI6uJu6o3Giyi2SI07b4eFfJ6vd4+jzoZcsj7QxxqTixOO0ba7d60wY+3cy5OpcyM+sdPyw+3xtoAOQALaHlfZkurxp/Tb7oUixQEBAQQUHMarEHcXdqDnrLCY55Qd+Ejgg35XoK60z7UHG6W3GLWzwaCZlTGTlU/YJ5D8EFlobdLbHC2PIyPo+Zw3voBQcw2BB9V0ZfWAcznj21+KC2QEBAQEGteP1Uvq39hQVdn8Rnot7Ag9PYHAgioORQ+dqp+jNlJJMYqeZBnstw2eM1bG2vLQILKg2blOxV2zR+zynE5grvooGewXTDD4jQDyofGkm6otZrS0Y+WiSfO3q3XbFNTG0HDsqhpklsTHM1RaMFKUohvzssdhjibgYAG8iT5IaNr0ds8pxOYK8yDbsN2RQCkbQEnyNxB7unxp/Tb7oQWKAgICDDa5MLHu5GnrQcrDbg14Yd9QOKDWv1oGCVu0EA87Sg1HvqK8yCntsuHag0I5qnJBZWRpQd/on9S71h91qC6QEBAQEGteX1M3q39hQVkHit9EdiDIEEoCCUEoCAgICAgICAgyXTtn9YPdCCxQEBAQV1+vpEedzR7UHI3vIA1r97XAoMtsaJIH0OYbXqz+CCvgdVqDaua6G2n9qDgDSEsYTue45OHDD7UHL2OKhoRmDQ8RkgubM1B2mip+ieP5n+IQXaAgICAg1bz+pm9W/sKCth8VvojsQZAglAQSgIJQEBAQEBAQEGS6Ns/rB7oQWKAgICCr0jadQ5wFcBa4jm3oOMtUusbQ7Ag0RaHvlnwvcGOlkIG7CXHL2oNuJmEIOk0KZ4M55ZGjqb/tBy17WXV2u0NGQMheODvC+KDJA1B1uih8GUfeb2IL5AQEBAQat6fUzeqf2FBXReK3gOxB7QSgIJQEBBKAgICAgICD3c+2f1g90ILJAQEBB5kaCCCKgggjlB3IOUfom/WDDK0QVqcjrMP2Ru6UFBFZg2SYjJuskwjmxGiDK9yDqNDmfQvd9qV1OgAV66oOc0raW2x5+0yN3sp8EGrG5B1GiL660czD2oOkQEBAQEGren1M3q39hQV8exvAdgQekEoCCUBAQEEoCAgICAg93Ptn9Z/iEFkgICAgIPLjkeCD56W7eclBjkZkg7bR2LDZoRytxH/sa/FBzGmsdLSx32oWjqc79UGhC1B0mibfCl4M+KDpEBBFUCqCUGOaMOa5p2OBaekIKWzkj6N2UjAA4co3OHKCgzBBKAgIJQEBAQEBAQSg8ucACTkBtKDYueMhjnkU1jy8D7uwewIN9AQeKoJqgiqCHHI8Cg4QBBjtDcig7qxNwxxt5GMHUAg5bTcfSwH7jh7QgrLO1B0mjGRl4N+KC+qgVQKoFUE1QKoMFpskclMbakbCKhw4EZhBr962eUm/qlA71t8pN/U/0gd6x5Wf8bf0QO9Y8tP8AiZ8qB3r/AJ0/XH8qB3s/nS/l/Kgd7T5aTqj/AEQR3ud5Z/4Y/wBEDvc7yzvwR/ogd7n+WP8ATYgd7pPLflsQO98nlh0xj9UHpl2CoMj3SUzw0DWV5wNvWgsAgICDBjQQXoIxoMdonwtceRpQcxDZyUEWqymmQr0IOoZLkOAQcvpfKHSxN3tYSek/6QYLI0ZIL27SGEnc4e3cgtBLXYgnWIJxoJxIJxIJxIFUE1QKoJqgmqBVAqglAqgVQEEoCAgICAg0S5B4c9B4dKgrb1toDRU0bXws+pBrR29m4ghBk74tPIg8svMNqK1G0IOev22OMusDXubQA5VpRB4sd8s3mnHIoLE3/GP4h1oLi57fjjB5SSOCCzbMgyB6D2HoPWJB6DkE1QTVBNUEgoJqglBIQEEoCCUBAQSgIIQSg0iEHhzUGJ0dUGnartbIKOFQgqJNFG/wSSR8wNR1FBi/dV/nEnU1Bt2TR4M2ve88rig3W3Y3kCCHXNEdsbDxaCgllyQDMRR15cIQbkVlDdgA4BBmEaD0GIPQYg9BqD1RBNEHoBACD0EABBKCQglBKAgICCUBAQEEoNWiCCEEFqCMCBgQMCBgQMCCQxAwIJwoJwoJDUCiCaIJogUQTRBNECiBRBKCQEBAQSEBAQSgICAgIP/Z"/>
          <p:cNvSpPr>
            <a:spLocks noChangeAspect="1" noChangeArrowheads="1"/>
          </p:cNvSpPr>
          <p:nvPr/>
        </p:nvSpPr>
        <p:spPr bwMode="auto">
          <a:xfrm>
            <a:off x="63500" y="-15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AQEQ8PEBAPDw8PEA8PDxAPEA8PEBQQFBUWFhURFBQYHCggGBolGxQUITEhJSkrLi4uFx80ODMsNygtLisBCgoKDg0OGxAQGjQkICU0LzIvLiwsLCwsLC8vLDQsLCwsLCwsLCwsLCwsLCwsLCwsLCssLCwsLCwsLCwsLCwsLP/AABEIAL8BCAMBEQACEQEDEQH/xAAcAAEAAgMBAQEAAAAAAAAAAAAAAQUDBAYCBwj/xABGEAABAwEEBQUMBwgCAwAAAAABAAIDEQQFEiEGEzFBcVFhgZGxBxUiMlNUcnOhssHSIzNSYpKj0RQWQmOTosLhJYI1dIT/xAAaAQEAAwEBAQAAAAAAAAAAAAAAAQIDBAUG/8QALREBAAICAQMDAgUEAwAAAAAAAAECAxEEBRIhEzFBUXEUMjRhkRVCUvAiIzP/2gAMAwEAAhEDEQA/APuKAgICAgICAgICAgICAgICAgICAgICAgICAgICAgICAgICAgICAgguAQedYEASBB6BqglAQEBAQEBAQEBAQEBAQEBAQEBAQEBAQEBAQEBBhnmw8Sg03TIPOuQNcgyMtFEG7HIHCoQe0BAQEBAQEBAQEBAQEBAQEBAQEBAQEBAQEBAQUVqtVXOPPQcAgwG0IPOvQTrkEidBv3ZafCw8vagtUBAQEBAQEBAQEBAQEBAQEBAQEBAQEBAQEBBDth4IOKdOggzII1yCdcgkToNu7p/pYx94IOrQEBAQEBBW2m2Pc4sioMOT5HCoB+y0bygw6uXziTobEPggauXziXqi+VA1cvnEvVF8qBq5POJeqL5UE6qTzibqi+VA1cnnE3VF8qCNVJ5xN+V8qCdVJ5xN+V8qBqpPOJvyvlQNVJ5xN+V8qBqpPLzfl/KgaqTy835fyoAMzM2yGUb2SBoJ4OFKHoQWVlnbI0PbsPLtB3goMqAgICAgIOBvZpimkYdziR6JzHag1NcgjXoJ16CRMgttHGmSdvIwF57B2oOyQEBAQEHmQ0BPICUFRYhSNnOKnicygzoCAgICAgICCUBAQEBB6uzJ0w3Ymu6SM0G+gICAgICDntLbqMrNdGKyRihaNrmfqEHB69BBtCB+0oPccxJAFSSaADMk8g50H0TRu7DBFV/1slHP5huZ0Z9aC3QEBAQEHibxXeiexBU2P6uP0G9gQZkBBKAgICAgICAgICAg9Xb483FnuoLBAQEBAQEBBxultwRkmaJzWPJ8OOtA6v8AEBuKDlZruewFzi0NGZJIACDDFZi8gNcxxOyj2oPoWjmjcdnAkdSSYiuL+FtdzP1QdAgICAgICDHP4rvRPYgqrJ4jPQb2IMyAgICBVBKAgICAgICAg9Xb483FnuoLBAQEBAQEFJbrbiJAJDRkKGledBXmNpzQV99XO20wywEkCRpbUbRXYUHyvR275oLxis0loYRHNh2ODnEZtGylTkOlQPtFmmkj8VxA5DmOoqRZ2a9a5PAHOP0QWTHgioNQg9ICAgIMdo8R/ou7EFVZPEZ6DexBlQSgICAgICAgIJQEBAQers8ef0me6gsEBAQEBBp3nPgYeV2Q+JQcdeVsw70Hu7rViFUFnXJB8R01tBgvSaRu1kkMo4gNPwQfZrPahJGyVp8GRjXtPM4AhBWd8PCIrsKC6u+9CN/FBdwXix23LsQbbXg7DVAe8NzJoEGjab1awV3IKibSMOdgaCSa0aMyRwCDes7qtYdngjLoQebXbI4WOkleyKNtMT3kNaK7M1EzEeZXpjte0VrG1X+993ee2f8AGFn61fq6PwHJ/wAJWNhvGCcF0E0UwG0xva6nGivW0W9mGTDfH+eNNtXlnHkUAgICk0KAQ0ICAg93Z48/pM91BYICAgICDnb/ALTV2Hc0U6UHDX1MXVaN6C9ueHDG0HbQILPGg+F90t3/ACU3PHCfY4fBB9J7n9v1t3WfPONroT/0NB/bh60FpNojaCBPDKx+sAkMb/AIxZ0B2GlaZoK900tncGTsfE7diGR4HYehBtx3w0b0Frd97YyACgs3uLtqDyIw4FrhUHoQZ7NDDFG9scbWFzSMQzcSeUnMoEDC1rAdzWjl2BBxvdeP/H//AEQ9jlz8j8r1ejxvkPm2jmjrrYDhbmNpqRyquLDWa7dPO6jmxZrVrrx+zJbbFarotEUzSWE1LSNjgKYmO5Rn7VnevpTEw6uPmjn4ppkr/wAoh9kuzSGGSy/tcj2xxtYHvc45DLtXXFo13PnLYbep6dY8ucl7qtiDqCK0uYDQyYWjpDSa9dFn+Iq9H+kZdeZiJ+m3W3PfNntcWugkD2Zg5Uc0jMtc3aCtK3i0bhwZePfDk7LQ5qHum2B0ckh1rcDwxjMIL5K1o5oB2Zb9ip69XbPS8vdEeHq6e6TYJsYeZLMWNc/6UAhzW7cJbtd93eojPWUZek5qRvW/sxWXuo2B8ojLZ42OIa2V7W4c97gDUDnSM9d6Wt0jNFd+P5dfbLxhhidPJI1kTBic87Kcg5TzLW1oiNvNx4rZJitYcXJ3VbEHUEVpcytMYawf2k1WP4ir1P6Pl17xv7uuua+bPbIxLZ5A9hy5HNP2XA7Ctq3i3s83Nhvht22hvqzJ7uvxp/Sb7oQWCAgICCCUHH20YsTjvJKDlCwuna3nJPBB08YoEEueg+Gd0p9bxl9VEPeQdb3IbXWz2mL7MoeOD2gf4oPt10GsEPoNCDPPZ2SNLHta9p2tcA4dRQU/7oWGtdR0ayWnQMSDJJo3ZgPomal48VzC4584JoUGjLM6E4Jm4dzZBUxu6dx5ig9i0NOwgoMNotzGUxFBlsU7pPC2M2Nrv5+CDlu65/48f+xF2OXPyPyvW6P+oU/cg2P6fir4P/Nj1T9Tb/fhk7tUrcFjZljLpn8+ABor19ix5XtDv6HWe60/s4+8bW8XdZ4akMdMS7nwNqB1uqoy7rjhfp8Vtyslvoi6rUNXgdZp5GUoBHhoeUmu1TW2q67VMvHics3tl87WGgFqls9oezC9rJQQWuy2VA6aKcVbRuZhHUs2K/p9sxNlFopAZJ42tpXIVIB27VTj13eXR1fLamGlY+ff+GxpVd37Pbnw5HOF3MS5rSVW1f8As8LcfLeOnzbe51Om7pndZihskzqF0weNgGTQ0ge1X5FY8aY9Gy2vN4tO06SXrJJYLFE4ktq55z2lrQG14VJ6UzTPZEJ6XjrGe869l9ohoqLXD4RpHSgaAKHnK3rSOx5GTk39eckb3tT6CXg+yW6SEEmMvdG4VNCWOIB6lhh33zD1uq17+NS8+77ex1QDygLsfOst1+NP6bfdCCwQEBAQQUHIWgZHpQc5YWVtDjyD4oL2qDBO/JB8O7odf2+UkZFkWE8oAOYQXvchkImtTaHCYmEndiD8h1F3Ug/QVxmsEXAj2lBvoCAg8yRhwIcA4HaCAQehBUy6N2cmrQ+Inyb3NHVsQa82jlnjZK8tdK8McQ6VxdQ0OwbEE2bxGei3sQc13TLBLPYXNibjcyWOQtBoS0VBp1rHPWbV8PR6ZmrhzxNny64b7tthxCBrAdhEjMR7VhWclY09LPHT8t5va/v+7HbXWu3T620EySOo0DKgG5oaMmhTXFa87srl53HwY+zjO7tuhjpbtEYoJmHWsrsrQgtPEFb5qd9YirzODy/Qyza/y467LbNZmuhdY9ZJmA5ziKcQNvWsovkpGoh35MHEzX9T1NR8wvdCIZNc90vhySbGjNrPgNvsWlK21M2lycvNx5tFcNfEfKn0Pu2aC2tZLG5jmkNNRvB2jmVOPWYtO3V1XlY8uOla+dN7uiXbMLy12B2rkEBa8Zt8FoaRxqCotWfU2th5OKOBNJnzqfCy7oN3yyWKwPYwvbGX46Z4cTW0J5vBV+TTetMekcimK093jbWh0cdbLtaG5SwOxsrsOVHMPH4Kb4u6n2ZcXm1w57T/AGz7tC59KbfYoX2VkAxZtbI6uJu6o3Giyi2SI07b4eFfJ6vd4+jzoZcsj7QxxqTixOO0ba7d60wY+3cy5OpcyM+sdPyw+3xtoAOQALaHlfZkurxp/Tb7oUixQEBAQQUHMarEHcXdqDnrLCY55Qd+Ejgg35XoK60z7UHG6W3GLWzwaCZlTGTlU/YJ5D8EFlobdLbHC2PIyPo+Zw3voBQcw2BB9V0ZfWAcznj21+KC2QEBAQEGteP1Uvq39hQVdn8Rnot7Ag9PYHAgioORQ+dqp+jNlJJMYqeZBnstw2eM1bG2vLQILKg2blOxV2zR+zynE5grvooGewXTDD4jQDyofGkm6otZrS0Y+WiSfO3q3XbFNTG0HDsqhpklsTHM1RaMFKUohvzssdhjibgYAG8iT5IaNr0ds8pxOYK8yDbsN2RQCkbQEnyNxB7unxp/Tb7oQWKAgICDDa5MLHu5GnrQcrDbg14Yd9QOKDWv1oGCVu0EA87Sg1HvqK8yCntsuHag0I5qnJBZWRpQd/on9S71h91qC6QEBAQEGteX1M3q39hQVkHit9EdiDIEEoCCUEoCAgICAgICAgyXTtn9YPdCCxQEBAQV1+vpEedzR7UHI3vIA1r97XAoMtsaJIH0OYbXqz+CCvgdVqDaua6G2n9qDgDSEsYTue45OHDD7UHL2OKhoRmDQ8RkgubM1B2mip+ieP5n+IQXaAgICAg1bz+pm9W/sKCth8VvojsQZAglAQSgIJQEBAQEBAQEGS6Ns/rB7oQWKAgICCr0jadQ5wFcBa4jm3oOMtUusbQ7Ag0RaHvlnwvcGOlkIG7CXHL2oNuJmEIOk0KZ4M55ZGjqb/tBy17WXV2u0NGQMheODvC+KDJA1B1uih8GUfeb2IL5AQEBAQat6fUzeqf2FBXReK3gOxB7QSgIJQEBBKAgICAgICD3c+2f1g90ILJAQEBB5kaCCCKgggjlB3IOUfom/WDDK0QVqcjrMP2Ru6UFBFZg2SYjJuskwjmxGiDK9yDqNDmfQvd9qV1OgAV66oOc0raW2x5+0yN3sp8EGrG5B1GiL660czD2oOkQEBAQEGren1M3q39hQV8exvAdgQekEoCCUBAQEEoCAgICAg93Ptn9Z/iEFkgICAgIPLjkeCD56W7eclBjkZkg7bR2LDZoRytxH/sa/FBzGmsdLSx32oWjqc79UGhC1B0mibfCl4M+KDpEBBFUCqCUGOaMOa5p2OBaekIKWzkj6N2UjAA4co3OHKCgzBBKAgIJQEBAQEBAQSg8ucACTkBtKDYueMhjnkU1jy8D7uwewIN9AQeKoJqgiqCHHI8Cg4QBBjtDcig7qxNwxxt5GMHUAg5bTcfSwH7jh7QgrLO1B0mjGRl4N+KC+qgVQKoFUE1QKoMFpskclMbakbCKhw4EZhBr962eUm/qlA71t8pN/U/0gd6x5Wf8bf0QO9Y8tP8AiZ8qB3r/AJ0/XH8qB3s/nS/l/Kgd7T5aTqj/AEQR3ud5Z/4Y/wBEDvc7yzvwR/ogd7n+WP8ATYgd7pPLflsQO98nlh0xj9UHpl2CoMj3SUzw0DWV5wNvWgsAgICDBjQQXoIxoMdonwtceRpQcxDZyUEWqymmQr0IOoZLkOAQcvpfKHSxN3tYSek/6QYLI0ZIL27SGEnc4e3cgtBLXYgnWIJxoJxIJxIJxIFUE1QKoJqgmqBVAqglAqgVQEEoCAgICAg0S5B4c9B4dKgrb1toDRU0bXws+pBrR29m4ghBk74tPIg8svMNqK1G0IOev22OMusDXubQA5VpRB4sd8s3mnHIoLE3/GP4h1oLi57fjjB5SSOCCzbMgyB6D2HoPWJB6DkE1QTVBNUEgoJqglBIQEEoCCUBAQSgIIQSg0iEHhzUGJ0dUGnartbIKOFQgqJNFG/wSSR8wNR1FBi/dV/nEnU1Bt2TR4M2ve88rig3W3Y3kCCHXNEdsbDxaCgllyQDMRR15cIQbkVlDdgA4BBmEaD0GIPQYg9BqD1RBNEHoBACD0EABBKCQglBKAgICCUBAQEEoNWiCCEEFqCMCBgQMCBgQMCCQxAwIJwoJwoJDUCiCaIJogUQTRBNECiBRBKCQEBAQSEBAQSgICAgIP/Z"/>
          <p:cNvSpPr>
            <a:spLocks noChangeAspect="1" noChangeArrowheads="1"/>
          </p:cNvSpPr>
          <p:nvPr/>
        </p:nvSpPr>
        <p:spPr bwMode="auto">
          <a:xfrm>
            <a:off x="215900" y="-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AQEQ8PEBAPDw8PEA8PDxAPEA8PEBQQFBUWFhURFBQYHCggGBolGxQUITEhJSkrLi4uFx80ODMsNygtLisBCgoKDg0OGxAQGjQkICU0LzIvLiwsLCwsLC8vLDQsLCwsLCwsLCwsLCwsLCwsLCwsLCssLCwsLCwsLCwsLCwsLP/AABEIAL8BCAMBEQACEQEDEQH/xAAcAAEAAgMBAQEAAAAAAAAAAAAAAQUDBAYCBwj/xABGEAABAwEEBQUMBwgCAwAAAAABAAIDEQQFEiEGEzFBcVFhgZGxBxUiMlNUcnOhssHSIzNSYpKj0RQWQmOTosLhJYI1dIT/xAAaAQEAAwEBAQAAAAAAAAAAAAAAAQIDBAUG/8QALREBAAICAQMDAgUEAwAAAAAAAAECAxEEBRIhEzFBUXEUMjRhkRVCUvAiIzP/2gAMAwEAAhEDEQA/APuKAgICAgICAgICAgICAgICAgICAgICAgICAgICAgICAgICAgICAgguAQedYEASBB6BqglAQEBAQEBAQEBAQEBAQEBAQEBAQEBAQEBAQEBBhnmw8Sg03TIPOuQNcgyMtFEG7HIHCoQe0BAQEBAQEBAQEBAQEBAQEBAQEBAQEBAQEBAQUVqtVXOPPQcAgwG0IPOvQTrkEidBv3ZafCw8vagtUBAQEBAQEBAQEBAQEBAQEBAQEBAQEBAQEBBDth4IOKdOggzII1yCdcgkToNu7p/pYx94IOrQEBAQEBBW2m2Pc4sioMOT5HCoB+y0bygw6uXziTobEPggauXziXqi+VA1cvnEvVF8qBq5POJeqL5UE6qTzibqi+VA1cnnE3VF8qCNVJ5xN+V8qCdVJ5xN+V8qBqpPOJvyvlQNVJ5xN+V8qBqpPLzfl/KgaqTy835fyoAMzM2yGUb2SBoJ4OFKHoQWVlnbI0PbsPLtB3goMqAgICAgIOBvZpimkYdziR6JzHag1NcgjXoJ16CRMgttHGmSdvIwF57B2oOyQEBAQEHmQ0BPICUFRYhSNnOKnicygzoCAgICAgICCUBAQEBB6uzJ0w3Ymu6SM0G+gICAgICDntLbqMrNdGKyRihaNrmfqEHB69BBtCB+0oPccxJAFSSaADMk8g50H0TRu7DBFV/1slHP5huZ0Z9aC3QEBAQEHibxXeiexBU2P6uP0G9gQZkBBKAgICAgICAgICAg9Xb483FnuoLBAQEBAQEBBxultwRkmaJzWPJ8OOtA6v8AEBuKDlZruewFzi0NGZJIACDDFZi8gNcxxOyj2oPoWjmjcdnAkdSSYiuL+FtdzP1QdAgICAgICDHP4rvRPYgqrJ4jPQb2IMyAgICBVBKAgICAgICAg9Xb483FnuoLBAQEBAQEFJbrbiJAJDRkKGledBXmNpzQV99XO20wywEkCRpbUbRXYUHyvR275oLxis0loYRHNh2ODnEZtGylTkOlQPtFmmkj8VxA5DmOoqRZ2a9a5PAHOP0QWTHgioNQg9ICAgIMdo8R/ou7EFVZPEZ6DexBlQSgICAgICAgIJQEBAQers8ef0me6gsEBAQEBBp3nPgYeV2Q+JQcdeVsw70Hu7rViFUFnXJB8R01tBgvSaRu1kkMo4gNPwQfZrPahJGyVp8GRjXtPM4AhBWd8PCIrsKC6u+9CN/FBdwXix23LsQbbXg7DVAe8NzJoEGjab1awV3IKibSMOdgaCSa0aMyRwCDes7qtYdngjLoQebXbI4WOkleyKNtMT3kNaK7M1EzEeZXpjte0VrG1X+993ee2f8AGFn61fq6PwHJ/wAJWNhvGCcF0E0UwG0xva6nGivW0W9mGTDfH+eNNtXlnHkUAgICk0KAQ0ICAg93Z48/pM91BYICAgICDnb/ALTV2Hc0U6UHDX1MXVaN6C9ueHDG0HbQILPGg+F90t3/ACU3PHCfY4fBB9J7n9v1t3WfPONroT/0NB/bh60FpNojaCBPDKx+sAkMb/AIxZ0B2GlaZoK900tncGTsfE7diGR4HYehBtx3w0b0Frd97YyACgs3uLtqDyIw4FrhUHoQZ7NDDFG9scbWFzSMQzcSeUnMoEDC1rAdzWjl2BBxvdeP/H//AEQ9jlz8j8r1ejxvkPm2jmjrrYDhbmNpqRyquLDWa7dPO6jmxZrVrrx+zJbbFarotEUzSWE1LSNjgKYmO5Rn7VnevpTEw6uPmjn4ppkr/wAoh9kuzSGGSy/tcj2xxtYHvc45DLtXXFo13PnLYbep6dY8ucl7qtiDqCK0uYDQyYWjpDSa9dFn+Iq9H+kZdeZiJ+m3W3PfNntcWugkD2Zg5Uc0jMtc3aCtK3i0bhwZePfDk7LQ5qHum2B0ckh1rcDwxjMIL5K1o5oB2Zb9ip69XbPS8vdEeHq6e6TYJsYeZLMWNc/6UAhzW7cJbtd93eojPWUZek5qRvW/sxWXuo2B8ojLZ42OIa2V7W4c97gDUDnSM9d6Wt0jNFd+P5dfbLxhhidPJI1kTBic87Kcg5TzLW1oiNvNx4rZJitYcXJ3VbEHUEVpcytMYawf2k1WP4ir1P6Pl17xv7uuua+bPbIxLZ5A9hy5HNP2XA7Ctq3i3s83Nhvht22hvqzJ7uvxp/Sb7oQWCAgICCCUHH20YsTjvJKDlCwuna3nJPBB08YoEEueg+Gd0p9bxl9VEPeQdb3IbXWz2mL7MoeOD2gf4oPt10GsEPoNCDPPZ2SNLHta9p2tcA4dRQU/7oWGtdR0ayWnQMSDJJo3ZgPomal48VzC4584JoUGjLM6E4Jm4dzZBUxu6dx5ig9i0NOwgoMNotzGUxFBlsU7pPC2M2Nrv5+CDlu65/48f+xF2OXPyPyvW6P+oU/cg2P6fir4P/Nj1T9Tb/fhk7tUrcFjZljLpn8+ABor19ix5XtDv6HWe60/s4+8bW8XdZ4akMdMS7nwNqB1uqoy7rjhfp8Vtyslvoi6rUNXgdZp5GUoBHhoeUmu1TW2q67VMvHics3tl87WGgFqls9oezC9rJQQWuy2VA6aKcVbRuZhHUs2K/p9sxNlFopAZJ42tpXIVIB27VTj13eXR1fLamGlY+ff+GxpVd37Pbnw5HOF3MS5rSVW1f8As8LcfLeOnzbe51Om7pndZihskzqF0weNgGTQ0ge1X5FY8aY9Gy2vN4tO06SXrJJYLFE4ktq55z2lrQG14VJ6UzTPZEJ6XjrGe869l9ohoqLXD4RpHSgaAKHnK3rSOx5GTk39eckb3tT6CXg+yW6SEEmMvdG4VNCWOIB6lhh33zD1uq17+NS8+77ex1QDygLsfOst1+NP6bfdCCwQEBAQQUHIWgZHpQc5YWVtDjyD4oL2qDBO/JB8O7odf2+UkZFkWE8oAOYQXvchkImtTaHCYmEndiD8h1F3Ug/QVxmsEXAj2lBvoCAg8yRhwIcA4HaCAQehBUy6N2cmrQ+Inyb3NHVsQa82jlnjZK8tdK8McQ6VxdQ0OwbEE2bxGei3sQc13TLBLPYXNibjcyWOQtBoS0VBp1rHPWbV8PR6ZmrhzxNny64b7tthxCBrAdhEjMR7VhWclY09LPHT8t5va/v+7HbXWu3T620EySOo0DKgG5oaMmhTXFa87srl53HwY+zjO7tuhjpbtEYoJmHWsrsrQgtPEFb5qd9YirzODy/Qyza/y467LbNZmuhdY9ZJmA5ziKcQNvWsovkpGoh35MHEzX9T1NR8wvdCIZNc90vhySbGjNrPgNvsWlK21M2lycvNx5tFcNfEfKn0Pu2aC2tZLG5jmkNNRvB2jmVOPWYtO3V1XlY8uOla+dN7uiXbMLy12B2rkEBa8Zt8FoaRxqCotWfU2th5OKOBNJnzqfCy7oN3yyWKwPYwvbGX46Z4cTW0J5vBV+TTetMekcimK093jbWh0cdbLtaG5SwOxsrsOVHMPH4Kb4u6n2ZcXm1w57T/AGz7tC59KbfYoX2VkAxZtbI6uJu6o3Giyi2SI07b4eFfJ6vd4+jzoZcsj7QxxqTixOO0ba7d60wY+3cy5OpcyM+sdPyw+3xtoAOQALaHlfZkurxp/Tb7oUixQEBAQQUHMarEHcXdqDnrLCY55Qd+Ejgg35XoK60z7UHG6W3GLWzwaCZlTGTlU/YJ5D8EFlobdLbHC2PIyPo+Zw3voBQcw2BB9V0ZfWAcznj21+KC2QEBAQEGteP1Uvq39hQVdn8Rnot7Ag9PYHAgioORQ+dqp+jNlJJMYqeZBnstw2eM1bG2vLQILKg2blOxV2zR+zynE5grvooGewXTDD4jQDyofGkm6otZrS0Y+WiSfO3q3XbFNTG0HDsqhpklsTHM1RaMFKUohvzssdhjibgYAG8iT5IaNr0ds8pxOYK8yDbsN2RQCkbQEnyNxB7unxp/Tb7oQWKAgICDDa5MLHu5GnrQcrDbg14Yd9QOKDWv1oGCVu0EA87Sg1HvqK8yCntsuHag0I5qnJBZWRpQd/on9S71h91qC6QEBAQEGteX1M3q39hQVkHit9EdiDIEEoCCUEoCAgICAgICAgyXTtn9YPdCCxQEBAQV1+vpEedzR7UHI3vIA1r97XAoMtsaJIH0OYbXqz+CCvgdVqDaua6G2n9qDgDSEsYTue45OHDD7UHL2OKhoRmDQ8RkgubM1B2mip+ieP5n+IQXaAgICAg1bz+pm9W/sKCth8VvojsQZAglAQSgIJQEBAQEBAQEGS6Ns/rB7oQWKAgICCr0jadQ5wFcBa4jm3oOMtUusbQ7Ag0RaHvlnwvcGOlkIG7CXHL2oNuJmEIOk0KZ4M55ZGjqb/tBy17WXV2u0NGQMheODvC+KDJA1B1uih8GUfeb2IL5AQEBAQat6fUzeqf2FBXReK3gOxB7QSgIJQEBBKAgICAgICD3c+2f1g90ILJAQEBB5kaCCCKgggjlB3IOUfom/WDDK0QVqcjrMP2Ru6UFBFZg2SYjJuskwjmxGiDK9yDqNDmfQvd9qV1OgAV66oOc0raW2x5+0yN3sp8EGrG5B1GiL660czD2oOkQEBAQEGren1M3q39hQV8exvAdgQekEoCCUBAQEEoCAgICAg93Ptn9Z/iEFkgICAgIPLjkeCD56W7eclBjkZkg7bR2LDZoRytxH/sa/FBzGmsdLSx32oWjqc79UGhC1B0mibfCl4M+KDpEBBFUCqCUGOaMOa5p2OBaekIKWzkj6N2UjAA4co3OHKCgzBBKAgIJQEBAQEBAQSg8ucACTkBtKDYueMhjnkU1jy8D7uwewIN9AQeKoJqgiqCHHI8Cg4QBBjtDcig7qxNwxxt5GMHUAg5bTcfSwH7jh7QgrLO1B0mjGRl4N+KC+qgVQKoFUE1QKoMFpskclMbakbCKhw4EZhBr962eUm/qlA71t8pN/U/0gd6x5Wf8bf0QO9Y8tP8AiZ8qB3r/AJ0/XH8qB3s/nS/l/Kgd7T5aTqj/AEQR3ud5Z/4Y/wBEDvc7yzvwR/ogd7n+WP8ATYgd7pPLflsQO98nlh0xj9UHpl2CoMj3SUzw0DWV5wNvWgsAgICDBjQQXoIxoMdonwtceRpQcxDZyUEWqymmQr0IOoZLkOAQcvpfKHSxN3tYSek/6QYLI0ZIL27SGEnc4e3cgtBLXYgnWIJxoJxIJxIJxIFUE1QKoJqgmqBVAqglAqgVQEEoCAgICAg0S5B4c9B4dKgrb1toDRU0bXws+pBrR29m4ghBk74tPIg8svMNqK1G0IOev22OMusDXubQA5VpRB4sd8s3mnHIoLE3/GP4h1oLi57fjjB5SSOCCzbMgyB6D2HoPWJB6DkE1QTVBNUEgoJqglBIQEEoCCUBAQSgIIQSg0iEHhzUGJ0dUGnartbIKOFQgqJNFG/wSSR8wNR1FBi/dV/nEnU1Bt2TR4M2ve88rig3W3Y3kCCHXNEdsbDxaCgllyQDMRR15cIQbkVlDdgA4BBmEaD0GIPQYg9BqD1RBNEHoBACD0EABBKCQglBKAgICCUBAQEEoNWiCCEEFqCMCBgQMCBgQMCCQxAwIJwoJwoJDUCiCaIJogUQTRBNECiBRBKCQEBAQSEBAQSgICAgIP/Z"/>
          <p:cNvSpPr>
            <a:spLocks noChangeAspect="1" noChangeArrowheads="1"/>
          </p:cNvSpPr>
          <p:nvPr/>
        </p:nvSpPr>
        <p:spPr bwMode="auto">
          <a:xfrm>
            <a:off x="368300" y="149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jpeg;base64,/9j/4AAQSkZJRgABAQAAAQABAAD/2wCEAAkGBxAPDQ8NDxANDQ0ODw4PDw8PEBAPDw4NFRIWFxQRFRQYHCggGBolHBUVITEtJSkrOi8uFx8zODMtNygtLisBCgoKDQ0OGxAQGy4mHyQtLjcsNzAxLCwvNzQ1Lzc3LC8wNDQtLywsNDA0NzIwMC00NCw3LTQ3Ni81NDIsLjY2NP/AABEIAJUBUgMBEQACEQEDEQH/xAAcAAEAAgMBAQEAAAAAAAAAAAAAAQUDBAYCBwj/xABFEAACAgEBAwQNCAkEAwAAAAAAAQIDEQQFEiEGMUFRBxMUU2Fxc4GRkqGxsiIjMjNCUsHRFSQlNGNyk6LSYoKz4TV0wv/EABkBAQADAQEAAAAAAAAAAAAAAAACAwQBBf/EAC0RAQACAgECBAQFBQAAAAAAAAABAgMEERIxBSFBURMUMpGBobHB0RUiNEJy/9oADAMBAAIRAxEAPwD7VodHXp6oUUwjVTVFQhCCSjGK5kkBnAAAAAAAAAAAAAAAAAAAAAAAAAAAAAAAAAAAAAAAAAAAAAAADl9R2Pdk2TnZPQ6ZzslKcnuJZlJ5b9LA6gAAAiUsLLAwS1IHnugD3DULpAzgAAAAAAAAAAAAAAAAAAAAAAAAAAAAAAAAAAAAAAAAAAAAFZr9X8rd6I+8DTepAhagCVqQLLZ2p3k49K4rxAboAAAAAAAAAAAAAAAAAAAAAAAAAAAAAAAAAAAAAAAAAAADkNfqMXWJ9Fk1/cwNfugB3QBK1IFlsO/N8V1qXuA6QAAAAYdXqFXHON6TeIxXByl1eADR7Zc+LsjHwQgml55c/sAb1vfn6kPyAjNvfpepX+QE5t79L1K/yAZt79L1K/yAZt79P1K/yAZt79P1Kv8AEB8736fqVf4gPne/T9Sr/EB8736fqVf4gZtNqpqSrs3XvfQnFbqb+610P3gbwAAAAAAAAAAAAAAAAAAAAAAAAA4vlXU6tRv/AGLVvJ9G8uEl7n5wKXukAtT4QJWpA6XkhU5Snc/oxW5HwyfF+hY9IHUAAAADQ2h9ZV/LY/P8lfiwMYEgAAAAAAkAAAx3fY8pX8SAtQAAAAAAAAAAAAAAAAAAAAAAAABp7U2fDU1OqfDPGMlzwl0SQHzTauzrtNa67E+uM19GcetAaLlLwgW2wdi3auWVmulP5VrXDxRXSwPpOj0sKa41VrEIrC631t+EDMAAAAK/X/W1/wAlnvgB4AASAAAAAAAAAx3fY8pX8SAtgAAAAAAAAAAAAAAAAAAAAAAAABW6/aG63GLSa4N8/HwAU2qUrXmcnPHNnmXiQHzvl/HXaW2GponDuaaVcq3JQ3bOLTWefK9wHf8AJjaN0dHp3JwnvVQk0vo5ksvda8YHRaXaUJ8H8iXheV6QN4AAAAV+0Pra/wCSz3wAxgSAAAAAEgAAADHd9jylfxIC2AAAAAAAAAAAAAAAAAAAAAAAAMWqu3ISn1Lh4+gDhdsbQ3OOQNvZtzlFN9IHNdlj/wAW5fdvofplj8QMnYz2l27ZcIt5lp5zpfiXyo+ySXmAsI7UxbKOeMXgDotnbawknxQFxRtCufTjxgZLNVCKzlPxcQKzX7b7XHeUeHMvGBr6bV22SjK2t1qUZOG+sSaTjnhzpcQM+s1cKarL7Hu11QlZN4bxCKy3hc5yZ4jmUqUte0Vr3lyS7J+zevU/0f8Asp+Yo9P+j7XtH3dDsPlBpddBz01qs3eEotOM4eOL4ltb1t2Yc+tlwTxkjhaElAAAAAAADxb9jytXxIC2AAAAAAAAAAAAAAAAAAAAAAAAKblDfiMYL+Z+5fiB8/2l87bGvrYHS6ZbsUupAcp2VrP2Tb5Sj/kiBzfYd12J6zTt8HGq2K8KbjJ+2IH1yHJbS6iiu3dlVdKCcrKpYcpdbi8p+gCp1nJzW0fVbuqh0brVdi8cZPHoYDSaHaC+VLTyS6t+rOPFvAXNE1OPhXBp8Gn0proYGeuW75gJt1ClJTm8bkXFPwNpvPoQFXyvf7L1v/q3fAyGT6JadP8AyKf9R+r5r2Odg1axWK3OI82PGV68R0Nni9rRtTxPpDzqqP0Pt2EKZPtc41trrhPnj6Vkr46M3EerVNp2PDptfzms9/x/hc7f5daqzWWaXQyrprpe5K1wVlllq+kknwSzlebOeOCc3va01r6M9dbXwYK5c8TM27RHksOR/LS+eqez9oRiruDrtjHc3lw4SjzZ454Esd7dXRbur29XFGGNjDz0z3ifRzeg5fbT1EJ1QnRG1ylNWdrTkovmqjHDXDreSrHkyXieG3b1NLVtWbxMxPpH5zL1peyBtPUVdordFd8N5yu7Xmdi+zFQw4p8+Xjq5ulTJkvHEejmzp6WteLX5mLdo/WXQ8k+yA7dHqLNYk7dLGU260o9tilwWOZSzwLMeXmkzPozbnh8U2K48fayhr5bbW1DldQ6oRWZR08alNbi+9JrPt9BGLZbR1QtyYvD8F/g3iZn1n2dxyG5WLaVGZxjXqK/k2Rjndb+9HPQy3Fk668sO/qfLZemPOJ7Ojt54eVq+JFjEtwAAAAAAAAAAAAAAAAAAAAAAACh259b/sXvYHG1172tz92LfnYF22BxHZWu/Zli67KP+RAcR2LtTubUjHotpuh7FP8A+QP0rsN50tXia9EmBvAANHXbMha95OVVvfIc78ElzSXjAqp7K1a+jOixdDe/B+dYfvA147MsruirrFa5RlPdimoRaaS5+fnAx8rIOWzdbFJyk9NckkstvcZDJ9MtGpMRnpM+8PlPIPlZRs7tnbYXWb3N2tQfvaMuLPWleJe7v+GZdjNOSsxx5d+WOzVW7U2stS4OClOChDn3Ko8Es+3xsnji179cs+5fFr6sa1J5me7FtzZK0m1LYarejTZZKyFuJ7rjJ732ePDOPMQmta3nr7S00zZs+tT5aY6q+Ux5fu3uTen09m0q3SpqmDWL3vrtk8r5KUuOC3F0zbmseXuxb/x64Irmv/dM/THH3nhPYrp/X2px4xympLimudYI6vaVnjsxNqce0vXY2pztO1SjxTmsNczy8oa3+znjUxPwuPaf2VvJjZ09RHW6aKxZOuSinw+XGWVF+dYI4qzaloX7+euLZw3ntEfkt+RfKfT7Povr1FdndUcqFe5xlLHCLfQSpmiteme8Ktnw2+fN8XHMTS3nzz92z2J9PYtVObTSabl0cWTwUmteZ9WXxbYplyxWk8xWOH1i3nr8rX8SL3lrcAAAAAAAAAAAAAAAAAAAAAAAApdrx3rkv4a97A5VUOvWWZ+1CLj4eLyBn1FuAOd27TDU1TpsW9Caaa/FeEDnuRHJnuO6y6xxssy66Wvs09Mn/qfDxY8IH2vk1POlj4JTXtz+IFqAAAAKnaf7xX5Kz4ogY2srHQwOfu5F6Sc5TcWnJ5eHgOcN/ZfJ/T6Z71cEpfefFh1l2tsanVJK2KbXM+lAauzuTGnomrEnKS5nLjgDao2LTDUS1MY4tlzsBTsWmGplqlHFsudgNPsWmvUS1MY4snzsDT2jyU019nbJR3ZvnceGQLDZeyqtLHcqiop876WBtW89fla/iAuAAAAAAAAAAAAAAAAAAAAAAAADldt6uUbZ2R4qDSfiXB/iBobatThC1c8ZLj4Hwf4AV+peY5AoNY5xnFOLW/FTi39qDbSa9DA3dFW+GQPoXJX92a/iS9yAuQAAABVbS/eIeSn8UQPCAkCQAEgAAAAAA8WfSr8rX7wLgAAAAAAAAAAAAAAAAAAAAAAAA4faNqbujnjvT4eHLArHrkq5aWSlKShViSxjMq4T9jePMB5m/m+PQgLPlls1R0+isS41xjTLxOGV7Yv0gVGkiB2/JV/MSXVY/hQF0AAAAKraP7xDyU/iiB4AkCQAEgAAAAAAx2fSq8tX7wLkAAAAAAAAAAAAAAAAAAAAAAAA5fb+w7ZXO7TxjPtmN6Lko7sumXHoA5uWgdWpujJ7264LPQ2oRzjwZyB6uw1u9fDzsDq+Wdf6g/8AROp/3JfiByGnlwA6/klPMLV1Si/Sv+gL8AAAAVW0P3iPkpfGgPAEgAJAAAJAAAAGOz6VXlq/eBcgAAAAAAAAAAAAAAAAAAAAARkBkBkDhdpRzqLvK2fEwMWgo3tTRHrtg/Mnl+4Dq+VEN7Q3rqgperJP8AOI0q4IDrOSccRu8cPcwL/IDIDIDIGhtOl5jbFOW4pRlFcW4PDyl0tNe8DTjfB80ov/AHID2prrj6UBKkutekCcgSAAASAAAeaodsthFcVXJTm+hNL5MfHn3AW4AAAAAAAAAAAAAAAAAAAAAGPeAbwEbwHHauObrX12WfEwMmx6/wBbqb6N9/2P8wOg23JPSXr+FP3AcVoIZSA6rk6t1WJ9Lg/eBcb4DfAneAbwDeA8TqhLi4wk+txTYHnuWrvdXqR/ICO4qe9Vf04/kA7hp7zT/Th+QDuGnvNP9OP5AO4Ke9VepECP0fT3qv1UA/R9Pe4egB+jqe9xAfo6n7i9MvzA2K64xW7FKMVzJJJAewAAAAAAAAAAAAAAAAAAAAANN2AeHcBg1GsUIuXUgKmlwXFvi+IGWNkIyVkfpRzjj1rDAw7d2mnpbEmsySys8d3Kz7AKHZutg0sST84F7XtOMFlNJ+MC5p1alGL60n6UBlVoGRTAlTA9bwE7wE5AnIE5AlASAAkABIAAAAkAAAAAAAAAAAAAAAAAAANBxAxygBqanR76ay0n1PAFLPk3Yvq75xX3ZLfS/EDGuT2o6dQseCvD94G9VsRJJSbl4wPE+TFEnlwWeuLcX7APVfJfTpp7kpY+9ObXtYFtVpVFYSwgM0awPcYgelED0kB6SAkD0BIEgSBIACQAAABIEgAAAAAAAAAAAAAAAAAABz3JTaz12z9NrZQVUr6ozlBPeUZdOHhcALbdAjdAjdAboDcAndAncAboE7oE4AnABICcATgBgCQJAAAJAASAAAAPQAAAAAAAAAAAAAAAABDYHwnafZ21NWovpjoqHGq62uLdssuMZNLPyfAB/9k="/>
          <p:cNvSpPr>
            <a:spLocks noChangeAspect="1" noChangeArrowheads="1"/>
          </p:cNvSpPr>
          <p:nvPr/>
        </p:nvSpPr>
        <p:spPr bwMode="auto">
          <a:xfrm>
            <a:off x="520700" y="301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jpeg;base64,/9j/4AAQSkZJRgABAQAAAQABAAD/2wCEAAkGBxAPDQ8NDxANDQ0ODw4PDw8PEBAPDw4NFRIWFxQRFRQYHCggGBolHBUVITEtJSkrOi8uFx8zODMtNygtLisBCgoKDQ0OGxAQGy4mHyQtLjcsNzAxLCwvNzQ1Lzc3LC8wNDQtLywsNDA0NzIwMC00NCw3LTQ3Ni81NDIsLjY2NP/AABEIAJUBUgMBEQACEQEDEQH/xAAcAAEAAgMBAQEAAAAAAAAAAAAAAQUDBAYCBwj/xABFEAACAgEBAwQNCAkEAwAAAAAAAQIDEQQFEiEGMUFRBxMUU2Fxc4GRkqGxsiIjMjNCUsHRFSQlNGNyk6LSYoKz4TV0wv/EABkBAQADAQEAAAAAAAAAAAAAAAACAwQBBf/EAC0RAQACAgECBAQFBQAAAAAAAAABAgMEERIxBSFBURMUMpGBobHB0RUiNEJy/9oADAMBAAIRAxEAPwD7VodHXp6oUUwjVTVFQhCCSjGK5kkBnAAAAAAAAAAAAAAAAAAAAAAAAAAAAAAAAAAAAAAAAAAAAAAADl9R2Pdk2TnZPQ6ZzslKcnuJZlJ5b9LA6gAAAiUsLLAwS1IHnugD3DULpAzgAAAAAAAAAAAAAAAAAAAAAAAAAAAAAAAAAAAAAAAAAAAAFZr9X8rd6I+8DTepAhagCVqQLLZ2p3k49K4rxAboAAAAAAAAAAAAAAAAAAAAAAAAAAAAAAAAAAAAAAAAAAADkNfqMXWJ9Fk1/cwNfugB3QBK1IFlsO/N8V1qXuA6QAAAAYdXqFXHON6TeIxXByl1eADR7Zc+LsjHwQgml55c/sAb1vfn6kPyAjNvfpepX+QE5t79L1K/yAZt79L1K/yAZt79P1K/yAZt79P1Kv8AEB8736fqVf4gPne/T9Sr/EB8736fqVf4gZtNqpqSrs3XvfQnFbqb+610P3gbwAAAAAAAAAAAAAAAAAAAAAAAAA4vlXU6tRv/AGLVvJ9G8uEl7n5wKXukAtT4QJWpA6XkhU5Snc/oxW5HwyfF+hY9IHUAAAADQ2h9ZV/LY/P8lfiwMYEgAAAAAAkAAAx3fY8pX8SAtQAAAAAAAAAAAAAAAAAAAAAAAABp7U2fDU1OqfDPGMlzwl0SQHzTauzrtNa67E+uM19GcetAaLlLwgW2wdi3auWVmulP5VrXDxRXSwPpOj0sKa41VrEIrC631t+EDMAAAAK/X/W1/wAlnvgB4AASAAAAAAAAAx3fY8pX8SAtgAAAAAAAAAAAAAAAAAAAAAAAABW6/aG63GLSa4N8/HwAU2qUrXmcnPHNnmXiQHzvl/HXaW2GponDuaaVcq3JQ3bOLTWefK9wHf8AJjaN0dHp3JwnvVQk0vo5ksvda8YHRaXaUJ8H8iXheV6QN4AAAAV+0Pra/wCSz3wAxgSAAAAAEgAAADHd9jylfxIC2AAAAAAAAAAAAAAAAAAAAAAAAMWqu3ISn1Lh4+gDhdsbQ3OOQNvZtzlFN9IHNdlj/wAW5fdvofplj8QMnYz2l27ZcIt5lp5zpfiXyo+ySXmAsI7UxbKOeMXgDotnbawknxQFxRtCufTjxgZLNVCKzlPxcQKzX7b7XHeUeHMvGBr6bV22SjK2t1qUZOG+sSaTjnhzpcQM+s1cKarL7Hu11QlZN4bxCKy3hc5yZ4jmUqUte0Vr3lyS7J+zevU/0f8Asp+Yo9P+j7XtH3dDsPlBpddBz01qs3eEotOM4eOL4ltb1t2Yc+tlwTxkjhaElAAAAAAADxb9jytXxIC2AAAAAAAAAAAAAAAAAAAAAAAAKblDfiMYL+Z+5fiB8/2l87bGvrYHS6ZbsUupAcp2VrP2Tb5Sj/kiBzfYd12J6zTt8HGq2K8KbjJ+2IH1yHJbS6iiu3dlVdKCcrKpYcpdbi8p+gCp1nJzW0fVbuqh0brVdi8cZPHoYDSaHaC+VLTyS6t+rOPFvAXNE1OPhXBp8Gn0proYGeuW75gJt1ClJTm8bkXFPwNpvPoQFXyvf7L1v/q3fAyGT6JadP8AyKf9R+r5r2Odg1axWK3OI82PGV68R0Nni9rRtTxPpDzqqP0Pt2EKZPtc41trrhPnj6Vkr46M3EerVNp2PDptfzms9/x/hc7f5daqzWWaXQyrprpe5K1wVlllq+kknwSzlebOeOCc3va01r6M9dbXwYK5c8TM27RHksOR/LS+eqez9oRiruDrtjHc3lw4SjzZ454Esd7dXRbur29XFGGNjDz0z3ifRzeg5fbT1EJ1QnRG1ylNWdrTkovmqjHDXDreSrHkyXieG3b1NLVtWbxMxPpH5zL1peyBtPUVdordFd8N5yu7Xmdi+zFQw4p8+Xjq5ulTJkvHEejmzp6WteLX5mLdo/WXQ8k+yA7dHqLNYk7dLGU260o9tilwWOZSzwLMeXmkzPozbnh8U2K48fayhr5bbW1DldQ6oRWZR08alNbi+9JrPt9BGLZbR1QtyYvD8F/g3iZn1n2dxyG5WLaVGZxjXqK/k2Rjndb+9HPQy3Fk668sO/qfLZemPOJ7Ojt54eVq+JFjEtwAAAAAAAAAAAAAAAAAAAAAAACh259b/sXvYHG1172tz92LfnYF22BxHZWu/Zli67KP+RAcR2LtTubUjHotpuh7FP8A+QP0rsN50tXia9EmBvAANHXbMha95OVVvfIc78ElzSXjAqp7K1a+jOixdDe/B+dYfvA147MsruirrFa5RlPdimoRaaS5+fnAx8rIOWzdbFJyk9NckkstvcZDJ9MtGpMRnpM+8PlPIPlZRs7tnbYXWb3N2tQfvaMuLPWleJe7v+GZdjNOSsxx5d+WOzVW7U2stS4OClOChDn3Ko8Es+3xsnji179cs+5fFr6sa1J5me7FtzZK0m1LYarejTZZKyFuJ7rjJ732ePDOPMQmta3nr7S00zZs+tT5aY6q+Ux5fu3uTen09m0q3SpqmDWL3vrtk8r5KUuOC3F0zbmseXuxb/x64Irmv/dM/THH3nhPYrp/X2px4xympLimudYI6vaVnjsxNqce0vXY2pztO1SjxTmsNczy8oa3+znjUxPwuPaf2VvJjZ09RHW6aKxZOuSinw+XGWVF+dYI4qzaloX7+euLZw3ntEfkt+RfKfT7Povr1FdndUcqFe5xlLHCLfQSpmiteme8Ktnw2+fN8XHMTS3nzz92z2J9PYtVObTSabl0cWTwUmteZ9WXxbYplyxWk8xWOH1i3nr8rX8SL3lrcAAAAAAAAAAAAAAAAAAAAAAAApdrx3rkv4a97A5VUOvWWZ+1CLj4eLyBn1FuAOd27TDU1TpsW9Caaa/FeEDnuRHJnuO6y6xxssy66Wvs09Mn/qfDxY8IH2vk1POlj4JTXtz+IFqAAAAKnaf7xX5Kz4ogY2srHQwOfu5F6Sc5TcWnJ5eHgOcN/ZfJ/T6Z71cEpfefFh1l2tsanVJK2KbXM+lAauzuTGnomrEnKS5nLjgDao2LTDUS1MY4tlzsBTsWmGplqlHFsudgNPsWmvUS1MY4snzsDT2jyU019nbJR3ZvnceGQLDZeyqtLHcqiop876WBtW89fla/iAuAAAAAAAAAAAAAAAAAAAAAAAADldt6uUbZ2R4qDSfiXB/iBobatThC1c8ZLj4Hwf4AV+peY5AoNY5xnFOLW/FTi39qDbSa9DA3dFW+GQPoXJX92a/iS9yAuQAAABVbS/eIeSn8UQPCAkCQAEgAAAAAA8WfSr8rX7wLgAAAAAAAAAAAAAAAAAAAAAAAA4faNqbujnjvT4eHLArHrkq5aWSlKShViSxjMq4T9jePMB5m/m+PQgLPlls1R0+isS41xjTLxOGV7Yv0gVGkiB2/JV/MSXVY/hQF0AAAAKraP7xDyU/iiB4AkCQAEgAAAAAAx2fSq8tX7wLkAAAAAAAAAAAAAAAAAAAAAAAA5fb+w7ZXO7TxjPtmN6Lko7sumXHoA5uWgdWpujJ7264LPQ2oRzjwZyB6uw1u9fDzsDq+Wdf6g/8AROp/3JfiByGnlwA6/klPMLV1Si/Sv+gL8AAAAVW0P3iPkpfGgPAEgAJAAAJAAAAGOz6VXlq/eBcgAAAAAAAAAAAAAAAAAAAAARkBkBkDhdpRzqLvK2fEwMWgo3tTRHrtg/Mnl+4Dq+VEN7Q3rqgperJP8AOI0q4IDrOSccRu8cPcwL/IDIDIDIGhtOl5jbFOW4pRlFcW4PDyl0tNe8DTjfB80ov/AHID2prrj6UBKkutekCcgSAAASAAAeaodsthFcVXJTm+hNL5MfHn3AW4AAAAAAAAAAAAAAAAAAAAAGPeAbwEbwHHauObrX12WfEwMmx6/wBbqb6N9/2P8wOg23JPSXr+FP3AcVoIZSA6rk6t1WJ9Lg/eBcb4DfAneAbwDeA8TqhLi4wk+txTYHnuWrvdXqR/ICO4qe9Vf04/kA7hp7zT/Th+QDuGnvNP9OP5AO4Ke9VepECP0fT3qv1UA/R9Pe4egB+jqe9xAfo6n7i9MvzA2K64xW7FKMVzJJJAewAAAAAAAAAAAAAAAAAAAAANN2AeHcBg1GsUIuXUgKmlwXFvi+IGWNkIyVkfpRzjj1rDAw7d2mnpbEmsySys8d3Kz7AKHZutg0sST84F7XtOMFlNJ+MC5p1alGL60n6UBlVoGRTAlTA9bwE7wE5AnIE5AlASAAkABIAAAAkAAAAAAAAAAAAAAAAAAANBxAxygBqanR76ay0n1PAFLPk3Yvq75xX3ZLfS/EDGuT2o6dQseCvD94G9VsRJJSbl4wPE+TFEnlwWeuLcX7APVfJfTpp7kpY+9ObXtYFtVpVFYSwgM0awPcYgelED0kB6SAkD0BIEgSBIACQAAABIEgAAAAAAAAAAAAAAAAAABz3JTaz12z9NrZQVUr6ozlBPeUZdOHhcALbdAjdAjdAboDcAndAncAboE7oE4AnABICcATgBgCQJAAAJAASAAAAPQAAAAAAAAAAAAAAAABDYHwnafZ21NWovpjoqHGq62uLdssuMZNLPyfAB/9k="/>
          <p:cNvSpPr>
            <a:spLocks noChangeAspect="1" noChangeArrowheads="1"/>
          </p:cNvSpPr>
          <p:nvPr/>
        </p:nvSpPr>
        <p:spPr bwMode="auto">
          <a:xfrm>
            <a:off x="673100" y="454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4" name="Picture 12" descr="http://runjumpdev.com/files/2013/02/dem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8" y="1640341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90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010"/>
          <a:stretch>
            <a:fillRect/>
          </a:stretch>
        </p:blipFill>
        <p:spPr bwMode="auto">
          <a:xfrm>
            <a:off x="10626" y="1143000"/>
            <a:ext cx="472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 rot="598209">
            <a:off x="19327" y="1689847"/>
            <a:ext cx="2486578" cy="1846659"/>
          </a:xfrm>
          <a:prstGeom prst="rect">
            <a:avLst/>
          </a:prstGeom>
          <a:scene3d>
            <a:camera prst="orthographicFront">
              <a:rot lat="1744851" lon="19116916" rev="20221905"/>
            </a:camera>
            <a:lightRig rig="threePt" dir="t"/>
          </a:scene3d>
        </p:spPr>
        <p:txBody>
          <a:bodyPr wrap="none">
            <a:spAutoFit/>
            <a:scene3d>
              <a:camera prst="perspectiveFront"/>
              <a:lightRig rig="threePt" dir="t"/>
            </a:scene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1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Reporting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b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1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Toolkit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349261" y="2413000"/>
            <a:ext cx="4794743" cy="37592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4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 pitchFamily="34" charset="0"/>
              </a:rPr>
              <a:t>개발 배경</a:t>
            </a:r>
            <a:endParaRPr kumimoji="0" lang="en-US" altLang="ko-KR" sz="240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+mj-ea"/>
                <a:ea typeface="+mj-ea"/>
                <a:cs typeface="Arial" pitchFamily="34" charset="0"/>
              </a:rPr>
              <a:t>STP Report Viewer </a:t>
            </a:r>
            <a:r>
              <a:rPr lang="en-US" altLang="ko-KR" sz="2400" kern="0" dirty="0" err="1" smtClean="0">
                <a:latin typeface="+mj-ea"/>
                <a:ea typeface="+mj-ea"/>
                <a:cs typeface="Arial" pitchFamily="34" charset="0"/>
              </a:rPr>
              <a:t>Portlet</a:t>
            </a:r>
            <a:endParaRPr lang="en-US" altLang="ko-KR" sz="2400" kern="0" dirty="0" smtClean="0">
              <a:latin typeface="+mj-ea"/>
              <a:ea typeface="+mj-ea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400" kern="0" dirty="0" smtClean="0">
                <a:latin typeface="+mj-ea"/>
                <a:ea typeface="+mj-ea"/>
                <a:cs typeface="Arial" pitchFamily="34" charset="0"/>
              </a:rPr>
              <a:t>개발방법에 따른 장단점 비교</a:t>
            </a:r>
            <a:endParaRPr lang="en-US" altLang="ko-KR" sz="2400" kern="0" dirty="0" smtClean="0"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400" kern="0" dirty="0" smtClean="0">
                <a:latin typeface="+mj-ea"/>
                <a:ea typeface="+mj-ea"/>
                <a:cs typeface="Arial" pitchFamily="34" charset="0"/>
              </a:rPr>
              <a:t>시사점</a:t>
            </a:r>
            <a:endParaRPr lang="en-US" altLang="ko-KR" sz="2400" kern="0" dirty="0" smtClean="0"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+mj-ea"/>
                <a:ea typeface="+mj-ea"/>
                <a:cs typeface="Arial" pitchFamily="34" charset="0"/>
              </a:rPr>
              <a:t>Demo</a:t>
            </a:r>
            <a:endParaRPr lang="en-US" altLang="ko-KR" sz="2400" kern="0" dirty="0" smtClean="0"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+mj-ea"/>
                <a:ea typeface="+mj-ea"/>
                <a:cs typeface="Arial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3657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377853"/>
            <a:ext cx="2515438" cy="400110"/>
          </a:xfrm>
        </p:spPr>
        <p:txBody>
          <a:bodyPr/>
          <a:lstStyle/>
          <a:p>
            <a:r>
              <a:rPr lang="ko-KR" altLang="en-US" sz="2000" smtClean="0"/>
              <a:t>시사점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051436"/>
            <a:ext cx="8232776" cy="47551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SAS </a:t>
            </a:r>
            <a:r>
              <a:rPr lang="ko-KR" altLang="en-US" dirty="0" smtClean="0">
                <a:solidFill>
                  <a:srgbClr val="FF0000"/>
                </a:solidFill>
              </a:rPr>
              <a:t>만을 </a:t>
            </a:r>
            <a:r>
              <a:rPr lang="ko-KR" altLang="en-US" dirty="0" smtClean="0">
                <a:solidFill>
                  <a:srgbClr val="FF0000"/>
                </a:solidFill>
              </a:rPr>
              <a:t>사</a:t>
            </a:r>
            <a:r>
              <a:rPr lang="ko-KR" altLang="en-US" dirty="0">
                <a:solidFill>
                  <a:srgbClr val="FF0000"/>
                </a:solidFill>
              </a:rPr>
              <a:t>용</a:t>
            </a:r>
            <a:r>
              <a:rPr lang="ko-KR" altLang="en-US" dirty="0" smtClean="0"/>
              <a:t>한 프로젝트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통합 </a:t>
            </a:r>
            <a:r>
              <a:rPr lang="en-US" altLang="ko-KR" dirty="0" smtClean="0">
                <a:solidFill>
                  <a:schemeClr val="tx1"/>
                </a:solidFill>
              </a:rPr>
              <a:t>Metadata </a:t>
            </a:r>
            <a:r>
              <a:rPr lang="ko-KR" altLang="en-US" dirty="0" smtClean="0">
                <a:solidFill>
                  <a:schemeClr val="tx1"/>
                </a:solidFill>
              </a:rPr>
              <a:t>하에서의 리포트 개발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프로젝트 시 자바 </a:t>
            </a:r>
            <a:r>
              <a:rPr lang="ko-KR" altLang="en-US" dirty="0" smtClean="0">
                <a:solidFill>
                  <a:schemeClr val="tx1"/>
                </a:solidFill>
              </a:rPr>
              <a:t>인력 </a:t>
            </a:r>
            <a:r>
              <a:rPr lang="ko-KR" altLang="en-US" dirty="0" smtClean="0">
                <a:solidFill>
                  <a:schemeClr val="tx1"/>
                </a:solidFill>
              </a:rPr>
              <a:t>최소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SAS </a:t>
            </a:r>
            <a:r>
              <a:rPr lang="ko-KR" altLang="en-US" dirty="0" smtClean="0"/>
              <a:t>인력 만으로 </a:t>
            </a:r>
            <a:r>
              <a:rPr lang="ko-KR" altLang="en-US" dirty="0" smtClean="0">
                <a:solidFill>
                  <a:srgbClr val="FF0000"/>
                </a:solidFill>
              </a:rPr>
              <a:t>유지보수가 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Business Analytics Platform </a:t>
            </a:r>
            <a:r>
              <a:rPr lang="ko-KR" altLang="en-US" dirty="0" smtClean="0">
                <a:solidFill>
                  <a:srgbClr val="FF0000"/>
                </a:solidFill>
              </a:rPr>
              <a:t>활용 </a:t>
            </a:r>
            <a:r>
              <a:rPr lang="ko-KR" altLang="en-US" dirty="0" smtClean="0">
                <a:solidFill>
                  <a:srgbClr val="FF0000"/>
                </a:solidFill>
              </a:rPr>
              <a:t>활</a:t>
            </a:r>
            <a:r>
              <a:rPr lang="ko-KR" altLang="en-US" dirty="0">
                <a:solidFill>
                  <a:srgbClr val="FF0000"/>
                </a:solidFill>
              </a:rPr>
              <a:t>성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조회 화면의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 이내에 화면 생성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Prompt Framework </a:t>
            </a:r>
            <a:r>
              <a:rPr lang="ko-KR" altLang="en-US" dirty="0" smtClean="0">
                <a:solidFill>
                  <a:srgbClr val="FF0000"/>
                </a:solidFill>
              </a:rPr>
              <a:t>활용 극대화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전체 </a:t>
            </a:r>
            <a:r>
              <a:rPr lang="ko-KR" altLang="en-US" dirty="0" smtClean="0"/>
              <a:t>화면에서 공통적으로 사용되는 조회 조건의 경우 </a:t>
            </a:r>
            <a:r>
              <a:rPr lang="en-US" altLang="ko-KR" dirty="0" smtClean="0"/>
              <a:t>Shared Prompt</a:t>
            </a:r>
            <a:r>
              <a:rPr lang="ko-KR" altLang="en-US" dirty="0" smtClean="0"/>
              <a:t>를 활용하여 </a:t>
            </a:r>
            <a:r>
              <a:rPr lang="ko-KR" altLang="en-US" dirty="0" smtClean="0">
                <a:solidFill>
                  <a:schemeClr val="tx1"/>
                </a:solidFill>
              </a:rPr>
              <a:t>공통화 </a:t>
            </a:r>
            <a:r>
              <a:rPr lang="ko-KR" altLang="en-US" dirty="0" smtClean="0"/>
              <a:t>시켜 사용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Dependency</a:t>
            </a:r>
            <a:r>
              <a:rPr lang="ko-KR" altLang="en-US" dirty="0" smtClean="0"/>
              <a:t>가 있는 복잡한 조회 조건의 경우에도 </a:t>
            </a:r>
            <a:r>
              <a:rPr lang="ko-KR" altLang="en-US" dirty="0" smtClean="0">
                <a:solidFill>
                  <a:srgbClr val="FF0000"/>
                </a:solidFill>
              </a:rPr>
              <a:t>업무의 이해 없이 화면 생성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설계자가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를 제공해 줌으로써 많은 시간이 소요되는 데이터 구조 이해 및 설계를 이해 할 필요 없이 화면 개발자는 화면만 개발함으로써 업무 효율성 증대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 환경에서 프로그램 수정 및 반영이 편리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WAS Server restart </a:t>
            </a:r>
            <a:r>
              <a:rPr lang="ko-KR" altLang="en-US" dirty="0" smtClean="0">
                <a:solidFill>
                  <a:srgbClr val="FF0000"/>
                </a:solidFill>
              </a:rPr>
              <a:t>불필요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35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408631"/>
            <a:ext cx="2515438" cy="338554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D:\01.Total_TSB\01.TSB_Project\03.Year_2009\52.BPA_ISP\101.디자인\글꼴디자인\Q&amp;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33463"/>
            <a:ext cx="7596499" cy="537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8000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285521"/>
            <a:ext cx="2515438" cy="584775"/>
          </a:xfrm>
        </p:spPr>
        <p:txBody>
          <a:bodyPr/>
          <a:lstStyle/>
          <a:p>
            <a:r>
              <a:rPr lang="en-US" dirty="0" smtClean="0"/>
              <a:t>Customized </a:t>
            </a:r>
            <a:r>
              <a:rPr lang="en-US" dirty="0" smtClean="0"/>
              <a:t>Prompt Pages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457200" y="1776243"/>
            <a:ext cx="8232776" cy="3305520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ko-KR" altLang="en-US" dirty="0" smtClean="0"/>
              <a:t>추가 또는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 변경 등 고객 요구에 따른 화면을 구성하기 위하여 생성된 화면의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수정함으로써 </a:t>
            </a:r>
            <a:r>
              <a:rPr lang="en-US" altLang="ko-KR" dirty="0" smtClean="0"/>
              <a:t>Users</a:t>
            </a:r>
            <a:r>
              <a:rPr lang="ko-KR" altLang="en-US" dirty="0" smtClean="0"/>
              <a:t>의 요구 사항 충족 가능</a:t>
            </a:r>
            <a:endParaRPr lang="en-US" altLang="ko-KR" dirty="0" smtClean="0"/>
          </a:p>
          <a:p>
            <a:pPr marL="525780" lvl="1" indent="-342900">
              <a:buFont typeface="+mj-lt"/>
              <a:buAutoNum type="arabicPeriod"/>
            </a:pPr>
            <a:r>
              <a:rPr lang="ko-KR" altLang="en-US" dirty="0" smtClean="0"/>
              <a:t>수정하고자 하는 </a:t>
            </a:r>
            <a:r>
              <a:rPr lang="en-US" altLang="ko-KR" dirty="0" smtClean="0"/>
              <a:t>Report </a:t>
            </a:r>
            <a:r>
              <a:rPr lang="ko-KR" altLang="en-US" dirty="0" smtClean="0"/>
              <a:t>화면에서 오른쪽 마우스 클릭</a:t>
            </a:r>
            <a:endParaRPr lang="en-US" altLang="ko-KR" dirty="0" smtClean="0"/>
          </a:p>
          <a:p>
            <a:pPr marL="525780" lvl="1" indent="-342900">
              <a:buFont typeface="+mj-lt"/>
              <a:buAutoNum type="arabicPeriod"/>
            </a:pPr>
            <a:r>
              <a:rPr lang="ko-KR" altLang="en-US" dirty="0" smtClean="0"/>
              <a:t>소스보기</a:t>
            </a:r>
            <a:r>
              <a:rPr lang="en-US" altLang="ko-KR" dirty="0" smtClean="0"/>
              <a:t>(V)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525780" lvl="1" indent="-342900">
              <a:buFont typeface="+mj-lt"/>
              <a:buAutoNum type="arabicPeriod"/>
            </a:pPr>
            <a:r>
              <a:rPr lang="ko-KR" altLang="en-US" dirty="0" smtClean="0"/>
              <a:t>해당 소스를 </a:t>
            </a:r>
            <a:r>
              <a:rPr lang="en-US" altLang="ko-KR" dirty="0" smtClean="0"/>
              <a:t>SAS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Reports </a:t>
            </a:r>
            <a:r>
              <a:rPr lang="ko-KR" altLang="en-US" dirty="0" smtClean="0"/>
              <a:t>가 존재하는 위치에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smtClean="0">
                <a:hlinkClick r:id="rId3" action="ppaction://hlinkfile"/>
              </a:rPr>
              <a:t>\\server\c</a:t>
            </a:r>
            <a:r>
              <a:rPr lang="en-US" altLang="ko-KR" dirty="0">
                <a:hlinkClick r:id="rId3" action="ppaction://hlinkfile"/>
              </a:rPr>
              <a:t>$\</a:t>
            </a:r>
            <a:r>
              <a:rPr lang="en-US" altLang="ko-KR" dirty="0" smtClean="0">
                <a:hlinkClick r:id="rId3" action="ppaction://hlinkfile"/>
              </a:rPr>
              <a:t>jboss-5.1.0.GA\server\SASServer1\deploy_sas\sas.storedprocess9.3.ear\sas.storedprocess.war\input\Products\SAS_FDS\Web_Application\Performance</a:t>
            </a:r>
            <a:endParaRPr lang="en-US" altLang="ko-KR" dirty="0" smtClean="0"/>
          </a:p>
          <a:p>
            <a:pPr marL="525780" lvl="1" indent="-342900">
              <a:buFont typeface="+mj-lt"/>
              <a:buAutoNum type="arabicPeriod"/>
            </a:pPr>
            <a:r>
              <a:rPr lang="ko-KR" altLang="en-US" dirty="0" smtClean="0"/>
              <a:t>원하는 대로 </a:t>
            </a:r>
            <a:r>
              <a:rPr lang="en-US" altLang="ko-KR" dirty="0" smtClean="0"/>
              <a:t>HTML Source Code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525780" lvl="1" indent="-342900">
              <a:buFont typeface="+mj-lt"/>
              <a:buAutoNum type="arabicPeriod"/>
            </a:pPr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91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39272794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712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33496094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76" y="987602"/>
            <a:ext cx="6410268" cy="557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511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13092550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76" y="987602"/>
            <a:ext cx="6410268" cy="557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952" y="2543909"/>
            <a:ext cx="9206952" cy="281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50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84720609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63" y="480644"/>
            <a:ext cx="7204251" cy="626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07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14526639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9" y="1703857"/>
            <a:ext cx="7118157" cy="45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49217" y="2385391"/>
            <a:ext cx="2769705" cy="13782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13389" y="3760848"/>
            <a:ext cx="4583695" cy="1259180"/>
            <a:chOff x="3977209" y="3760848"/>
            <a:chExt cx="4583695" cy="1259180"/>
          </a:xfrm>
        </p:grpSpPr>
        <p:sp>
          <p:nvSpPr>
            <p:cNvPr id="10" name="Freeform 172"/>
            <p:cNvSpPr>
              <a:spLocks/>
            </p:cNvSpPr>
            <p:nvPr/>
          </p:nvSpPr>
          <p:spPr bwMode="auto">
            <a:xfrm flipH="1">
              <a:off x="3977209" y="3760848"/>
              <a:ext cx="2079579" cy="629590"/>
            </a:xfrm>
            <a:custGeom>
              <a:avLst/>
              <a:gdLst>
                <a:gd name="T0" fmla="*/ 2147483647 w 816"/>
                <a:gd name="T1" fmla="*/ 0 h 144"/>
                <a:gd name="T2" fmla="*/ 2147483647 w 816"/>
                <a:gd name="T3" fmla="*/ 2147483647 h 144"/>
                <a:gd name="T4" fmla="*/ 0 w 816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816"/>
                <a:gd name="T10" fmla="*/ 0 h 144"/>
                <a:gd name="T11" fmla="*/ 816 w 8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44">
                  <a:moveTo>
                    <a:pt x="816" y="0"/>
                  </a:moveTo>
                  <a:lnTo>
                    <a:pt x="672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C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2"/>
            <p:cNvSpPr>
              <a:spLocks noChangeArrowheads="1"/>
            </p:cNvSpPr>
            <p:nvPr/>
          </p:nvSpPr>
          <p:spPr bwMode="auto">
            <a:xfrm>
              <a:off x="6056790" y="3966563"/>
              <a:ext cx="2504114" cy="1053465"/>
            </a:xfrm>
            <a:prstGeom prst="roundRect">
              <a:avLst>
                <a:gd name="adj" fmla="val 9009"/>
              </a:avLst>
            </a:prstGeom>
            <a:blipFill>
              <a:blip r:embed="rId3" cstate="print"/>
              <a:stretch>
                <a:fillRect/>
              </a:stretch>
            </a:blipFill>
            <a:ln w="63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050" dirty="0">
                <a:latin typeface="Tahoma" pitchFamily="34" charset="0"/>
                <a:ea typeface="HY헤드라인M" pitchFamily="18" charset="-127"/>
                <a:cs typeface="Tahoma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56790" y="4042473"/>
              <a:ext cx="250411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771525" fontAlgn="ctr" latinLnBrk="0">
                <a:buSzPct val="130000"/>
                <a:buFont typeface="Wingdings" pitchFamily="2" charset="2"/>
                <a:buNone/>
              </a:pPr>
              <a:r>
                <a:rPr lang="ko-KR" altLang="en-US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조회 조건 입력 항목이 수직으로만 나타나며</a:t>
              </a:r>
              <a:r>
                <a:rPr lang="en-US" altLang="ko-KR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, </a:t>
              </a:r>
              <a:r>
                <a:rPr lang="ko-KR" altLang="en-US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사용자가 원하는 대로 </a:t>
              </a:r>
              <a:r>
                <a:rPr lang="en-US" altLang="ko-KR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Layout</a:t>
              </a:r>
              <a:r>
                <a:rPr lang="ko-KR" altLang="en-US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 변경 불가</a:t>
              </a:r>
              <a:endParaRPr lang="en-US" altLang="ko-KR" sz="1300" b="0" dirty="0">
                <a:solidFill>
                  <a:schemeClr val="bg1"/>
                </a:solidFill>
                <a:latin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50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 smtClean="0">
                <a:latin typeface="+mj-ea"/>
              </a:rPr>
              <a:t>개발배경</a:t>
            </a:r>
            <a:endParaRPr 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19375779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0" y="1767838"/>
            <a:ext cx="7126716" cy="450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26227" y="1796751"/>
            <a:ext cx="1272209" cy="35780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Freeform 172"/>
          <p:cNvSpPr>
            <a:spLocks/>
          </p:cNvSpPr>
          <p:nvPr/>
        </p:nvSpPr>
        <p:spPr bwMode="auto">
          <a:xfrm>
            <a:off x="2801419" y="2177304"/>
            <a:ext cx="1677809" cy="629590"/>
          </a:xfrm>
          <a:custGeom>
            <a:avLst/>
            <a:gdLst>
              <a:gd name="T0" fmla="*/ 2147483647 w 816"/>
              <a:gd name="T1" fmla="*/ 0 h 144"/>
              <a:gd name="T2" fmla="*/ 2147483647 w 816"/>
              <a:gd name="T3" fmla="*/ 2147483647 h 144"/>
              <a:gd name="T4" fmla="*/ 0 w 816"/>
              <a:gd name="T5" fmla="*/ 2147483647 h 144"/>
              <a:gd name="T6" fmla="*/ 0 60000 65536"/>
              <a:gd name="T7" fmla="*/ 0 60000 65536"/>
              <a:gd name="T8" fmla="*/ 0 60000 65536"/>
              <a:gd name="T9" fmla="*/ 0 w 816"/>
              <a:gd name="T10" fmla="*/ 0 h 144"/>
              <a:gd name="T11" fmla="*/ 816 w 81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44">
                <a:moveTo>
                  <a:pt x="816" y="0"/>
                </a:moveTo>
                <a:lnTo>
                  <a:pt x="672" y="144"/>
                </a:lnTo>
                <a:lnTo>
                  <a:pt x="0" y="144"/>
                </a:ln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2"/>
          <p:cNvSpPr>
            <a:spLocks noChangeArrowheads="1"/>
          </p:cNvSpPr>
          <p:nvPr/>
        </p:nvSpPr>
        <p:spPr bwMode="auto">
          <a:xfrm flipH="1">
            <a:off x="781091" y="2568547"/>
            <a:ext cx="2020325" cy="568353"/>
          </a:xfrm>
          <a:prstGeom prst="roundRect">
            <a:avLst>
              <a:gd name="adj" fmla="val 9009"/>
            </a:avLst>
          </a:prstGeom>
          <a:blipFill>
            <a:blip r:embed="rId3" cstate="print"/>
            <a:stretch>
              <a:fillRect/>
            </a:stretch>
          </a:blipFill>
          <a:ln w="635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 sz="1050" dirty="0"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781092" y="2604701"/>
            <a:ext cx="2020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71525" fontAlgn="ctr" latinLnBrk="0">
              <a:buSzPct val="130000"/>
              <a:buFont typeface="Wingdings" pitchFamily="2" charset="2"/>
              <a:buNone/>
            </a:pPr>
            <a:r>
              <a:rPr lang="ko-KR" altLang="en-US" sz="1300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조회 조건을 입력 했던 윈도우 창</a:t>
            </a:r>
            <a:endParaRPr lang="en-US" altLang="ko-KR" sz="1300" b="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8192" y="1796751"/>
            <a:ext cx="1272209" cy="3578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 172"/>
          <p:cNvSpPr>
            <a:spLocks/>
          </p:cNvSpPr>
          <p:nvPr/>
        </p:nvSpPr>
        <p:spPr bwMode="auto">
          <a:xfrm flipH="1">
            <a:off x="6006814" y="2168463"/>
            <a:ext cx="984242" cy="629590"/>
          </a:xfrm>
          <a:custGeom>
            <a:avLst/>
            <a:gdLst>
              <a:gd name="T0" fmla="*/ 2147483647 w 816"/>
              <a:gd name="T1" fmla="*/ 0 h 144"/>
              <a:gd name="T2" fmla="*/ 2147483647 w 816"/>
              <a:gd name="T3" fmla="*/ 2147483647 h 144"/>
              <a:gd name="T4" fmla="*/ 0 w 816"/>
              <a:gd name="T5" fmla="*/ 2147483647 h 144"/>
              <a:gd name="T6" fmla="*/ 0 60000 65536"/>
              <a:gd name="T7" fmla="*/ 0 60000 65536"/>
              <a:gd name="T8" fmla="*/ 0 60000 65536"/>
              <a:gd name="T9" fmla="*/ 0 w 816"/>
              <a:gd name="T10" fmla="*/ 0 h 144"/>
              <a:gd name="T11" fmla="*/ 816 w 81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44">
                <a:moveTo>
                  <a:pt x="816" y="0"/>
                </a:moveTo>
                <a:lnTo>
                  <a:pt x="672" y="144"/>
                </a:lnTo>
                <a:lnTo>
                  <a:pt x="0" y="144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91056" y="2374178"/>
            <a:ext cx="2078779" cy="885857"/>
            <a:chOff x="7733168" y="2374178"/>
            <a:chExt cx="2078779" cy="1053465"/>
          </a:xfrm>
        </p:grpSpPr>
        <p:sp>
          <p:nvSpPr>
            <p:cNvPr id="15" name="AutoShape 102"/>
            <p:cNvSpPr>
              <a:spLocks noChangeArrowheads="1"/>
            </p:cNvSpPr>
            <p:nvPr/>
          </p:nvSpPr>
          <p:spPr bwMode="auto">
            <a:xfrm>
              <a:off x="7733168" y="2374178"/>
              <a:ext cx="2078779" cy="1053465"/>
            </a:xfrm>
            <a:prstGeom prst="roundRect">
              <a:avLst>
                <a:gd name="adj" fmla="val 9009"/>
              </a:avLst>
            </a:prstGeom>
            <a:blipFill>
              <a:blip r:embed="rId3" cstate="print"/>
              <a:stretch>
                <a:fillRect/>
              </a:stretch>
            </a:blipFill>
            <a:ln w="63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050" dirty="0">
                <a:latin typeface="Tahoma" pitchFamily="34" charset="0"/>
                <a:ea typeface="HY헤드라인M" pitchFamily="18" charset="-127"/>
                <a:cs typeface="Tahoma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733168" y="2450088"/>
              <a:ext cx="2078779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771525" fontAlgn="ctr" latinLnBrk="0">
                <a:buSzPct val="130000"/>
                <a:buFont typeface="Wingdings" pitchFamily="2" charset="2"/>
                <a:buNone/>
              </a:pPr>
              <a:r>
                <a:rPr lang="ko-KR" altLang="en-US" sz="1300" b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실행 버튼을 클릭 시 새로운 창이 뜨면서 조회 결과를 보여 줌</a:t>
              </a:r>
              <a:endParaRPr lang="en-US" altLang="ko-KR" sz="1300" b="0" dirty="0">
                <a:solidFill>
                  <a:schemeClr val="bg1"/>
                </a:solidFill>
                <a:latin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34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347076"/>
            <a:ext cx="2515438" cy="461665"/>
          </a:xfrm>
        </p:spPr>
        <p:txBody>
          <a:bodyPr/>
          <a:lstStyle/>
          <a:p>
            <a:r>
              <a:rPr lang="ko-KR" altLang="en-US" sz="2400" b="1" dirty="0">
                <a:latin typeface="+mj-ea"/>
              </a:rPr>
              <a:t>개발배경</a:t>
            </a:r>
            <a:endParaRPr lang="en-US" sz="2400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42667363"/>
              </p:ext>
            </p:extLst>
          </p:nvPr>
        </p:nvGraphicFramePr>
        <p:xfrm>
          <a:off x="423746" y="1550018"/>
          <a:ext cx="8266229" cy="4545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869"/>
                <a:gridCol w="2356339"/>
                <a:gridCol w="2274277"/>
                <a:gridCol w="2476744"/>
              </a:tblGrid>
              <a:tr h="777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장점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</a:tr>
              <a:tr h="93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Web-Tier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BI Dashboard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화려한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(Flex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화면반응속도가 느림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1282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Web Report Studio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개발이 용이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유지보수의  편의성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화면이 화려함</a:t>
                      </a:r>
                      <a:endParaRPr lang="en-US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고객의 요구사항 수용의 한계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Client/Server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2" marR="8652" marT="8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Enterprise Guide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편리한 사용 환경 제공</a:t>
                      </a:r>
                      <a:endParaRPr lang="en-US" altLang="ko-KR" sz="12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리포트에 대한 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Beautify 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한계가 있음</a:t>
                      </a:r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대용량 사용자 현실적 수용 불가능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  <a:tr h="777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SAS AMO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4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익숙한 사용 환경 제공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b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 제약 사항이 많음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8652" marT="8652" marB="0" anchor="ctr"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435469" y="1081386"/>
            <a:ext cx="823277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리포트 개발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요건에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SAS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솔루션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단점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폭발 2 3"/>
          <p:cNvSpPr/>
          <p:nvPr/>
        </p:nvSpPr>
        <p:spPr>
          <a:xfrm>
            <a:off x="317135" y="304799"/>
            <a:ext cx="8463450" cy="6072553"/>
          </a:xfrm>
          <a:prstGeom prst="irregularSeal2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6031" y="2250832"/>
            <a:ext cx="4841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HY목각파임B" pitchFamily="18" charset="-127"/>
                <a:ea typeface="HY목각파임B" pitchFamily="18" charset="-127"/>
              </a:rPr>
              <a:t>복잡한 고객의 요건</a:t>
            </a:r>
            <a:endParaRPr lang="en-US" altLang="ko-KR" sz="3600" b="1" dirty="0">
              <a:solidFill>
                <a:srgbClr val="FF0000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242532" y="3259018"/>
            <a:ext cx="785446" cy="7033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48001" y="3048004"/>
            <a:ext cx="4161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외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부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솔루션 도입</a:t>
            </a:r>
            <a:endParaRPr lang="en-US" altLang="ko-KR" sz="3200" b="1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또는 화면 개발</a:t>
            </a:r>
            <a:endParaRPr lang="en-US" altLang="ko-KR" sz="32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743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_Confidential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330953A5292F4BBE41C3DE71819347" ma:contentTypeVersion="2" ma:contentTypeDescription="Create a new document." ma:contentTypeScope="" ma:versionID="37f9fb770f9cd673765de8d4d4f010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dbcf4d8c0ffa735392590fc02346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073164-E888-45FA-9048-E69D37606E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B1DFE3-BE03-479D-9692-722BD02CD35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384CEC-7EB6-4CA4-9B64-02286AB7F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1593</Words>
  <Application>Microsoft Office PowerPoint</Application>
  <PresentationFormat>화면 슬라이드 쇼(4:3)</PresentationFormat>
  <Paragraphs>413</Paragraphs>
  <Slides>22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Company_Confidential_4x3_2012</vt:lpstr>
      <vt:lpstr>SAS Stored Process Report Viewer Toolkit</vt:lpstr>
      <vt:lpstr>Table of contents</vt:lpstr>
      <vt:lpstr>개발배경</vt:lpstr>
      <vt:lpstr>개발배경</vt:lpstr>
      <vt:lpstr>개발배경</vt:lpstr>
      <vt:lpstr>개발배경</vt:lpstr>
      <vt:lpstr>개발배경</vt:lpstr>
      <vt:lpstr>개발배경</vt:lpstr>
      <vt:lpstr>개발배경</vt:lpstr>
      <vt:lpstr>개발배경</vt:lpstr>
      <vt:lpstr>개발배경</vt:lpstr>
      <vt:lpstr>개발배경</vt:lpstr>
      <vt:lpstr>STP Report viewer</vt:lpstr>
      <vt:lpstr>STP Report viewer</vt:lpstr>
      <vt:lpstr>STP Report viewer</vt:lpstr>
      <vt:lpstr>PowerPoint 프레젠테이션</vt:lpstr>
      <vt:lpstr>PowerPoint 프레젠테이션</vt:lpstr>
      <vt:lpstr>장단점 비교</vt:lpstr>
      <vt:lpstr>dEmo</vt:lpstr>
      <vt:lpstr>시사점</vt:lpstr>
      <vt:lpstr>Q&amp;A</vt:lpstr>
      <vt:lpstr>Customized Prompt Pages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2012-03-26T16:39:18Z</dcterms:created>
  <dcterms:modified xsi:type="dcterms:W3CDTF">2013-03-15T04:31:36Z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14200</vt:r8>
  </property>
  <property fmtid="{D5CDD505-2E9C-101B-9397-08002B2CF9AE}" pid="3" name="ContentTypeId">
    <vt:lpwstr>0x01010089330953A5292F4BBE41C3DE71819347</vt:lpwstr>
  </property>
</Properties>
</file>