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7" r:id="rId10"/>
    <p:sldId id="2146847058" r:id="rId11"/>
    <p:sldId id="268" r:id="rId12"/>
    <p:sldId id="269" r:id="rId13"/>
    <p:sldId id="2146847056" r:id="rId14"/>
    <p:sldId id="21468470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75" d="100"/>
          <a:sy n="75" d="100"/>
        </p:scale>
        <p:origin x="-970" y="-23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3/21/2024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3/21/2024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3/21/2024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3/21/2024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llegechatbot.tiiny.site/" TargetMode="External"/><Relationship Id="rId2" Type="http://schemas.openxmlformats.org/officeDocument/2006/relationships/hyperlink" Target="https://web-chat.global.assistant.watson.appdomain.cloud/preview.html?backgroundImageURL=https://au-syd.assistant.watson.cloud.ibm.com/public/images/upx-9afdf6b0-dc14-4ac9-ad2c-553c08ff0e4c::cecc02da-bb78-4724-addb-c3a7bc498504&amp;integrationID=a1df26ec-21c2-415d-b08f-1f4d1cdc285a&amp;region=au-syd&amp;serviceInstanceID=9afdf6b0-dc14-4ac9-ad2c-553c08ff0e4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loud.ibm.com/docs/watson?topic=watson-about" TargetMode="External"/><Relationship Id="rId2" Type="http://schemas.openxmlformats.org/officeDocument/2006/relationships/hyperlink" Target="https://www.ibm.com/cloud/watson-assista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College </a:t>
            </a:r>
            <a:r>
              <a:rPr lang="en-US" b="1" dirty="0" err="1">
                <a:solidFill>
                  <a:schemeClr val="accent1"/>
                </a:solidFill>
                <a:latin typeface="Arial" panose="020B0604020202020204" pitchFamily="34" charset="0"/>
                <a:cs typeface="Arial" panose="020B0604020202020204" pitchFamily="34" charset="0"/>
              </a:rPr>
              <a:t>Chatbot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PROJECT SUBMISSION REPORT</a:t>
            </a:r>
            <a:endParaRPr lang="en-US" sz="3200" b="1" dirty="0">
              <a:solidFill>
                <a:schemeClr val="accent1">
                  <a:lumMod val="75000"/>
                </a:schemeClr>
              </a:solidFill>
              <a:latin typeface="Arial"/>
              <a:cs typeface="Arial"/>
            </a:endParaRPr>
          </a:p>
        </p:txBody>
      </p:sp>
      <p:sp>
        <p:nvSpPr>
          <p:cNvPr id="4" name="TextBox 3"/>
          <p:cNvSpPr txBox="1"/>
          <p:nvPr/>
        </p:nvSpPr>
        <p:spPr>
          <a:xfrm>
            <a:off x="2386009" y="4129164"/>
            <a:ext cx="7980183" cy="1323439"/>
          </a:xfrm>
          <a:prstGeom prst="rect">
            <a:avLst/>
          </a:prstGeom>
          <a:noFill/>
        </p:spPr>
        <p:txBody>
          <a:bodyPr wrap="square" lIns="91440" tIns="45720" rIns="91440" bIns="45720" rtlCol="0" anchor="t">
            <a:spAutoFit/>
          </a:bodyPr>
          <a:lstStyle/>
          <a:p>
            <a:r>
              <a:rPr lang="en-US" sz="2000" b="1" u="sng"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 PANKAJ TYAGI</a:t>
            </a:r>
          </a:p>
          <a:p>
            <a:r>
              <a:rPr lang="en-US" sz="2000" b="1" dirty="0" smtClean="0">
                <a:solidFill>
                  <a:schemeClr val="accent1">
                    <a:lumMod val="75000"/>
                  </a:schemeClr>
                </a:solidFill>
                <a:latin typeface="Arial"/>
                <a:cs typeface="Arial"/>
              </a:rPr>
              <a:t>COLLEGE – Doon Institute of Engineering(D.I.E.T)</a:t>
            </a:r>
          </a:p>
          <a:p>
            <a:r>
              <a:rPr lang="en-US" sz="2000" b="1" dirty="0">
                <a:solidFill>
                  <a:schemeClr val="accent1">
                    <a:lumMod val="75000"/>
                  </a:schemeClr>
                </a:solidFill>
                <a:latin typeface="Arial"/>
                <a:cs typeface="Arial"/>
              </a:rPr>
              <a:t>Department </a:t>
            </a:r>
            <a:r>
              <a:rPr lang="en-US" sz="2000" b="1" dirty="0" smtClean="0">
                <a:solidFill>
                  <a:schemeClr val="accent1">
                    <a:lumMod val="75000"/>
                  </a:schemeClr>
                </a:solidFill>
                <a:latin typeface="Arial"/>
                <a:cs typeface="Arial"/>
              </a:rPr>
              <a:t>– Computer Science (C.S.E)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7296" y="1348405"/>
            <a:ext cx="6037407" cy="4673600"/>
          </a:xfrm>
        </p:spPr>
      </p:pic>
    </p:spTree>
    <p:extLst>
      <p:ext uri="{BB962C8B-B14F-4D97-AF65-F5344CB8AC3E}">
        <p14:creationId xmlns:p14="http://schemas.microsoft.com/office/powerpoint/2010/main" val="3929826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a:t>
            </a:r>
            <a:r>
              <a:rPr lang="en-IN" sz="3200" b="1" dirty="0" smtClean="0">
                <a:solidFill>
                  <a:srgbClr val="00B0F0"/>
                </a:solidFill>
                <a:latin typeface="Arial" pitchFamily="34" charset="0"/>
                <a:cs typeface="Arial" pitchFamily="34" charset="0"/>
              </a:rPr>
              <a:t>certificate 2</a:t>
            </a:r>
            <a:endParaRPr lang="en-IN" sz="3200" b="1" dirty="0">
              <a:solidFill>
                <a:srgbClr val="00B0F0"/>
              </a:solidFill>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7296" y="1348405"/>
            <a:ext cx="6037407" cy="4673600"/>
          </a:xfrm>
        </p:spPr>
      </p:pic>
    </p:spTree>
    <p:extLst>
      <p:ext uri="{BB962C8B-B14F-4D97-AF65-F5344CB8AC3E}">
        <p14:creationId xmlns:p14="http://schemas.microsoft.com/office/powerpoint/2010/main" val="2512310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Arial" panose="020B0604020202020204" pitchFamily="34" charset="0"/>
                <a:cs typeface="Arial" panose="020B0604020202020204" pitchFamily="34" charset="0"/>
              </a:rPr>
              <a:t>OUTLINE</a:t>
            </a:r>
            <a:endParaRPr lang="en-US" sz="4800"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4212695"/>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sz="2000" b="1" dirty="0" smtClean="0">
              <a:latin typeface="Arial"/>
              <a:ea typeface="+mn-lt"/>
              <a:cs typeface="Arial"/>
            </a:endParaRPr>
          </a:p>
          <a:p>
            <a:r>
              <a:rPr lang="en-US" sz="2000" b="1" dirty="0" smtClean="0">
                <a:latin typeface="Arial"/>
                <a:ea typeface="+mn-lt"/>
                <a:cs typeface="Arial"/>
              </a:rPr>
              <a:t>Proposed 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r>
              <a:rPr lang="en-US" sz="2000" dirty="0">
                <a:latin typeface="Arial"/>
                <a:ea typeface="+mn-lt"/>
                <a:cs typeface="+mn-lt"/>
              </a:rPr>
              <a:t> </a:t>
            </a:r>
            <a:endParaRPr lang="en-US" dirty="0">
              <a:latin typeface="Arial"/>
              <a:ea typeface="+mn-lt"/>
              <a:cs typeface="+mn-lt"/>
            </a:endParaRPr>
          </a:p>
          <a:p>
            <a:r>
              <a:rPr lang="en-US" sz="2000" b="1" dirty="0" smtClean="0">
                <a:latin typeface="Arial"/>
                <a:ea typeface="+mn-lt"/>
                <a:cs typeface="Arial"/>
              </a:rPr>
              <a:t>Result</a:t>
            </a:r>
          </a:p>
          <a:p>
            <a:r>
              <a:rPr lang="en-US" sz="2000" b="1" dirty="0" smtClean="0">
                <a:latin typeface="Arial"/>
                <a:ea typeface="+mn-lt"/>
                <a:cs typeface="Arial"/>
              </a:rPr>
              <a:t>Overview</a:t>
            </a:r>
            <a:endParaRPr lang="en-US" sz="2000" b="1" dirty="0">
              <a:latin typeface="Arial"/>
              <a:ea typeface="+mn-lt"/>
              <a:cs typeface="Arial"/>
            </a:endParaRPr>
          </a:p>
          <a:p>
            <a:r>
              <a:rPr lang="en-US" sz="2000" b="1" dirty="0" smtClean="0">
                <a:latin typeface="Arial"/>
                <a:ea typeface="+mn-lt"/>
                <a:cs typeface="Arial"/>
              </a:rPr>
              <a:t>Conclusion</a:t>
            </a:r>
            <a:endParaRPr lang="en-US" dirty="0">
              <a:latin typeface="Arial"/>
              <a:cs typeface="Arial"/>
            </a:endParaRPr>
          </a:p>
          <a:p>
            <a:r>
              <a:rPr lang="en-US" sz="2000" b="1" dirty="0" smtClean="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smtClean="0">
                <a:solidFill>
                  <a:srgbClr val="0F0F0F"/>
                </a:solidFill>
                <a:ea typeface="+mn-lt"/>
                <a:cs typeface="+mn-lt"/>
              </a:rPr>
              <a:t>The </a:t>
            </a:r>
            <a:r>
              <a:rPr lang="en-US" sz="2400" dirty="0">
                <a:solidFill>
                  <a:srgbClr val="0F0F0F"/>
                </a:solidFill>
                <a:ea typeface="+mn-lt"/>
                <a:cs typeface="+mn-lt"/>
              </a:rPr>
              <a:t>current communication and information retrieval systems in our college are outdated and do not effectively cater to the dynamic needs of the academic community. Students, faculty, and staff often face difficulties in accessing essential information, obtaining quick responses to queries, and navigating through the </a:t>
            </a:r>
            <a:r>
              <a:rPr lang="en-US" sz="2400" dirty="0" smtClean="0">
                <a:solidFill>
                  <a:srgbClr val="0F0F0F"/>
                </a:solidFill>
                <a:ea typeface="+mn-lt"/>
                <a:cs typeface="+mn-lt"/>
              </a:rPr>
              <a:t>students perspective</a:t>
            </a:r>
            <a:r>
              <a:rPr lang="en-IN" sz="2400" dirty="0" smtClean="0"/>
              <a:t>.</a:t>
            </a: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394241" y="1092459"/>
            <a:ext cx="11613485" cy="5180691"/>
          </a:xfrm>
        </p:spPr>
        <p:txBody>
          <a:bodyPr vert="horz" lIns="91440" tIns="45720" rIns="91440" bIns="45720" rtlCol="0" anchor="ctr">
            <a:noAutofit/>
          </a:bodyPr>
          <a:lstStyle/>
          <a:p>
            <a:pPr marL="305435" indent="-305435"/>
            <a:r>
              <a:rPr lang="en-US" sz="1200" b="1" dirty="0" smtClean="0">
                <a:latin typeface="Arial" panose="020B0604020202020204" pitchFamily="34" charset="0"/>
                <a:cs typeface="Arial" panose="020B0604020202020204" pitchFamily="34" charset="0"/>
              </a:rPr>
              <a:t>In </a:t>
            </a:r>
            <a:r>
              <a:rPr lang="en-US" sz="1200" b="1" dirty="0">
                <a:latin typeface="Arial" panose="020B0604020202020204" pitchFamily="34" charset="0"/>
                <a:cs typeface="Arial" panose="020B0604020202020204" pitchFamily="34" charset="0"/>
              </a:rPr>
              <a:t>response to the challenges faced by the academic community in accessing information and obtaining quick responses, our proposed solution involves the implementation of an advanced </a:t>
            </a:r>
            <a:r>
              <a:rPr lang="en-US" sz="1200" b="1" dirty="0" smtClean="0">
                <a:latin typeface="Arial" panose="020B0604020202020204" pitchFamily="34" charset="0"/>
                <a:cs typeface="Arial" panose="020B0604020202020204" pitchFamily="34" charset="0"/>
              </a:rPr>
              <a:t>Chabot </a:t>
            </a:r>
            <a:r>
              <a:rPr lang="en-US" sz="1200" b="1" dirty="0">
                <a:latin typeface="Arial" panose="020B0604020202020204" pitchFamily="34" charset="0"/>
                <a:cs typeface="Arial" panose="020B0604020202020204" pitchFamily="34" charset="0"/>
              </a:rPr>
              <a:t>system powered by IBM Watson Assistant. </a:t>
            </a:r>
            <a:endParaRPr lang="en-US" sz="1200" b="1" dirty="0" smtClean="0">
              <a:latin typeface="Arial" panose="020B0604020202020204" pitchFamily="34" charset="0"/>
              <a:cs typeface="Arial" panose="020B0604020202020204" pitchFamily="34" charset="0"/>
            </a:endParaRPr>
          </a:p>
          <a:p>
            <a:r>
              <a:rPr lang="en-IN" sz="1200" b="1" u="sng" dirty="0">
                <a:latin typeface="Arial" panose="020B0604020202020204" pitchFamily="34" charset="0"/>
                <a:ea typeface="Calibri" panose="020F0502020204030204" pitchFamily="34" charset="0"/>
                <a:cs typeface="Arial" panose="020B0604020202020204" pitchFamily="34" charset="0"/>
              </a:rPr>
              <a:t>Key </a:t>
            </a:r>
            <a:r>
              <a:rPr lang="en-IN" sz="1200" b="1" u="sng" dirty="0" smtClean="0">
                <a:latin typeface="Arial" panose="020B0604020202020204" pitchFamily="34" charset="0"/>
                <a:ea typeface="Calibri" panose="020F0502020204030204" pitchFamily="34" charset="0"/>
                <a:cs typeface="Arial" panose="020B0604020202020204" pitchFamily="34" charset="0"/>
              </a:rPr>
              <a:t>Features:</a:t>
            </a:r>
          </a:p>
          <a:p>
            <a:pPr lvl="1">
              <a:buFont typeface="Wingdings" panose="05000000000000000000" pitchFamily="2" charset="2"/>
              <a:buChar char="§"/>
            </a:pPr>
            <a:r>
              <a:rPr lang="en-US" sz="1100" b="1" dirty="0">
                <a:ea typeface="Calibri" panose="020F0502020204030204" pitchFamily="34" charset="0"/>
                <a:cs typeface="Calibri" panose="020F0502020204030204" pitchFamily="34" charset="0"/>
              </a:rPr>
              <a:t>Understands Natural Language</a:t>
            </a:r>
            <a:r>
              <a:rPr lang="en-US" sz="1100" dirty="0">
                <a:ea typeface="Calibri" panose="020F0502020204030204" pitchFamily="34" charset="0"/>
                <a:cs typeface="Calibri" panose="020F0502020204030204" pitchFamily="34" charset="0"/>
              </a:rPr>
              <a:t>: Talks like a human and understands what people ask</a:t>
            </a:r>
            <a:r>
              <a:rPr lang="en-US" sz="1100" dirty="0" smtClean="0">
                <a:ea typeface="Calibri" panose="020F0502020204030204" pitchFamily="34" charset="0"/>
                <a:cs typeface="Calibri" panose="020F0502020204030204" pitchFamily="34" charset="0"/>
              </a:rPr>
              <a:t>.</a:t>
            </a:r>
          </a:p>
          <a:p>
            <a:pPr lvl="1">
              <a:buFont typeface="Wingdings" panose="05000000000000000000" pitchFamily="2" charset="2"/>
              <a:buChar char="§"/>
            </a:pPr>
            <a:r>
              <a:rPr lang="en-US" sz="1100" b="1" dirty="0">
                <a:ea typeface="Calibri" panose="020F0502020204030204" pitchFamily="34" charset="0"/>
                <a:cs typeface="Calibri" panose="020F0502020204030204" pitchFamily="34" charset="0"/>
              </a:rPr>
              <a:t>Personalized Help</a:t>
            </a:r>
            <a:r>
              <a:rPr lang="en-US" sz="1100" dirty="0">
                <a:ea typeface="Calibri" panose="020F0502020204030204" pitchFamily="34" charset="0"/>
                <a:cs typeface="Calibri" panose="020F0502020204030204" pitchFamily="34" charset="0"/>
              </a:rPr>
              <a:t>: Gives customized answers based on each person's needs</a:t>
            </a:r>
            <a:r>
              <a:rPr lang="en-US" sz="1100" dirty="0" smtClean="0">
                <a:ea typeface="Calibri" panose="020F0502020204030204" pitchFamily="34" charset="0"/>
                <a:cs typeface="Calibri" panose="020F0502020204030204" pitchFamily="34" charset="0"/>
              </a:rPr>
              <a:t>.</a:t>
            </a:r>
          </a:p>
          <a:p>
            <a:pPr lvl="1">
              <a:buFont typeface="Wingdings" panose="05000000000000000000" pitchFamily="2" charset="2"/>
              <a:buChar char="§"/>
            </a:pPr>
            <a:r>
              <a:rPr lang="en-US" sz="1100" b="1" dirty="0" smtClean="0">
                <a:ea typeface="Calibri" panose="020F0502020204030204" pitchFamily="34" charset="0"/>
                <a:cs typeface="Calibri" panose="020F0502020204030204" pitchFamily="34" charset="0"/>
              </a:rPr>
              <a:t>Learns </a:t>
            </a:r>
            <a:r>
              <a:rPr lang="en-US" sz="1100" b="1" dirty="0">
                <a:ea typeface="Calibri" panose="020F0502020204030204" pitchFamily="34" charset="0"/>
                <a:cs typeface="Calibri" panose="020F0502020204030204" pitchFamily="34" charset="0"/>
              </a:rPr>
              <a:t>and Gets Better:</a:t>
            </a:r>
            <a:r>
              <a:rPr lang="en-US" sz="1100" dirty="0">
                <a:ea typeface="Calibri" panose="020F0502020204030204" pitchFamily="34" charset="0"/>
                <a:cs typeface="Calibri" panose="020F0502020204030204" pitchFamily="34" charset="0"/>
              </a:rPr>
              <a:t> Gets smarter over time as it learns from interactions.</a:t>
            </a:r>
            <a:endParaRPr lang="en-IN" sz="1100" dirty="0">
              <a:ea typeface="Calibri" panose="020F0502020204030204" pitchFamily="34" charset="0"/>
              <a:cs typeface="Calibri" panose="020F0502020204030204" pitchFamily="34" charset="0"/>
            </a:endParaRPr>
          </a:p>
          <a:p>
            <a:r>
              <a:rPr lang="en-IN" sz="1200" b="1" u="sng" dirty="0">
                <a:latin typeface="Arial" panose="020B0604020202020204" pitchFamily="34" charset="0"/>
                <a:cs typeface="Arial" panose="020B0604020202020204" pitchFamily="34" charset="0"/>
              </a:rPr>
              <a:t>Implementation Plan</a:t>
            </a:r>
            <a:r>
              <a:rPr lang="en-IN" sz="1200" b="1" u="sng" dirty="0" smtClean="0">
                <a:latin typeface="Arial" panose="020B0604020202020204" pitchFamily="34" charset="0"/>
                <a:cs typeface="Arial" panose="020B0604020202020204" pitchFamily="34" charset="0"/>
              </a:rPr>
              <a:t>:</a:t>
            </a:r>
          </a:p>
          <a:p>
            <a:pPr lvl="1"/>
            <a:r>
              <a:rPr lang="en-US" sz="1100" b="1" dirty="0" smtClean="0">
                <a:ea typeface="Calibri" panose="020F0502020204030204" pitchFamily="34" charset="0"/>
                <a:cs typeface="Calibri" panose="020F0502020204030204" pitchFamily="34" charset="0"/>
              </a:rPr>
              <a:t>Development: </a:t>
            </a:r>
            <a:r>
              <a:rPr lang="en-US" sz="1100" dirty="0" smtClean="0">
                <a:ea typeface="Calibri" panose="020F0502020204030204" pitchFamily="34" charset="0"/>
                <a:cs typeface="Calibri" panose="020F0502020204030204" pitchFamily="34" charset="0"/>
              </a:rPr>
              <a:t>Utilize </a:t>
            </a:r>
            <a:r>
              <a:rPr lang="en-US" sz="1100" dirty="0">
                <a:ea typeface="Calibri" panose="020F0502020204030204" pitchFamily="34" charset="0"/>
                <a:cs typeface="Calibri" panose="020F0502020204030204" pitchFamily="34" charset="0"/>
              </a:rPr>
              <a:t>IBM Watson Assistant to design and develop the </a:t>
            </a:r>
            <a:r>
              <a:rPr lang="en-US" sz="1100" dirty="0" err="1">
                <a:ea typeface="Calibri" panose="020F0502020204030204" pitchFamily="34" charset="0"/>
                <a:cs typeface="Calibri" panose="020F0502020204030204" pitchFamily="34" charset="0"/>
              </a:rPr>
              <a:t>chatbot</a:t>
            </a:r>
            <a:r>
              <a:rPr lang="en-US" sz="1100" dirty="0">
                <a:ea typeface="Calibri" panose="020F0502020204030204" pitchFamily="34" charset="0"/>
                <a:cs typeface="Calibri" panose="020F0502020204030204" pitchFamily="34" charset="0"/>
              </a:rPr>
              <a:t>, customizing it to align with our college's specific requirements..</a:t>
            </a:r>
            <a:endParaRPr lang="en-US" sz="1100" dirty="0" smtClean="0">
              <a:ea typeface="Calibri" panose="020F0502020204030204" pitchFamily="34" charset="0"/>
              <a:cs typeface="Calibri" panose="020F0502020204030204" pitchFamily="34" charset="0"/>
            </a:endParaRPr>
          </a:p>
          <a:p>
            <a:pPr lvl="1"/>
            <a:r>
              <a:rPr lang="en-US" sz="1100" b="1" dirty="0">
                <a:ea typeface="Calibri" panose="020F0502020204030204" pitchFamily="34" charset="0"/>
                <a:cs typeface="Calibri" panose="020F0502020204030204" pitchFamily="34" charset="0"/>
              </a:rPr>
              <a:t>Testing and Validation:</a:t>
            </a:r>
            <a:r>
              <a:rPr lang="en-US" sz="1100" dirty="0">
                <a:ea typeface="Calibri" panose="020F0502020204030204" pitchFamily="34" charset="0"/>
                <a:cs typeface="Calibri" panose="020F0502020204030204" pitchFamily="34" charset="0"/>
              </a:rPr>
              <a:t> Conduct rigorous testing and validation procedures to ensure the functionality, accuracy, and usability of the </a:t>
            </a:r>
            <a:r>
              <a:rPr lang="en-US" sz="1100" dirty="0" smtClean="0">
                <a:ea typeface="Calibri" panose="020F0502020204030204" pitchFamily="34" charset="0"/>
                <a:cs typeface="Calibri" panose="020F0502020204030204" pitchFamily="34" charset="0"/>
              </a:rPr>
              <a:t>Chabot </a:t>
            </a:r>
            <a:r>
              <a:rPr lang="en-US" sz="1100" dirty="0">
                <a:ea typeface="Calibri" panose="020F0502020204030204" pitchFamily="34" charset="0"/>
                <a:cs typeface="Calibri" panose="020F0502020204030204" pitchFamily="34" charset="0"/>
              </a:rPr>
              <a:t>across various scenarios</a:t>
            </a:r>
            <a:r>
              <a:rPr lang="en-US" sz="1100" dirty="0" smtClean="0">
                <a:ea typeface="Calibri" panose="020F0502020204030204" pitchFamily="34" charset="0"/>
                <a:cs typeface="Calibri" panose="020F0502020204030204" pitchFamily="34" charset="0"/>
              </a:rPr>
              <a:t>.</a:t>
            </a:r>
          </a:p>
          <a:p>
            <a:pPr lvl="1"/>
            <a:r>
              <a:rPr lang="en-US" sz="1100" b="1" dirty="0" smtClean="0">
                <a:ea typeface="Calibri" panose="020F0502020204030204" pitchFamily="34" charset="0"/>
                <a:cs typeface="Calibri" panose="020F0502020204030204" pitchFamily="34" charset="0"/>
              </a:rPr>
              <a:t>Launch </a:t>
            </a:r>
            <a:r>
              <a:rPr lang="en-US" sz="1100" b="1" dirty="0">
                <a:ea typeface="Calibri" panose="020F0502020204030204" pitchFamily="34" charset="0"/>
                <a:cs typeface="Calibri" panose="020F0502020204030204" pitchFamily="34" charset="0"/>
              </a:rPr>
              <a:t>It:</a:t>
            </a:r>
            <a:r>
              <a:rPr lang="en-US" sz="1100" dirty="0">
                <a:ea typeface="Calibri" panose="020F0502020204030204" pitchFamily="34" charset="0"/>
                <a:cs typeface="Calibri" panose="020F0502020204030204" pitchFamily="34" charset="0"/>
              </a:rPr>
              <a:t> Make it available for everyone to use.</a:t>
            </a:r>
            <a:endParaRPr lang="en-IN" sz="1050" dirty="0">
              <a:ea typeface="Calibri" panose="020F0502020204030204" pitchFamily="34" charset="0"/>
              <a:cs typeface="Calibri" panose="020F0502020204030204" pitchFamily="34" charset="0"/>
            </a:endParaRPr>
          </a:p>
          <a:p>
            <a:pPr marL="305435" indent="-305435"/>
            <a:r>
              <a:rPr lang="en-IN" sz="1200" b="1" u="sng" dirty="0" smtClean="0">
                <a:latin typeface="Arial" panose="020B0604020202020204" pitchFamily="34" charset="0"/>
                <a:ea typeface="+mn-lt"/>
                <a:cs typeface="Arial" panose="020B0604020202020204" pitchFamily="34" charset="0"/>
              </a:rPr>
              <a:t>Deployment</a:t>
            </a:r>
            <a:r>
              <a:rPr lang="en-IN" sz="1200" b="1" u="sng" dirty="0" smtClean="0">
                <a:latin typeface="Calibri"/>
                <a:ea typeface="+mn-lt"/>
                <a:cs typeface="+mn-lt"/>
              </a:rPr>
              <a:t>:</a:t>
            </a:r>
            <a:endParaRPr lang="en-IN" sz="1200" b="1" u="sng" dirty="0">
              <a:latin typeface="Calibri"/>
              <a:cs typeface="Calibri"/>
            </a:endParaRPr>
          </a:p>
          <a:p>
            <a:pPr marL="629920" lvl="1" indent="-305435"/>
            <a:r>
              <a:rPr lang="en-US" sz="1100" dirty="0" smtClean="0">
                <a:ea typeface="Calibri" panose="020F0502020204030204" pitchFamily="34" charset="0"/>
                <a:cs typeface="Calibri" panose="020F0502020204030204" pitchFamily="34" charset="0"/>
              </a:rPr>
              <a:t>Deploy </a:t>
            </a:r>
            <a:r>
              <a:rPr lang="en-US" sz="1100" dirty="0">
                <a:ea typeface="Calibri" panose="020F0502020204030204" pitchFamily="34" charset="0"/>
                <a:cs typeface="Calibri" panose="020F0502020204030204" pitchFamily="34" charset="0"/>
              </a:rPr>
              <a:t>the </a:t>
            </a:r>
            <a:r>
              <a:rPr lang="en-US" sz="1100" dirty="0" smtClean="0">
                <a:ea typeface="Calibri" panose="020F0502020204030204" pitchFamily="34" charset="0"/>
                <a:cs typeface="Calibri" panose="020F0502020204030204" pitchFamily="34" charset="0"/>
              </a:rPr>
              <a:t>Chabot </a:t>
            </a:r>
            <a:r>
              <a:rPr lang="en-US" sz="1100" dirty="0">
                <a:ea typeface="Calibri" panose="020F0502020204030204" pitchFamily="34" charset="0"/>
                <a:cs typeface="Calibri" panose="020F0502020204030204" pitchFamily="34" charset="0"/>
              </a:rPr>
              <a:t>across relevant platforms and channels, making it readily accessible to the college community.</a:t>
            </a:r>
            <a:endParaRPr lang="en-IN" sz="1100" dirty="0">
              <a:ea typeface="Calibri" panose="020F0502020204030204" pitchFamily="34" charset="0"/>
              <a:cs typeface="Calibri" panose="020F0502020204030204" pitchFamily="34" charset="0"/>
            </a:endParaRPr>
          </a:p>
          <a:p>
            <a:pPr marL="305435" indent="-305435"/>
            <a:r>
              <a:rPr lang="en-IN" sz="1200" b="1" u="sng" dirty="0">
                <a:latin typeface="Arial" panose="020B0604020202020204" pitchFamily="34" charset="0"/>
                <a:ea typeface="+mn-lt"/>
                <a:cs typeface="Arial" panose="020B0604020202020204" pitchFamily="34" charset="0"/>
              </a:rPr>
              <a:t>Evaluation:</a:t>
            </a:r>
            <a:endParaRPr lang="en-IN" sz="1200" b="1" u="sng" dirty="0">
              <a:latin typeface="Arial" panose="020B0604020202020204" pitchFamily="34" charset="0"/>
              <a:cs typeface="Arial" panose="020B0604020202020204" pitchFamily="34" charset="0"/>
            </a:endParaRPr>
          </a:p>
          <a:p>
            <a:pPr marL="629920" lvl="1" indent="-305435"/>
            <a:r>
              <a:rPr lang="en-US" sz="1100" b="1" dirty="0"/>
              <a:t>Accuracy:</a:t>
            </a:r>
            <a:r>
              <a:rPr lang="en-US" sz="1100" dirty="0"/>
              <a:t> Assess the </a:t>
            </a:r>
            <a:r>
              <a:rPr lang="en-US" sz="1100" dirty="0" err="1"/>
              <a:t>chatbot's</a:t>
            </a:r>
            <a:r>
              <a:rPr lang="en-US" sz="1100" dirty="0"/>
              <a:t> ability to provide correct and relevant responses to user queries</a:t>
            </a:r>
            <a:r>
              <a:rPr lang="en-US" sz="1100" dirty="0" smtClean="0"/>
              <a:t>.</a:t>
            </a:r>
          </a:p>
          <a:p>
            <a:pPr marL="629920" lvl="1" indent="-305435"/>
            <a:r>
              <a:rPr lang="en-US" sz="1100" b="1" dirty="0"/>
              <a:t>User Satisfaction:</a:t>
            </a:r>
            <a:r>
              <a:rPr lang="en-US" sz="1100" dirty="0"/>
              <a:t> Gather feedback from users to evaluate their overall satisfaction with the </a:t>
            </a:r>
            <a:r>
              <a:rPr lang="en-US" sz="1100" dirty="0" err="1" smtClean="0"/>
              <a:t>Chatbot's</a:t>
            </a:r>
            <a:r>
              <a:rPr lang="en-US" sz="1100" dirty="0" smtClean="0"/>
              <a:t> </a:t>
            </a:r>
            <a:r>
              <a:rPr lang="en-US" sz="1100" dirty="0"/>
              <a:t>performance and usability</a:t>
            </a:r>
            <a:r>
              <a:rPr lang="en-US" sz="1100" dirty="0" smtClean="0"/>
              <a:t>.</a:t>
            </a:r>
          </a:p>
          <a:p>
            <a:pPr marL="629920" lvl="1" indent="-305435"/>
            <a:r>
              <a:rPr lang="en-US" sz="1100" b="1" dirty="0"/>
              <a:t>Integration:</a:t>
            </a:r>
            <a:r>
              <a:rPr lang="en-US" sz="1100" dirty="0"/>
              <a:t> Ensure seamless integration with existing systems and platforms within the college environment</a:t>
            </a:r>
            <a:r>
              <a:rPr lang="en-US" sz="1100" dirty="0" smtClean="0"/>
              <a:t>.</a:t>
            </a:r>
            <a:endParaRPr lang="en-US" sz="1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t>
            </a:r>
            <a:r>
              <a:rPr lang="en-US" sz="4400" b="1" dirty="0" smtClean="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a:bodyPr>
          <a:lstStyle/>
          <a:p>
            <a:r>
              <a:rPr lang="en-IN" sz="2400" dirty="0" smtClean="0">
                <a:solidFill>
                  <a:srgbClr val="0F0F0F"/>
                </a:solidFill>
                <a:ea typeface="+mn-lt"/>
                <a:cs typeface="+mn-lt"/>
              </a:rPr>
              <a:t>The System required for creating the </a:t>
            </a:r>
            <a:r>
              <a:rPr lang="en-IN" sz="2400" dirty="0" err="1" smtClean="0">
                <a:solidFill>
                  <a:srgbClr val="0F0F0F"/>
                </a:solidFill>
                <a:ea typeface="+mn-lt"/>
                <a:cs typeface="+mn-lt"/>
              </a:rPr>
              <a:t>Chatbot</a:t>
            </a:r>
            <a:r>
              <a:rPr lang="en-IN" sz="2400" dirty="0" smtClean="0">
                <a:solidFill>
                  <a:srgbClr val="0F0F0F"/>
                </a:solidFill>
                <a:ea typeface="+mn-lt"/>
                <a:cs typeface="+mn-lt"/>
              </a:rPr>
              <a:t> was presented by IBM Watson x Assistant. </a:t>
            </a:r>
          </a:p>
          <a:p>
            <a:r>
              <a:rPr lang="en-IN" sz="2400" dirty="0" smtClean="0">
                <a:solidFill>
                  <a:srgbClr val="0F0F0F"/>
                </a:solidFill>
                <a:ea typeface="+mn-lt"/>
                <a:cs typeface="+mn-lt"/>
              </a:rPr>
              <a:t>Steps to go to the Watson x Assistant services are:</a:t>
            </a:r>
          </a:p>
          <a:p>
            <a:pPr marL="666900" lvl="1" indent="-342900">
              <a:buAutoNum type="arabicPeriod"/>
            </a:pPr>
            <a:r>
              <a:rPr lang="en-IN" sz="1800" dirty="0" smtClean="0">
                <a:solidFill>
                  <a:srgbClr val="0F0F0F"/>
                </a:solidFill>
              </a:rPr>
              <a:t>You have to create an account on IBM cloud and enter your feature code generated in the 1</a:t>
            </a:r>
            <a:r>
              <a:rPr lang="en-IN" sz="1800" baseline="30000" dirty="0" smtClean="0">
                <a:solidFill>
                  <a:srgbClr val="0F0F0F"/>
                </a:solidFill>
              </a:rPr>
              <a:t>st</a:t>
            </a:r>
            <a:r>
              <a:rPr lang="en-IN" sz="1800" dirty="0" smtClean="0">
                <a:solidFill>
                  <a:srgbClr val="0F0F0F"/>
                </a:solidFill>
              </a:rPr>
              <a:t> week of the internship.</a:t>
            </a:r>
          </a:p>
          <a:p>
            <a:pPr marL="666900" lvl="1" indent="-342900">
              <a:buAutoNum type="arabicPeriod"/>
            </a:pPr>
            <a:r>
              <a:rPr lang="en-IN" sz="1800" dirty="0" smtClean="0">
                <a:solidFill>
                  <a:srgbClr val="0F0F0F"/>
                </a:solidFill>
              </a:rPr>
              <a:t>Once you have created the account, then you can search for the Watson x Assistant in IBM cloud . </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11" name="TextBox 10"/>
          <p:cNvSpPr txBox="1"/>
          <p:nvPr/>
        </p:nvSpPr>
        <p:spPr>
          <a:xfrm>
            <a:off x="270588" y="3536302"/>
            <a:ext cx="184731" cy="369332"/>
          </a:xfrm>
          <a:prstGeom prst="rect">
            <a:avLst/>
          </a:prstGeom>
          <a:noFill/>
        </p:spPr>
        <p:txBody>
          <a:bodyPr wrap="none" rtlCol="0">
            <a:spAutoFit/>
          </a:bodyPr>
          <a:lstStyle/>
          <a:p>
            <a:endParaRPr lang="en-IN" dirty="0"/>
          </a:p>
        </p:txBody>
      </p:sp>
      <p:sp>
        <p:nvSpPr>
          <p:cNvPr id="15"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302026"/>
            <a:ext cx="11259355" cy="4673324"/>
          </a:xfrm>
        </p:spPr>
        <p:txBody>
          <a:bodyPr/>
          <a:lstStyle/>
          <a:p>
            <a:pPr marL="0" indent="0">
              <a:buNone/>
            </a:pPr>
            <a:r>
              <a:rPr lang="en-IN" sz="2000" dirty="0"/>
              <a:t>You can see the result by </a:t>
            </a:r>
            <a:r>
              <a:rPr lang="en-IN" sz="2000" dirty="0" smtClean="0"/>
              <a:t>visiting </a:t>
            </a:r>
            <a:r>
              <a:rPr lang="en-IN" sz="2000" dirty="0" smtClean="0"/>
              <a:t>these </a:t>
            </a:r>
            <a:r>
              <a:rPr lang="en-IN" sz="2000" dirty="0" smtClean="0"/>
              <a:t>links:</a:t>
            </a:r>
          </a:p>
          <a:p>
            <a:pPr lvl="1"/>
            <a:r>
              <a:rPr lang="en-IN" sz="1500" b="1" dirty="0" err="1" smtClean="0">
                <a:solidFill>
                  <a:srgbClr val="0F0F0F"/>
                </a:solidFill>
                <a:ea typeface="+mn-lt"/>
                <a:cs typeface="+mn-lt"/>
              </a:rPr>
              <a:t>Chatbot</a:t>
            </a:r>
            <a:r>
              <a:rPr lang="en-IN" sz="1500" b="1" dirty="0" smtClean="0">
                <a:solidFill>
                  <a:srgbClr val="0F0F0F"/>
                </a:solidFill>
                <a:ea typeface="+mn-lt"/>
                <a:cs typeface="+mn-lt"/>
              </a:rPr>
              <a:t> </a:t>
            </a:r>
            <a:r>
              <a:rPr lang="en-IN" sz="1500" b="1" dirty="0">
                <a:solidFill>
                  <a:srgbClr val="0F0F0F"/>
                </a:solidFill>
                <a:ea typeface="+mn-lt"/>
                <a:cs typeface="+mn-lt"/>
              </a:rPr>
              <a:t>Link : </a:t>
            </a:r>
            <a:r>
              <a:rPr lang="en-IN" sz="1500" b="1" u="sng" dirty="0">
                <a:solidFill>
                  <a:schemeClr val="accent1"/>
                </a:solidFill>
                <a:ea typeface="+mn-lt"/>
                <a:cs typeface="+mn-lt"/>
                <a:hlinkClick r:id="rId2"/>
              </a:rPr>
              <a:t>https://</a:t>
            </a:r>
            <a:r>
              <a:rPr lang="en-IN" sz="1500" b="1" u="sng" dirty="0" smtClean="0">
                <a:solidFill>
                  <a:schemeClr val="accent1"/>
                </a:solidFill>
                <a:ea typeface="+mn-lt"/>
                <a:cs typeface="+mn-lt"/>
                <a:hlinkClick r:id="rId2"/>
              </a:rPr>
              <a:t>web-chat.global.assistant.watson.appdomain.cloud/preview.html?backgroundImageURL=https%3A%2F%2Fau-syd.assistant.watson.cloud.ibm.com%2Fpublic%2Fimages%2Fupx-9afdf6b0-dc14-4ac9-ad2c-553c08ff0e4c%3A%3Acecc02da-bb78-4724-addb-c3a7bc498504&amp;integrationID=a1df26ec-21c2-415d-b08f-1f4d1cdc285a&amp;region=au-syd&amp;serviceInstanceID=9afdf6b0-dc14-4ac9-ad2c-553c08ff0e4c</a:t>
            </a:r>
            <a:endParaRPr lang="en-IN" sz="1500" b="1" u="sng" dirty="0" smtClean="0">
              <a:solidFill>
                <a:schemeClr val="accent1"/>
              </a:solidFill>
              <a:ea typeface="+mn-lt"/>
              <a:cs typeface="+mn-lt"/>
            </a:endParaRPr>
          </a:p>
          <a:p>
            <a:pPr lvl="1"/>
            <a:r>
              <a:rPr lang="en-IN" sz="1500" b="1" dirty="0">
                <a:solidFill>
                  <a:srgbClr val="0F0F0F"/>
                </a:solidFill>
                <a:ea typeface="+mn-lt"/>
                <a:cs typeface="+mn-lt"/>
              </a:rPr>
              <a:t>Website Link : </a:t>
            </a:r>
            <a:r>
              <a:rPr lang="en-IN" sz="1500" b="1" dirty="0">
                <a:solidFill>
                  <a:schemeClr val="accent1"/>
                </a:solidFill>
                <a:ea typeface="+mn-lt"/>
                <a:cs typeface="+mn-lt"/>
                <a:hlinkClick r:id="rId3"/>
              </a:rPr>
              <a:t>https://collegechatbot.tiiny.site</a:t>
            </a:r>
            <a:endParaRPr lang="en-IN" sz="1500" b="1" dirty="0">
              <a:solidFill>
                <a:srgbClr val="0F0F0F"/>
              </a:solidFill>
            </a:endParaRPr>
          </a:p>
          <a:p>
            <a:pPr marL="324000" lvl="1" indent="0">
              <a:buNone/>
            </a:pPr>
            <a:endParaRPr lang="en-IN" sz="1500" b="1" dirty="0">
              <a:solidFill>
                <a:srgbClr val="0F0F0F"/>
              </a:solidFill>
            </a:endParaRP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solidFill>
                  <a:schemeClr val="accent1"/>
                </a:solidFill>
              </a:rPr>
              <a:t>Overview</a:t>
            </a:r>
            <a:endParaRPr lang="en-IN" sz="4000" dirty="0">
              <a:solidFill>
                <a:schemeClr val="accent1"/>
              </a:solidFill>
            </a:endParaRPr>
          </a:p>
        </p:txBody>
      </p:sp>
      <p:pic>
        <p:nvPicPr>
          <p:cNvPr id="4"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b="5505"/>
          <a:stretch/>
        </p:blipFill>
        <p:spPr>
          <a:xfrm>
            <a:off x="1951020" y="1469701"/>
            <a:ext cx="8308622" cy="4416298"/>
          </a:xfrm>
        </p:spPr>
      </p:pic>
    </p:spTree>
    <p:extLst>
      <p:ext uri="{BB962C8B-B14F-4D97-AF65-F5344CB8AC3E}">
        <p14:creationId xmlns:p14="http://schemas.microsoft.com/office/powerpoint/2010/main" val="3446136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By implementing an IBM Watson Assistant </a:t>
            </a:r>
            <a:r>
              <a:rPr lang="en-US" sz="2000" dirty="0" err="1" smtClean="0"/>
              <a:t>Chatbot</a:t>
            </a:r>
            <a:r>
              <a:rPr lang="en-US" sz="2000" dirty="0"/>
              <a:t>, we aim to address the existing communication and information retrieval challenges within our college community, fostering enhanced collaboration, efficiency, and satisfaction among students, faculty, and staff.</a:t>
            </a:r>
            <a:endParaRPr lang="en-IN" sz="20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a:t>IBM Cloud. (</a:t>
            </a:r>
            <a:r>
              <a:rPr lang="en-US" sz="2400" dirty="0" err="1"/>
              <a:t>n.d.</a:t>
            </a:r>
            <a:r>
              <a:rPr lang="en-US" sz="2400" dirty="0"/>
              <a:t>). Watson Assistant. Retrieved from </a:t>
            </a:r>
            <a:r>
              <a:rPr lang="en-US" sz="2400" dirty="0" smtClean="0">
                <a:hlinkClick r:id="rId2"/>
              </a:rPr>
              <a:t>https</a:t>
            </a:r>
            <a:r>
              <a:rPr lang="en-US" sz="2400" dirty="0">
                <a:hlinkClick r:id="rId2"/>
              </a:rPr>
              <a:t>://www.ibm.com/cloud/watson-assistant</a:t>
            </a:r>
            <a:endParaRPr lang="en-US" sz="2400" dirty="0"/>
          </a:p>
          <a:p>
            <a:r>
              <a:rPr lang="en-IN" sz="2400" dirty="0"/>
              <a:t>IBM Developer. (</a:t>
            </a:r>
            <a:r>
              <a:rPr lang="en-IN" sz="2400" dirty="0" err="1"/>
              <a:t>n.d.</a:t>
            </a:r>
            <a:r>
              <a:rPr lang="en-IN" sz="2400" dirty="0"/>
              <a:t>). IBM Cloud Watson Assistant Documentation. Retrieved from </a:t>
            </a:r>
            <a:r>
              <a:rPr lang="en-IN" sz="2400" dirty="0">
                <a:hlinkClick r:id="rId3"/>
              </a:rPr>
              <a:t>https://</a:t>
            </a:r>
            <a:r>
              <a:rPr lang="en-IN" sz="2400" dirty="0" smtClean="0">
                <a:hlinkClick r:id="rId3"/>
              </a:rPr>
              <a:t>cloud.ibm.com/docs/watson?topic=watson-about</a:t>
            </a:r>
            <a:endParaRPr lang="en-IN" sz="2400" dirty="0" smtClean="0"/>
          </a:p>
          <a:p>
            <a:r>
              <a:rPr lang="en-IN" sz="2400" dirty="0" smtClean="0"/>
              <a:t>The courses and some academics details are taken from UTU(Uttarakhand Technical University).</a:t>
            </a:r>
            <a:endParaRPr lang="en-IN" sz="2400" dirty="0"/>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schemas.microsoft.com/office/2006/documentManagement/type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213</TotalTime>
  <Words>486</Words>
  <Application>Microsoft Office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College Chatbot</vt:lpstr>
      <vt:lpstr>OUTLINE</vt:lpstr>
      <vt:lpstr>Problem Statement</vt:lpstr>
      <vt:lpstr>Proposed Solution</vt:lpstr>
      <vt:lpstr>System Approach</vt:lpstr>
      <vt:lpstr>Result</vt:lpstr>
      <vt:lpstr>Overview</vt:lpstr>
      <vt:lpstr>Conclusion</vt:lpstr>
      <vt:lpstr>References</vt:lpstr>
      <vt:lpstr>course certificate 1 </vt:lpstr>
      <vt:lpstr>course certificate 2</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Pankaj Tyagi</cp:lastModifiedBy>
  <cp:revision>39</cp:revision>
  <dcterms:created xsi:type="dcterms:W3CDTF">2021-05-26T16:50:10Z</dcterms:created>
  <dcterms:modified xsi:type="dcterms:W3CDTF">2024-03-21T07:37:26Z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