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slide" Target="slides/slide19.xml"/>
<Relationship Id="rId21" Type="http://schemas.openxmlformats.org/officeDocument/2006/relationships/slide" Target="slides/slide20.xml"/>
<Relationship Id="rId22" Type="http://schemas.openxmlformats.org/officeDocument/2006/relationships/slide" Target="slides/slide21.xml"/>
<Relationship Id="rId23" Type="http://schemas.openxmlformats.org/officeDocument/2006/relationships/slide" Target="slides/slide22.xml"/>
<Relationship Id="rId24" Type="http://schemas.openxmlformats.org/officeDocument/2006/relationships/slide" Target="slides/slide23.xml"/>
<Relationship Id="rId25" Type="http://schemas.openxmlformats.org/officeDocument/2006/relationships/slide" Target="slides/slide24.xml"/>
<Relationship Id="rId26" Type="http://schemas.openxmlformats.org/officeDocument/2006/relationships/slide" Target="slides/slide25.xml"/>
<Relationship Id="rId27" Type="http://schemas.openxmlformats.org/officeDocument/2006/relationships/slide" Target="slides/slide26.xml"/>
<Relationship Id="rId28" Type="http://schemas.openxmlformats.org/officeDocument/2006/relationships/slide" Target="slides/slide27.xml"/>
<Relationship Id="rId29" Type="http://schemas.openxmlformats.org/officeDocument/2006/relationships/slide" Target="slides/slide28.xml"/>
<Relationship Id="rId30" Type="http://schemas.openxmlformats.org/officeDocument/2006/relationships/slide" Target="slides/slide29.xml"/>
<Relationship Id="rId31" Type="http://schemas.openxmlformats.org/officeDocument/2006/relationships/slide" Target="slides/slide30.xml"/>
<Relationship Id="rId32" Type="http://schemas.openxmlformats.org/officeDocument/2006/relationships/slide" Target="slides/slide31.xml"/>
<Relationship Id="rId33" Type="http://schemas.openxmlformats.org/officeDocument/2006/relationships/slide" Target="slides/slide32.xml"/>
<Relationship Id="rId34" Type="http://schemas.openxmlformats.org/officeDocument/2006/relationships/slide" Target="slides/slide33.xml"/>
<Relationship Id="rId35" Type="http://schemas.openxmlformats.org/officeDocument/2006/relationships/slide" Target="slides/slide34.xml"/>
<Relationship Id="rId36" Type="http://schemas.openxmlformats.org/officeDocument/2006/relationships/slide" Target="slides/slide35.xml"/>
<Relationship Id="rId37" Type="http://schemas.openxmlformats.org/officeDocument/2006/relationships/slide" Target="slides/slide36.xml"/>
<Relationship Id="rId38" Type="http://schemas.openxmlformats.org/officeDocument/2006/relationships/slide" Target="slides/slide37.xml"/>
<Relationship Id="rId39" Type="http://schemas.openxmlformats.org/officeDocument/2006/relationships/slide" Target="slides/slide38.xml"/>
<Relationship Id="rId40" Type="http://schemas.openxmlformats.org/officeDocument/2006/relationships/slide" Target="slides/slide39.xml"/>
<Relationship Id="rId41" Type="http://schemas.openxmlformats.org/officeDocument/2006/relationships/slide" Target="slides/slide40.xml"/>
<Relationship Id="rId42" Type="http://schemas.openxmlformats.org/officeDocument/2006/relationships/slide" Target="slides/slide41.xml"/>
<Relationship Id="rId43" Type="http://schemas.openxmlformats.org/officeDocument/2006/relationships/slide" Target="slides/slide42.xml"/>
<Relationship Id="rId44" Type="http://schemas.openxmlformats.org/officeDocument/2006/relationships/slide" Target="slides/slide43.xml"/>
<Relationship Id="rId45" Type="http://schemas.openxmlformats.org/officeDocument/2006/relationships/slide" Target="slides/slide44.xml"/>
<Relationship Id="rId46" Type="http://schemas.openxmlformats.org/officeDocument/2006/relationships/slide" Target="slides/slide45.xml"/>
<Relationship Id="rId47" Type="http://schemas.openxmlformats.org/officeDocument/2006/relationships/slide" Target="slides/slide46.xml"/>
<Relationship Id="rId48" Type="http://schemas.openxmlformats.org/officeDocument/2006/relationships/slide" Target="slides/slide47.xml"/>
<Relationship Id="rId49" Type="http://schemas.openxmlformats.org/officeDocument/2006/relationships/slide" Target="slides/slide48.xml"/>
<Relationship Id="rId50" Type="http://schemas.openxmlformats.org/officeDocument/2006/relationships/slide" Target="slides/slide49.xml"/>
<Relationship Id="rId51" Type="http://schemas.openxmlformats.org/officeDocument/2006/relationships/slide" Target="slides/slide50.xml"/>
<Relationship Id="rId52" Type="http://schemas.openxmlformats.org/officeDocument/2006/relationships/presProps" Target="presProps.xml"/>
<Relationship Id="rId55" Type="http://schemas.openxmlformats.org/officeDocument/2006/relationships/tableStyles" Target="tableStyles.xml"/>
<Relationship Id="rId54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53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72D31F92-B5F5-984B-8163-C46BAD9F9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CCBD482-3FDB-7045-AC17-5B2D1A747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33925F48-CC2D-9A41-B458-F523A9EC3EFA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10AE0908-FBE0-8A4D-B55B-D963F14FEBE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E4C9A1FE-8A12-9B45-9E66-51B15C1C6C3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39915D6B-433A-DB46-945B-AD6DD15C22F0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1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2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4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5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6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7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4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8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19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0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1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2.png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3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4.png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5.png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2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Contact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sunburst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0794362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02121"/>
                <a:gridCol w="1008988"/>
                <a:gridCol w="1420312"/>
                <a:gridCol w="551030"/>
              </a:tblGrid>
              <a:tr h="239206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New contacts today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42207">
                <a:tc rowSpan="7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Firefly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  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Tomo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13.3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899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Charewa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Ghu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Gomade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Newtown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40433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Solaplace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1252">
                <a:tc rowSpan="4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Gimbe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13.3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Ghera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Hio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Tolotaiwo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6.67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-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100  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contacts,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plots show the number of new contacts on each day, that is, the number of contacts on their first day of follow-up.</a:t>
            </a:r>
          </a:p>
          <a:p>
            <a:pPr lvl="0" marL="0" indent="0">
              <a:buNone/>
            </a:pPr>
            <a:r>
              <a:rPr/>
              <a:t>The day on which the highest number of new contacts commenced follow-up was May 19, 2021, with 20 contacts that day.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Absolute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/var/folders/g5/g2qs3mm57jz981gf7c2vqhfh0000gn/T//Rtmp4E9FtT/file154783cb94438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Relative</a:t>
            </a:r>
            <a:r>
              <a:rPr/>
              <a:t> </a:t>
            </a:r>
            <a:r>
              <a:rPr/>
              <a:t>proportions</a:t>
            </a:r>
          </a:p>
        </p:txBody>
      </p:sp>
      <p:pic>
        <p:nvPicPr>
          <p:cNvPr descr="/var/folders/g5/g2qs3mm57jz981gf7c2vqhfh0000gn/T//Rtmp4E9FtT/file154783cb94438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Total/cumulative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2021)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 and plots show the count of all contacts recorded in each level 1 division since database inception.</a:t>
            </a:r>
          </a:p>
          <a:p>
            <a:pPr lvl="0" marL="0" indent="0">
              <a:buNone/>
            </a:pPr>
            <a:r>
              <a:rPr/>
              <a:t>The level 1 division with the most total contacts since database inception is Big City, with 179 contacts (52.2% of the total)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sunburst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VALUE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SUMMARIES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672691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02121"/>
                <a:gridCol w="1008988"/>
                <a:gridCol w="1055373"/>
                <a:gridCol w="551030"/>
              </a:tblGrid>
              <a:tr h="211989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contacts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42207">
                <a:tc rowSpan="9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Tomo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10.2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Tolo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Gomo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6.41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Ghu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899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Charewa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5.83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0433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Solaplace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5.83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Gomade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3.79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Newtown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3.79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39956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Firefly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3.5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1252">
                <a:tc rowSpan="7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Hio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8.75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Dom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7.58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Ghera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7.58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Gimbe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17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Feme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6.41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Tolotaiwo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6.41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Dom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2.33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-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343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100  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Total/cumulative</a:t>
            </a:r>
            <a:r>
              <a:rPr/>
              <a:t> </a:t>
            </a:r>
            <a:r>
              <a:rPr/>
              <a:t>contacts,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 and plots show the count of cumulative contacts over time.</a:t>
            </a:r>
          </a:p>
          <a:p>
            <a:pPr lvl="0" marL="0" indent="0">
              <a:buNone/>
            </a:pPr>
            <a:r>
              <a:rPr/>
              <a:t>Today, Big City has a cumulative count of 179 contacts. Seven days ago, there were 141 contacts (a 27 % increase)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Absolute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/var/folders/g5/g2qs3mm57jz981gf7c2vqhfh0000gn/T//Rtmp4E9FtT/file154783cb94438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Relative</a:t>
            </a:r>
            <a:r>
              <a:rPr/>
              <a:t> </a:t>
            </a:r>
            <a:r>
              <a:rPr/>
              <a:t>proportions</a:t>
            </a:r>
          </a:p>
        </p:txBody>
      </p:sp>
      <p:pic>
        <p:nvPicPr>
          <p:cNvPr descr="/var/folders/g5/g2qs3mm57jz981gf7c2vqhfh0000gn/T//Rtmp4E9FtT/file154783cb94438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surveillance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2021)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 and plots show the count of contacts currently under follow-up.</a:t>
            </a:r>
          </a:p>
          <a:p>
            <a:pPr lvl="0" marL="0" indent="0">
              <a:buNone/>
            </a:pPr>
            <a:r>
              <a:rPr/>
              <a:t>The level 1 division with the most contacts under surveillance at present is Big City, with 179 contacts (52.2% of the total)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surveillance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surveillance</a:t>
            </a:r>
            <a:r>
              <a:rPr/>
              <a:t> </a:t>
            </a:r>
            <a:r>
              <a:rPr/>
              <a:t>sunburst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surveillance</a:t>
            </a:r>
            <a:r>
              <a:rPr/>
              <a:t> </a:t>
            </a: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895059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02121"/>
                <a:gridCol w="1008988"/>
                <a:gridCol w="1606738"/>
                <a:gridCol w="551030"/>
              </a:tblGrid>
              <a:tr h="212125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Admin level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No. under surveillance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42207">
                <a:tc rowSpan="9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Tomo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9.4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0433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Solaplace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8.55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Tolo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6.84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899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Charewa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5.98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Ghu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5.98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Gomo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5.13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39956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Firefly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4.27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Newtown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3.42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Big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Gomade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1.71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1252">
                <a:tc rowSpan="7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Ghera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10.3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Hio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8.55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Tolotaiwo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7.69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Dom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6.84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17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Feme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6.84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967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Gimbe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4.27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Small City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Dom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1.71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08987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2.56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1238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-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100  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g5/g2qs3mm57jz981gf7c2vqhfh0000gn/T//Rtmp4E9FtT/file154783cb94438_files/figure-pptx/valueBoxe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surveillance,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plots show the number of contacts under surveillance on each day, whether or not they were successfully contacted.</a:t>
            </a:r>
          </a:p>
          <a:p>
            <a:pPr lvl="0" marL="0" indent="0">
              <a:buNone/>
            </a:pPr>
            <a:r>
              <a:rPr/>
              <a:t>The day on which the highest number contacts were under surveillance was May 14, 2021, with 121 contacts under surveillance.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Absolute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/var/folders/g5/g2qs3mm57jz981gf7c2vqhfh0000gn/T//Rtmp4E9FtT/file154783cb94438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Relative</a:t>
            </a:r>
            <a:r>
              <a:rPr/>
              <a:t> </a:t>
            </a:r>
            <a:r>
              <a:rPr/>
              <a:t>proportions</a:t>
            </a:r>
          </a:p>
        </p:txBody>
      </p:sp>
      <p:pic>
        <p:nvPicPr>
          <p:cNvPr descr="/var/folders/g5/g2qs3mm57jz981gf7c2vqhfh0000gn/T//Rtmp4E9FtT/file154783cb94438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case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plots show the number of contacts linked to each case.</a:t>
            </a:r>
          </a:p>
          <a:p>
            <a:pPr lvl="0" marL="0" indent="0">
              <a:buNone/>
            </a:pPr>
            <a:r>
              <a:rPr/>
              <a:t>The median number of contacts per case is 8, (IQR:15-14) with a minimum of 1 and a maximum of 16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 per case for the 20 cases with the most contacts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962784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22858"/>
                <a:gridCol w="1591003"/>
              </a:tblGrid>
              <a:tr h="214785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Case ID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linked contacts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37705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Manquant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CAS20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CAS15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CAS19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CAS34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CAS29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CAS21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CAS25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CAS38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CAS36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CAS14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CAS26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CAS39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CAS10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donut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totalContactsPerCaseDonut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totalContactsPerCase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Case-contact</a:t>
            </a:r>
            <a:r>
              <a:rPr/>
              <a:t> </a:t>
            </a:r>
            <a:r>
              <a:rPr/>
              <a:t>relationships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g5/g2qs3mm57jz981gf7c2vqhfh0000gn/T//Rtmp4E9FtT/file154783cb94438_files/figure-pptx/valueBoxes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plots show the number of contacts per type of link. The categories have been cleaned and condensed. Access the data in tabular form by clicking on the top-right button.</a:t>
            </a:r>
          </a:p>
          <a:p>
            <a:pPr lvl="0" marL="0" indent="0">
              <a:buNone/>
            </a:pPr>
            <a:r>
              <a:rPr/>
              <a:t>The most common link category is ‘parent proche’, with 53 contacts (15.45%).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Case-contact</a:t>
            </a:r>
            <a:r>
              <a:rPr/>
              <a:t> </a:t>
            </a:r>
            <a:r>
              <a:rPr/>
              <a:t>relationships,</a:t>
            </a:r>
            <a:r>
              <a:rPr/>
              <a:t> </a:t>
            </a:r>
            <a:r>
              <a:rPr/>
              <a:t>donut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totalContactsPerLinkTypeDonut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Case-contact</a:t>
            </a:r>
            <a:r>
              <a:rPr/>
              <a:t> </a:t>
            </a:r>
            <a:r>
              <a:rPr/>
              <a:t>relationships,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totalContactsPerLinkType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timelines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plots track the status of each active contact over all 10 days of follow-up.</a:t>
            </a:r>
          </a:p>
          <a:p>
            <a:pPr lvl="0" marL="0" indent="0">
              <a:buNone/>
            </a:pPr>
            <a:r>
              <a:rPr/>
              <a:t>There are 117 active contacts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activeContactsBreakdown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snake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/var/folders/g5/g2qs3mm57jz981gf7c2vqhfh0000gn/T//Rtmp4E9FtT/file154783cb94438_files/figure-pptx/activeContactsTimelineSnak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recently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tables track the contacts who should be under surveillance but have not been followed for an extended period.</a:t>
            </a:r>
          </a:p>
          <a:p>
            <a:pPr lvl="0" marL="0" indent="0">
              <a:buNone/>
            </a:pPr>
            <a:r>
              <a:rPr/>
              <a:t>4 contacts have not been seen for the past three days.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</a:p>
        </p:txBody>
      </p:sp>
      <p:pic>
        <p:nvPicPr>
          <p:cNvPr descr="/var/folders/g5/g2qs3mm57jz981gf7c2vqhfh0000gn/T//Rtmp4E9FtT/file154783cb94438_files/figure-pptx/contactsLost24To72HoursTab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g5/g2qs3mm57jz981gf7c2vqhfh0000gn/T//Rtmp4E9FtT/file154783cb94438_files/figure-pptx/valueBoxe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929377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29497"/>
              </a:tblGrid>
              <a:tr h="21089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ID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1396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Civ35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Civ102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Civ111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396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Civ135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g5/g2qs3mm57jz981gf7c2vqhfh0000gn/T//Rtmp4E9FtT/file154783cb94438_files/figure-pptx/valueBoxes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(starting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2021)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 and plots show the count of the new contacts (contacts commencing follow-up) on the selected date of review. Follow-up begins the day after the last interaction with a confirmed or suspected case</a:t>
            </a:r>
          </a:p>
          <a:p>
            <a:pPr lvl="0" marL="0" indent="0">
              <a:buNone/>
            </a:pPr>
            <a:r>
              <a:rPr/>
              <a:t>The level 1 division with the most new contacts in the past day is Big City, with 10 contacts (66.7% of the total)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/var/folders/g5/g2qs3mm57jz981gf7c2vqhfh0000gn/T//Rtmp4E9FtT/file154783cb94438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COVID-19 Contact Tracing Report</dc:title>
  <dc:creator/>
  <cp:keywords/>
  <dcterms:created xsi:type="dcterms:W3CDTF">2021-05-25T21:20:18Z</dcterms:created>
  <dcterms:modified xsi:type="dcterms:W3CDTF">2021-05-25T23:20:22Z</dcterms:modified>
  <cp:lastModifiedBy>kenwosu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fontsize">
    <vt:lpwstr>10pt</vt:lpwstr>
  </property>
  <property fmtid="{D5CDD505-2E9C-101B-9397-08002B2CF9AE}" pid="4" name="geometry">
    <vt:lpwstr>left=2cm,right=2cm,top=2.5cm,bottom=2cm</vt:lpwstr>
  </property>
  <property fmtid="{D5CDD505-2E9C-101B-9397-08002B2CF9AE}" pid="5" name="google-font">
    <vt:lpwstr>True</vt:lpwstr>
  </property>
  <property fmtid="{D5CDD505-2E9C-101B-9397-08002B2CF9AE}" pid="6" name="main-color">
    <vt:lpwstr>#3391CF</vt:lpwstr>
  </property>
  <property fmtid="{D5CDD505-2E9C-101B-9397-08002B2CF9AE}" pid="7" name="main-font">
    <vt:lpwstr>Open Sans</vt:lpwstr>
  </property>
  <property fmtid="{D5CDD505-2E9C-101B-9397-08002B2CF9AE}" pid="8" name="mainfont">
    <vt:lpwstr>Avenir</vt:lpwstr>
  </property>
  <property fmtid="{D5CDD505-2E9C-101B-9397-08002B2CF9AE}" pid="9" name="output">
    <vt:lpwstr/>
  </property>
  <property fmtid="{D5CDD505-2E9C-101B-9397-08002B2CF9AE}" pid="10" name="params">
    <vt:lpwstr/>
  </property>
</Properties>
</file>