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90" r:id="rId2"/>
    <p:sldId id="291" r:id="rId3"/>
    <p:sldId id="268" r:id="rId4"/>
    <p:sldId id="292" r:id="rId5"/>
    <p:sldId id="270" r:id="rId6"/>
    <p:sldId id="294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CA9"/>
    <a:srgbClr val="9DB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87"/>
    <p:restoredTop sz="94419"/>
  </p:normalViewPr>
  <p:slideViewPr>
    <p:cSldViewPr snapToGrid="0">
      <p:cViewPr varScale="1">
        <p:scale>
          <a:sx n="104" d="100"/>
          <a:sy n="104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051337-5819-4052-8D27-D583C55D7DED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9785AA-CCAD-4C98-BE70-48F823F3CEBA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/>
            <a:t>Made Decision tree models </a:t>
          </a:r>
          <a:r>
            <a:rPr lang="en-US" sz="2400" b="1" dirty="0"/>
            <a:t>(</a:t>
          </a:r>
          <a:r>
            <a:rPr lang="en-US" sz="2400" b="1" dirty="0">
              <a:solidFill>
                <a:srgbClr val="00B050"/>
              </a:solidFill>
            </a:rPr>
            <a:t>Success</a:t>
          </a:r>
          <a:r>
            <a:rPr lang="en-US" sz="2400" b="1" dirty="0"/>
            <a:t>):</a:t>
          </a:r>
          <a:endParaRPr lang="en-US" sz="2400" dirty="0"/>
        </a:p>
      </dgm:t>
    </dgm:pt>
    <dgm:pt modelId="{BE74F259-F81E-404F-ACC0-50CA698683B8}" type="parTrans" cxnId="{CBAD27F7-EDAC-4E30-887C-BF2D9B597FBE}">
      <dgm:prSet/>
      <dgm:spPr/>
      <dgm:t>
        <a:bodyPr/>
        <a:lstStyle/>
        <a:p>
          <a:endParaRPr lang="en-US"/>
        </a:p>
      </dgm:t>
    </dgm:pt>
    <dgm:pt modelId="{8E2ED38B-0363-4710-B194-BE801C42DBEC}" type="sibTrans" cxnId="{CBAD27F7-EDAC-4E30-887C-BF2D9B597FBE}">
      <dgm:prSet/>
      <dgm:spPr/>
      <dgm:t>
        <a:bodyPr/>
        <a:lstStyle/>
        <a:p>
          <a:endParaRPr lang="en-US"/>
        </a:p>
      </dgm:t>
    </dgm:pt>
    <dgm:pt modelId="{57713E64-C8A4-4C11-A4B0-06BF0F551DB9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000" dirty="0"/>
            <a:t>predict lowest price by all features (98% accuracy)</a:t>
          </a:r>
        </a:p>
      </dgm:t>
    </dgm:pt>
    <dgm:pt modelId="{42616FCB-EB61-46AD-A94A-3864B98D6216}" type="parTrans" cxnId="{4D8C4288-2935-41EC-B2C9-CCAE2BF93FE6}">
      <dgm:prSet/>
      <dgm:spPr/>
      <dgm:t>
        <a:bodyPr/>
        <a:lstStyle/>
        <a:p>
          <a:endParaRPr lang="en-US"/>
        </a:p>
      </dgm:t>
    </dgm:pt>
    <dgm:pt modelId="{D706E062-D681-48F2-A00D-D8283A8EF30C}" type="sibTrans" cxnId="{4D8C4288-2935-41EC-B2C9-CCAE2BF93FE6}">
      <dgm:prSet/>
      <dgm:spPr/>
      <dgm:t>
        <a:bodyPr/>
        <a:lstStyle/>
        <a:p>
          <a:endParaRPr lang="en-US"/>
        </a:p>
      </dgm:t>
    </dgm:pt>
    <dgm:pt modelId="{7DA0D8F7-772E-4758-9AD4-8F44BFDC7F1E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000" dirty="0"/>
            <a:t>predict lowest price by </a:t>
          </a:r>
          <a:r>
            <a:rPr lang="en-US" sz="2000" dirty="0" err="1"/>
            <a:t>dow</a:t>
          </a:r>
          <a:r>
            <a:rPr lang="en-US" sz="2000" dirty="0"/>
            <a:t> (68% and rising)</a:t>
          </a:r>
        </a:p>
      </dgm:t>
    </dgm:pt>
    <dgm:pt modelId="{1B3594C2-BA35-4F66-9ECB-3B5073B86836}" type="parTrans" cxnId="{35BAAF71-7FCB-46F9-970F-30AB3A80C5D6}">
      <dgm:prSet/>
      <dgm:spPr/>
      <dgm:t>
        <a:bodyPr/>
        <a:lstStyle/>
        <a:p>
          <a:endParaRPr lang="en-US"/>
        </a:p>
      </dgm:t>
    </dgm:pt>
    <dgm:pt modelId="{AC754E84-E51A-4F5B-B569-B756F240E3CB}" type="sibTrans" cxnId="{35BAAF71-7FCB-46F9-970F-30AB3A80C5D6}">
      <dgm:prSet/>
      <dgm:spPr/>
      <dgm:t>
        <a:bodyPr/>
        <a:lstStyle/>
        <a:p>
          <a:endParaRPr lang="en-US"/>
        </a:p>
      </dgm:t>
    </dgm:pt>
    <dgm:pt modelId="{18825738-3EC1-4A65-99CA-DB13824C4769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000" dirty="0"/>
            <a:t>predict lowest price by region (74% and rising)</a:t>
          </a:r>
        </a:p>
      </dgm:t>
    </dgm:pt>
    <dgm:pt modelId="{98148E16-68B6-4CB3-8761-5C046740130D}" type="parTrans" cxnId="{8AD230E8-D7B0-4838-AE2E-B94FD738679E}">
      <dgm:prSet/>
      <dgm:spPr/>
      <dgm:t>
        <a:bodyPr/>
        <a:lstStyle/>
        <a:p>
          <a:endParaRPr lang="en-US"/>
        </a:p>
      </dgm:t>
    </dgm:pt>
    <dgm:pt modelId="{FD45E2E8-5D86-40B3-827C-F2C771DCB163}" type="sibTrans" cxnId="{8AD230E8-D7B0-4838-AE2E-B94FD738679E}">
      <dgm:prSet/>
      <dgm:spPr/>
      <dgm:t>
        <a:bodyPr/>
        <a:lstStyle/>
        <a:p>
          <a:endParaRPr lang="en-US"/>
        </a:p>
      </dgm:t>
    </dgm:pt>
    <dgm:pt modelId="{EC05F506-026B-4342-ABD9-8BA8B012AC4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Made Naïve-Bayes model </a:t>
          </a:r>
          <a:r>
            <a:rPr lang="en-US" b="1" dirty="0"/>
            <a:t>(</a:t>
          </a:r>
          <a:r>
            <a:rPr lang="en-US" b="1" dirty="0">
              <a:solidFill>
                <a:srgbClr val="FF0000"/>
              </a:solidFill>
            </a:rPr>
            <a:t>Fail</a:t>
          </a:r>
          <a:r>
            <a:rPr lang="en-US" b="1" dirty="0"/>
            <a:t>):</a:t>
          </a:r>
        </a:p>
      </dgm:t>
    </dgm:pt>
    <dgm:pt modelId="{768574B8-DAE1-47AC-8568-81F65737C355}" type="parTrans" cxnId="{EA7A930B-4E07-40FA-AF40-B59F2A37668B}">
      <dgm:prSet/>
      <dgm:spPr/>
      <dgm:t>
        <a:bodyPr/>
        <a:lstStyle/>
        <a:p>
          <a:endParaRPr lang="en-US"/>
        </a:p>
      </dgm:t>
    </dgm:pt>
    <dgm:pt modelId="{D87B0C8B-EE4A-497D-B65B-804C1CCFF8C5}" type="sibTrans" cxnId="{EA7A930B-4E07-40FA-AF40-B59F2A37668B}">
      <dgm:prSet/>
      <dgm:spPr/>
      <dgm:t>
        <a:bodyPr/>
        <a:lstStyle/>
        <a:p>
          <a:endParaRPr lang="en-US"/>
        </a:p>
      </dgm:t>
    </dgm:pt>
    <dgm:pt modelId="{EF00E175-2389-4DCA-9CAA-01DB799085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predict lowest price by all features (0% accuracy due to user error)</a:t>
          </a:r>
        </a:p>
      </dgm:t>
    </dgm:pt>
    <dgm:pt modelId="{B9D8600B-D17E-496B-9E49-F6FF77D45794}" type="parTrans" cxnId="{D870BD86-D792-4462-A1B5-DD33452BD17C}">
      <dgm:prSet/>
      <dgm:spPr/>
      <dgm:t>
        <a:bodyPr/>
        <a:lstStyle/>
        <a:p>
          <a:endParaRPr lang="en-US"/>
        </a:p>
      </dgm:t>
    </dgm:pt>
    <dgm:pt modelId="{A6262562-1A12-4B06-BE0D-0B12162714C8}" type="sibTrans" cxnId="{D870BD86-D792-4462-A1B5-DD33452BD17C}">
      <dgm:prSet/>
      <dgm:spPr/>
      <dgm:t>
        <a:bodyPr/>
        <a:lstStyle/>
        <a:p>
          <a:endParaRPr lang="en-US"/>
        </a:p>
      </dgm:t>
    </dgm:pt>
    <dgm:pt modelId="{14DA36AE-81C0-493E-AD31-2B9C08EA681A}" type="pres">
      <dgm:prSet presAssocID="{C7051337-5819-4052-8D27-D583C55D7DED}" presName="root" presStyleCnt="0">
        <dgm:presLayoutVars>
          <dgm:dir/>
          <dgm:resizeHandles val="exact"/>
        </dgm:presLayoutVars>
      </dgm:prSet>
      <dgm:spPr/>
    </dgm:pt>
    <dgm:pt modelId="{3A07F67D-A6D2-42A1-A890-F1F4B4868861}" type="pres">
      <dgm:prSet presAssocID="{819785AA-CCAD-4C98-BE70-48F823F3CEBA}" presName="compNode" presStyleCnt="0"/>
      <dgm:spPr/>
    </dgm:pt>
    <dgm:pt modelId="{2CCFBDF6-19E1-4115-8278-4A6E2EA73C39}" type="pres">
      <dgm:prSet presAssocID="{819785AA-CCAD-4C98-BE70-48F823F3CEBA}" presName="iconRect" presStyleLbl="node1" presStyleIdx="0" presStyleCnt="2" custLinFactY="-29103" custLinFactNeighborX="-7972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9B7AC848-EC4D-4646-B5EE-A89C6F6AFB8A}" type="pres">
      <dgm:prSet presAssocID="{819785AA-CCAD-4C98-BE70-48F823F3CEBA}" presName="iconSpace" presStyleCnt="0"/>
      <dgm:spPr/>
    </dgm:pt>
    <dgm:pt modelId="{5F8C9054-79A0-4429-9FAB-1899D1C53E1B}" type="pres">
      <dgm:prSet presAssocID="{819785AA-CCAD-4C98-BE70-48F823F3CEBA}" presName="parTx" presStyleLbl="revTx" presStyleIdx="0" presStyleCnt="4" custLinFactY="-659" custLinFactNeighborX="-2317" custLinFactNeighborY="-100000">
        <dgm:presLayoutVars>
          <dgm:chMax val="0"/>
          <dgm:chPref val="0"/>
        </dgm:presLayoutVars>
      </dgm:prSet>
      <dgm:spPr/>
    </dgm:pt>
    <dgm:pt modelId="{EBC016D3-FF32-4EE9-B570-7B32E37136A6}" type="pres">
      <dgm:prSet presAssocID="{819785AA-CCAD-4C98-BE70-48F823F3CEBA}" presName="txSpace" presStyleCnt="0"/>
      <dgm:spPr/>
    </dgm:pt>
    <dgm:pt modelId="{58F8A4A8-47B8-4CC5-AF90-64C0771B5BDA}" type="pres">
      <dgm:prSet presAssocID="{819785AA-CCAD-4C98-BE70-48F823F3CEBA}" presName="desTx" presStyleLbl="revTx" presStyleIdx="1" presStyleCnt="4" custScaleX="134554" custScaleY="116730" custLinFactY="-100000" custLinFactNeighborX="5364" custLinFactNeighborY="-137408">
        <dgm:presLayoutVars/>
      </dgm:prSet>
      <dgm:spPr/>
    </dgm:pt>
    <dgm:pt modelId="{F94E3E21-7DDE-4053-9A68-AE8A84608600}" type="pres">
      <dgm:prSet presAssocID="{8E2ED38B-0363-4710-B194-BE801C42DBEC}" presName="sibTrans" presStyleCnt="0"/>
      <dgm:spPr/>
    </dgm:pt>
    <dgm:pt modelId="{88071911-CDC1-43CB-B10C-ADA92531120E}" type="pres">
      <dgm:prSet presAssocID="{EC05F506-026B-4342-ABD9-8BA8B012AC42}" presName="compNode" presStyleCnt="0"/>
      <dgm:spPr/>
    </dgm:pt>
    <dgm:pt modelId="{E4272FEA-B93D-4E05-926A-4390D0A3AFB3}" type="pres">
      <dgm:prSet presAssocID="{EC05F506-026B-4342-ABD9-8BA8B012AC42}" presName="iconRect" presStyleLbl="node1" presStyleIdx="1" presStyleCnt="2" custLinFactY="-29838" custLinFactNeighborX="-735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82CF2D03-4389-4526-977B-FB6B10495BED}" type="pres">
      <dgm:prSet presAssocID="{EC05F506-026B-4342-ABD9-8BA8B012AC42}" presName="iconSpace" presStyleCnt="0"/>
      <dgm:spPr/>
    </dgm:pt>
    <dgm:pt modelId="{5B48244A-4350-41A5-9E47-CB9892B29360}" type="pres">
      <dgm:prSet presAssocID="{EC05F506-026B-4342-ABD9-8BA8B012AC42}" presName="parTx" presStyleLbl="revTx" presStyleIdx="2" presStyleCnt="4" custLinFactY="-6878" custLinFactNeighborX="-5467" custLinFactNeighborY="-100000">
        <dgm:presLayoutVars>
          <dgm:chMax val="0"/>
          <dgm:chPref val="0"/>
        </dgm:presLayoutVars>
      </dgm:prSet>
      <dgm:spPr/>
    </dgm:pt>
    <dgm:pt modelId="{F26A169E-B157-460F-94AB-384E73FF42CB}" type="pres">
      <dgm:prSet presAssocID="{EC05F506-026B-4342-ABD9-8BA8B012AC42}" presName="txSpace" presStyleCnt="0"/>
      <dgm:spPr/>
    </dgm:pt>
    <dgm:pt modelId="{67F89362-ABBE-49ED-8957-F27777EC3341}" type="pres">
      <dgm:prSet presAssocID="{EC05F506-026B-4342-ABD9-8BA8B012AC42}" presName="desTx" presStyleLbl="revTx" presStyleIdx="3" presStyleCnt="4" custScaleX="143661" custLinFactY="-100000" custLinFactNeighborX="-1883" custLinFactNeighborY="-123935">
        <dgm:presLayoutVars/>
      </dgm:prSet>
      <dgm:spPr/>
    </dgm:pt>
  </dgm:ptLst>
  <dgm:cxnLst>
    <dgm:cxn modelId="{60E28C00-2AD7-4823-B2A4-04993B658816}" type="presOf" srcId="{EC05F506-026B-4342-ABD9-8BA8B012AC42}" destId="{5B48244A-4350-41A5-9E47-CB9892B29360}" srcOrd="0" destOrd="0" presId="urn:microsoft.com/office/officeart/2018/5/layout/CenteredIconLabelDescriptionList"/>
    <dgm:cxn modelId="{EA7A930B-4E07-40FA-AF40-B59F2A37668B}" srcId="{C7051337-5819-4052-8D27-D583C55D7DED}" destId="{EC05F506-026B-4342-ABD9-8BA8B012AC42}" srcOrd="1" destOrd="0" parTransId="{768574B8-DAE1-47AC-8568-81F65737C355}" sibTransId="{D87B0C8B-EE4A-497D-B65B-804C1CCFF8C5}"/>
    <dgm:cxn modelId="{3963821B-34D9-4990-ACF3-BBD404ACA132}" type="presOf" srcId="{57713E64-C8A4-4C11-A4B0-06BF0F551DB9}" destId="{58F8A4A8-47B8-4CC5-AF90-64C0771B5BDA}" srcOrd="0" destOrd="0" presId="urn:microsoft.com/office/officeart/2018/5/layout/CenteredIconLabelDescriptionList"/>
    <dgm:cxn modelId="{D5DD962E-4F05-4172-97EB-1266120AF73C}" type="presOf" srcId="{C7051337-5819-4052-8D27-D583C55D7DED}" destId="{14DA36AE-81C0-493E-AD31-2B9C08EA681A}" srcOrd="0" destOrd="0" presId="urn:microsoft.com/office/officeart/2018/5/layout/CenteredIconLabelDescriptionList"/>
    <dgm:cxn modelId="{35BAAF71-7FCB-46F9-970F-30AB3A80C5D6}" srcId="{819785AA-CCAD-4C98-BE70-48F823F3CEBA}" destId="{7DA0D8F7-772E-4758-9AD4-8F44BFDC7F1E}" srcOrd="1" destOrd="0" parTransId="{1B3594C2-BA35-4F66-9ECB-3B5073B86836}" sibTransId="{AC754E84-E51A-4F5B-B569-B756F240E3CB}"/>
    <dgm:cxn modelId="{D870BD86-D792-4462-A1B5-DD33452BD17C}" srcId="{EC05F506-026B-4342-ABD9-8BA8B012AC42}" destId="{EF00E175-2389-4DCA-9CAA-01DB799085AD}" srcOrd="0" destOrd="0" parTransId="{B9D8600B-D17E-496B-9E49-F6FF77D45794}" sibTransId="{A6262562-1A12-4B06-BE0D-0B12162714C8}"/>
    <dgm:cxn modelId="{4D8C4288-2935-41EC-B2C9-CCAE2BF93FE6}" srcId="{819785AA-CCAD-4C98-BE70-48F823F3CEBA}" destId="{57713E64-C8A4-4C11-A4B0-06BF0F551DB9}" srcOrd="0" destOrd="0" parTransId="{42616FCB-EB61-46AD-A94A-3864B98D6216}" sibTransId="{D706E062-D681-48F2-A00D-D8283A8EF30C}"/>
    <dgm:cxn modelId="{9A1740A0-D35B-4D25-BDF7-C38396C067CF}" type="presOf" srcId="{7DA0D8F7-772E-4758-9AD4-8F44BFDC7F1E}" destId="{58F8A4A8-47B8-4CC5-AF90-64C0771B5BDA}" srcOrd="0" destOrd="1" presId="urn:microsoft.com/office/officeart/2018/5/layout/CenteredIconLabelDescriptionList"/>
    <dgm:cxn modelId="{E3106EB4-CFA8-47C5-B95B-B8EBCB85A370}" type="presOf" srcId="{EF00E175-2389-4DCA-9CAA-01DB799085AD}" destId="{67F89362-ABBE-49ED-8957-F27777EC3341}" srcOrd="0" destOrd="0" presId="urn:microsoft.com/office/officeart/2018/5/layout/CenteredIconLabelDescriptionList"/>
    <dgm:cxn modelId="{221B49DD-520F-4A13-9726-7AEDF6AE4E44}" type="presOf" srcId="{819785AA-CCAD-4C98-BE70-48F823F3CEBA}" destId="{5F8C9054-79A0-4429-9FAB-1899D1C53E1B}" srcOrd="0" destOrd="0" presId="urn:microsoft.com/office/officeart/2018/5/layout/CenteredIconLabelDescriptionList"/>
    <dgm:cxn modelId="{8AD230E8-D7B0-4838-AE2E-B94FD738679E}" srcId="{819785AA-CCAD-4C98-BE70-48F823F3CEBA}" destId="{18825738-3EC1-4A65-99CA-DB13824C4769}" srcOrd="2" destOrd="0" parTransId="{98148E16-68B6-4CB3-8761-5C046740130D}" sibTransId="{FD45E2E8-5D86-40B3-827C-F2C771DCB163}"/>
    <dgm:cxn modelId="{ABD30DF6-F6A7-44AF-8FAB-EEAD4B54B806}" type="presOf" srcId="{18825738-3EC1-4A65-99CA-DB13824C4769}" destId="{58F8A4A8-47B8-4CC5-AF90-64C0771B5BDA}" srcOrd="0" destOrd="2" presId="urn:microsoft.com/office/officeart/2018/5/layout/CenteredIconLabelDescriptionList"/>
    <dgm:cxn modelId="{CBAD27F7-EDAC-4E30-887C-BF2D9B597FBE}" srcId="{C7051337-5819-4052-8D27-D583C55D7DED}" destId="{819785AA-CCAD-4C98-BE70-48F823F3CEBA}" srcOrd="0" destOrd="0" parTransId="{BE74F259-F81E-404F-ACC0-50CA698683B8}" sibTransId="{8E2ED38B-0363-4710-B194-BE801C42DBEC}"/>
    <dgm:cxn modelId="{FBD367E8-70F7-4535-8F21-39BAC947B7D5}" type="presParOf" srcId="{14DA36AE-81C0-493E-AD31-2B9C08EA681A}" destId="{3A07F67D-A6D2-42A1-A890-F1F4B4868861}" srcOrd="0" destOrd="0" presId="urn:microsoft.com/office/officeart/2018/5/layout/CenteredIconLabelDescriptionList"/>
    <dgm:cxn modelId="{DCEFA2CB-08B3-40C1-A91E-6B2491D573DB}" type="presParOf" srcId="{3A07F67D-A6D2-42A1-A890-F1F4B4868861}" destId="{2CCFBDF6-19E1-4115-8278-4A6E2EA73C39}" srcOrd="0" destOrd="0" presId="urn:microsoft.com/office/officeart/2018/5/layout/CenteredIconLabelDescriptionList"/>
    <dgm:cxn modelId="{8660F63C-FB2D-4A76-A9AB-F796B355C416}" type="presParOf" srcId="{3A07F67D-A6D2-42A1-A890-F1F4B4868861}" destId="{9B7AC848-EC4D-4646-B5EE-A89C6F6AFB8A}" srcOrd="1" destOrd="0" presId="urn:microsoft.com/office/officeart/2018/5/layout/CenteredIconLabelDescriptionList"/>
    <dgm:cxn modelId="{B16B9183-B700-43E7-97A3-8D18A5D42981}" type="presParOf" srcId="{3A07F67D-A6D2-42A1-A890-F1F4B4868861}" destId="{5F8C9054-79A0-4429-9FAB-1899D1C53E1B}" srcOrd="2" destOrd="0" presId="urn:microsoft.com/office/officeart/2018/5/layout/CenteredIconLabelDescriptionList"/>
    <dgm:cxn modelId="{4B540077-B774-4DE3-A153-2832C6386EFD}" type="presParOf" srcId="{3A07F67D-A6D2-42A1-A890-F1F4B4868861}" destId="{EBC016D3-FF32-4EE9-B570-7B32E37136A6}" srcOrd="3" destOrd="0" presId="urn:microsoft.com/office/officeart/2018/5/layout/CenteredIconLabelDescriptionList"/>
    <dgm:cxn modelId="{A84801F0-F782-4792-BDAB-1025A9C52658}" type="presParOf" srcId="{3A07F67D-A6D2-42A1-A890-F1F4B4868861}" destId="{58F8A4A8-47B8-4CC5-AF90-64C0771B5BDA}" srcOrd="4" destOrd="0" presId="urn:microsoft.com/office/officeart/2018/5/layout/CenteredIconLabelDescriptionList"/>
    <dgm:cxn modelId="{687444FD-5A35-4B3E-948E-D0B66C718562}" type="presParOf" srcId="{14DA36AE-81C0-493E-AD31-2B9C08EA681A}" destId="{F94E3E21-7DDE-4053-9A68-AE8A84608600}" srcOrd="1" destOrd="0" presId="urn:microsoft.com/office/officeart/2018/5/layout/CenteredIconLabelDescriptionList"/>
    <dgm:cxn modelId="{FC8882BD-4DCD-4B05-A1FB-1FBA4EBC5ADC}" type="presParOf" srcId="{14DA36AE-81C0-493E-AD31-2B9C08EA681A}" destId="{88071911-CDC1-43CB-B10C-ADA92531120E}" srcOrd="2" destOrd="0" presId="urn:microsoft.com/office/officeart/2018/5/layout/CenteredIconLabelDescriptionList"/>
    <dgm:cxn modelId="{C6913479-CDD1-4F82-A51A-D604DB97A993}" type="presParOf" srcId="{88071911-CDC1-43CB-B10C-ADA92531120E}" destId="{E4272FEA-B93D-4E05-926A-4390D0A3AFB3}" srcOrd="0" destOrd="0" presId="urn:microsoft.com/office/officeart/2018/5/layout/CenteredIconLabelDescriptionList"/>
    <dgm:cxn modelId="{C3BC9BA8-F8FD-4E35-812A-A7303288B980}" type="presParOf" srcId="{88071911-CDC1-43CB-B10C-ADA92531120E}" destId="{82CF2D03-4389-4526-977B-FB6B10495BED}" srcOrd="1" destOrd="0" presId="urn:microsoft.com/office/officeart/2018/5/layout/CenteredIconLabelDescriptionList"/>
    <dgm:cxn modelId="{400871DB-B3F7-4E07-92A9-B98A35148EA3}" type="presParOf" srcId="{88071911-CDC1-43CB-B10C-ADA92531120E}" destId="{5B48244A-4350-41A5-9E47-CB9892B29360}" srcOrd="2" destOrd="0" presId="urn:microsoft.com/office/officeart/2018/5/layout/CenteredIconLabelDescriptionList"/>
    <dgm:cxn modelId="{CAA5C2C5-9FDF-4619-81B6-00EF4A69B775}" type="presParOf" srcId="{88071911-CDC1-43CB-B10C-ADA92531120E}" destId="{F26A169E-B157-460F-94AB-384E73FF42CB}" srcOrd="3" destOrd="0" presId="urn:microsoft.com/office/officeart/2018/5/layout/CenteredIconLabelDescriptionList"/>
    <dgm:cxn modelId="{FD78698A-659E-4502-9E1C-11D933B6BC57}" type="presParOf" srcId="{88071911-CDC1-43CB-B10C-ADA92531120E}" destId="{67F89362-ABBE-49ED-8957-F27777EC334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FBDF6-19E1-4115-8278-4A6E2EA73C39}">
      <dsp:nvSpPr>
        <dsp:cNvPr id="0" name=""/>
        <dsp:cNvSpPr/>
      </dsp:nvSpPr>
      <dsp:spPr>
        <a:xfrm>
          <a:off x="1142964" y="0"/>
          <a:ext cx="846719" cy="8467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C9054-79A0-4429-9FAB-1899D1C53E1B}">
      <dsp:nvSpPr>
        <dsp:cNvPr id="0" name=""/>
        <dsp:cNvSpPr/>
      </dsp:nvSpPr>
      <dsp:spPr>
        <a:xfrm>
          <a:off x="368173" y="870562"/>
          <a:ext cx="2419197" cy="112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Made Decision tree models </a:t>
          </a:r>
          <a:r>
            <a:rPr lang="en-US" sz="2400" b="1" kern="1200" dirty="0"/>
            <a:t>(</a:t>
          </a:r>
          <a:r>
            <a:rPr lang="en-US" sz="2400" b="1" kern="1200" dirty="0">
              <a:solidFill>
                <a:srgbClr val="00B050"/>
              </a:solidFill>
            </a:rPr>
            <a:t>Success</a:t>
          </a:r>
          <a:r>
            <a:rPr lang="en-US" sz="2400" b="1" kern="1200" dirty="0"/>
            <a:t>):</a:t>
          </a:r>
          <a:endParaRPr lang="en-US" sz="2400" kern="1200" dirty="0"/>
        </a:p>
      </dsp:txBody>
      <dsp:txXfrm>
        <a:off x="368173" y="870562"/>
        <a:ext cx="2419197" cy="1123875"/>
      </dsp:txXfrm>
    </dsp:sp>
    <dsp:sp modelId="{58F8A4A8-47B8-4CC5-AF90-64C0771B5BDA}">
      <dsp:nvSpPr>
        <dsp:cNvPr id="0" name=""/>
        <dsp:cNvSpPr/>
      </dsp:nvSpPr>
      <dsp:spPr>
        <a:xfrm>
          <a:off x="136027" y="2306469"/>
          <a:ext cx="3255127" cy="34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 lowest price by all features (98% accuracy)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 lowest price by </a:t>
          </a:r>
          <a:r>
            <a:rPr lang="en-US" sz="2000" kern="1200" dirty="0" err="1"/>
            <a:t>dow</a:t>
          </a:r>
          <a:r>
            <a:rPr lang="en-US" sz="2000" kern="1200" dirty="0"/>
            <a:t> (68% and rising)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 lowest price by region (74% and rising)</a:t>
          </a:r>
        </a:p>
      </dsp:txBody>
      <dsp:txXfrm>
        <a:off x="136027" y="2306469"/>
        <a:ext cx="3255127" cy="340400"/>
      </dsp:txXfrm>
    </dsp:sp>
    <dsp:sp modelId="{E4272FEA-B93D-4E05-926A-4390D0A3AFB3}">
      <dsp:nvSpPr>
        <dsp:cNvPr id="0" name=""/>
        <dsp:cNvSpPr/>
      </dsp:nvSpPr>
      <dsp:spPr>
        <a:xfrm>
          <a:off x="4992886" y="0"/>
          <a:ext cx="846719" cy="8467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8244A-4350-41A5-9E47-CB9892B29360}">
      <dsp:nvSpPr>
        <dsp:cNvPr id="0" name=""/>
        <dsp:cNvSpPr/>
      </dsp:nvSpPr>
      <dsp:spPr>
        <a:xfrm>
          <a:off x="4080613" y="812865"/>
          <a:ext cx="2419197" cy="112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Made Naïve-Bayes model </a:t>
          </a:r>
          <a:r>
            <a:rPr lang="en-US" sz="2400" b="1" kern="1200" dirty="0"/>
            <a:t>(</a:t>
          </a:r>
          <a:r>
            <a:rPr lang="en-US" sz="2400" b="1" kern="1200" dirty="0">
              <a:solidFill>
                <a:srgbClr val="FF0000"/>
              </a:solidFill>
            </a:rPr>
            <a:t>Fail</a:t>
          </a:r>
          <a:r>
            <a:rPr lang="en-US" sz="2400" b="1" kern="1200" dirty="0"/>
            <a:t>):</a:t>
          </a:r>
        </a:p>
      </dsp:txBody>
      <dsp:txXfrm>
        <a:off x="4080613" y="812865"/>
        <a:ext cx="2419197" cy="1123875"/>
      </dsp:txXfrm>
    </dsp:sp>
    <dsp:sp modelId="{67F89362-ABBE-49ED-8957-F27777EC3341}">
      <dsp:nvSpPr>
        <dsp:cNvPr id="0" name=""/>
        <dsp:cNvSpPr/>
      </dsp:nvSpPr>
      <dsp:spPr>
        <a:xfrm>
          <a:off x="3639194" y="2382349"/>
          <a:ext cx="3475443" cy="291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 lowest price by all features (0% accuracy due to user error)</a:t>
          </a:r>
        </a:p>
      </dsp:txBody>
      <dsp:txXfrm>
        <a:off x="3639194" y="2382349"/>
        <a:ext cx="3475443" cy="291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F5B9D-DC25-9C4D-B63B-18668C98E4DC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D5E5C-0BF0-A54B-80CA-212E6B9B7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8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B528-6D8A-6B06-FB91-9110300FD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8B0B8-2EFC-50DC-1D04-AAA7BC23D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10DF6-272B-A594-A308-D404CC1C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13DA-71AB-2447-B2FB-5226151470FA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A78EE-D85C-051F-FFD0-0CCD5679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EA03B-D1F1-2562-5ADB-A52D16ED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1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62B2-8768-FE84-B84D-8E8AB03B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FBAC7-21AD-C6C4-2D57-405B0C53A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691F-CD24-8266-AD60-BD625AF1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316D-F49A-E545-AAF4-772D5B1D1AAC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BED84-277A-2CB7-8B41-9A594E48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EB04E-60D2-1F89-AC56-1F650D82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3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7FB0D-DF86-F9CD-168F-8F673D54E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9AE4F-AFBB-1E39-61D8-D8ED7DD35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BB55B-AE33-1548-30DB-9D97BF72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AC5A-C52C-034E-BF3C-FD6CA88C0FDA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245D-1055-22CF-C633-D219770B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582B5-0CB8-7838-EB6D-1B821579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9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D724-0C04-8B77-137E-41A003CD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3EB57-45B3-FD95-1E90-06AAAE4F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32A72-3576-E52E-0BE1-321F55EE5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3CD4-0C3D-D94C-8B1C-6B1616C58207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C44EF-86D7-3914-AADF-849D9FFD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9D510-19CF-A9A9-42F7-2A9A84CA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7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E9E0-BF15-8822-86F7-0DDB33A5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5A955-F811-B69C-9C48-012EE8BC6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7CA5F-5497-F975-135E-2D916E90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6497-659A-CA42-87E8-72B157FCB6A5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5722F-5CED-A825-74EC-3BE16EAE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6565C-E488-DA2C-1B5A-DC59E768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1B15-3356-614A-8378-E8DB40DB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22BD6-89CA-FA9F-758D-DDC64F3B0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97D94-8973-8CC2-EF55-F4B2FB266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678CF-718F-B413-F20A-1F5682BF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8963-3E22-2148-9E4F-C00A5A3507A8}" type="datetime1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A9FC8-354B-A42C-3B82-114772FA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C063E-4628-8613-0666-B36694B2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BAE5-869C-A7B4-B13F-ED1D1955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1F544-7FC9-05EF-B25B-C3C302D6A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5FAB3-F3C2-C6FE-19BD-25FE3F6E6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87043-E5C5-D646-631D-098B44321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360AC-FFA5-8206-35AF-1C4523F4B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63B44-63B7-6DD0-CA5E-5B8B2562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DFFA-6F12-804C-A322-D0CA765945C9}" type="datetime1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55E54D-2BE9-5085-9519-5CEB298A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358CE-80C4-5E8C-E6E2-0CC25D22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B7BB-AFBD-0476-47DF-E608D893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9F898-4928-A0CB-443A-B87F91A6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4A57-390C-284E-97B7-7B29912A3226}" type="datetime1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888AD-7F74-2299-1483-1B01F7E8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73A61-6BF9-1169-4E7B-0C495A9C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4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D5D1C-B386-EAFE-A95C-4F23B03B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48A5-1930-7943-8512-555536845564}" type="datetime1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130AB-8FC7-89E0-37F3-CBA949BF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B155F-6810-47DC-0B60-8201F73E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8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C280-F635-2245-FCCE-5DB16172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B454-72F1-A748-AFB1-0851AD7C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45756-756B-6CF8-44D6-B493AF01D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1BE81-92D0-D78B-23A7-9AA80F46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AAD4-10AF-E146-834D-80824F60E7CA}" type="datetime1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BE334-D3DE-C37F-ED11-222E9BA9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604F8-9743-D65B-48D3-109EF932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3C23-828C-C6A7-CE7E-C4FAFAC2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3AABC-1BD2-965E-A1BD-3D77B2F32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BD359-9004-7AA1-5BC7-E0835C6BA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2243C-991A-6EA8-4780-A156A229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2F01-FFC1-E344-9EAE-D6D43AEF4980}" type="datetime1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3B7F7-D0F4-121B-FE79-C8E46A1B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416B8-E764-63AA-7A86-A0ACB3DC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4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BE953-CD05-365C-224D-EA1D503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DB7FA-717A-1106-7D00-8BD9909DF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F461D-46AB-2EEC-DA76-330898EBD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C80F2-956B-BB41-8A57-F14E976EB7DD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96884-4973-A4FB-C4E4-C1E73795E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33ADC-5D64-5EAD-86D8-4A57B3B9F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7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73C69-B374-ABFE-8DF3-210FC7DDEFF8}"/>
              </a:ext>
            </a:extLst>
          </p:cNvPr>
          <p:cNvSpPr txBox="1"/>
          <p:nvPr/>
        </p:nvSpPr>
        <p:spPr>
          <a:xfrm>
            <a:off x="336885" y="2194102"/>
            <a:ext cx="4204636" cy="3908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Since 10/20</a:t>
            </a:r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+mj-lt"/>
              </a:rPr>
              <a:t>, data has been collected for materials, pricing, and vendors. 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chemeClr val="tx2"/>
              </a:solidFill>
              <a:effectLst/>
              <a:latin typeface="+mj-lt"/>
            </a:endParaRPr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Produces about 50 entries a day.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As of 11/19/2022 we have &gt;1200 lines of data.</a:t>
            </a:r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C30862E1-F491-A4F9-5F95-2F35103A7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6244" y="1535042"/>
            <a:ext cx="7068595" cy="450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2AAD4-E0BE-9D5D-7792-D74EBBA6104E}"/>
              </a:ext>
            </a:extLst>
          </p:cNvPr>
          <p:cNvSpPr txBox="1">
            <a:spLocks/>
          </p:cNvSpPr>
          <p:nvPr/>
        </p:nvSpPr>
        <p:spPr>
          <a:xfrm>
            <a:off x="336884" y="365125"/>
            <a:ext cx="6721642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is Sourced from </a:t>
            </a:r>
            <a:r>
              <a:rPr lang="en-US" sz="3600" dirty="0">
                <a:solidFill>
                  <a:schemeClr val="tx2"/>
                </a:solidFill>
              </a:rPr>
              <a:t>O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ur </a:t>
            </a:r>
            <a:r>
              <a:rPr lang="en-US" sz="3600" dirty="0">
                <a:solidFill>
                  <a:schemeClr val="tx2"/>
                </a:solidFill>
              </a:rPr>
              <a:t>O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wn Data </a:t>
            </a:r>
            <a:r>
              <a:rPr lang="en-US" sz="3600" dirty="0">
                <a:solidFill>
                  <a:schemeClr val="tx2"/>
                </a:solidFill>
              </a:rPr>
              <a:t>C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ollection, which Began at Project </a:t>
            </a:r>
            <a:r>
              <a:rPr lang="en-US" sz="3600" dirty="0">
                <a:solidFill>
                  <a:schemeClr val="tx2"/>
                </a:solidFill>
              </a:rPr>
              <a:t>C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onception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33B11C-675F-931B-B273-5A229872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5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88116476-6939-75C5-99DD-F2BF358B1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1032">
            <a:extLst>
              <a:ext uri="{FF2B5EF4-FFF2-40B4-BE49-F238E27FC236}">
                <a16:creationId xmlns:a16="http://schemas.microsoft.com/office/drawing/2014/main" id="{6E7365E3-DBBB-C9A6-B5BD-39A9294A8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CC9557DD-9C71-8313-695C-3780097D6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32">
            <a:extLst>
              <a:ext uri="{FF2B5EF4-FFF2-40B4-BE49-F238E27FC236}">
                <a16:creationId xmlns:a16="http://schemas.microsoft.com/office/drawing/2014/main" id="{14D58149-985D-17CB-3EBD-A14CEDF72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C3C8BE-3694-6733-1308-8F0287299B90}"/>
              </a:ext>
            </a:extLst>
          </p:cNvPr>
          <p:cNvSpPr txBox="1"/>
          <p:nvPr/>
        </p:nvSpPr>
        <p:spPr>
          <a:xfrm>
            <a:off x="336884" y="1303867"/>
            <a:ext cx="4946315" cy="7279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The analysis portion requires a clean set of data.</a:t>
            </a:r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The tables are joined and a final “Data” table is used for all further analysis.</a:t>
            </a:r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The final master table includes:</a:t>
            </a:r>
          </a:p>
          <a:p>
            <a:pPr marL="8001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+mj-lt"/>
              </a:rPr>
              <a:t>Product_id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8001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+mj-lt"/>
              </a:rPr>
              <a:t>Material_description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8001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+mj-lt"/>
              </a:rPr>
              <a:t>Formatted_datetime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8001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+mj-lt"/>
              </a:rPr>
              <a:t>Material_price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8001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Vendor</a:t>
            </a:r>
          </a:p>
          <a:p>
            <a:pPr marL="8001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Link</a:t>
            </a:r>
          </a:p>
          <a:p>
            <a:pPr marL="8001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Location</a:t>
            </a:r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240EDDF-28ED-0D6F-738C-D6B6CB385387}"/>
              </a:ext>
            </a:extLst>
          </p:cNvPr>
          <p:cNvSpPr txBox="1">
            <a:spLocks/>
          </p:cNvSpPr>
          <p:nvPr/>
        </p:nvSpPr>
        <p:spPr>
          <a:xfrm>
            <a:off x="336884" y="365126"/>
            <a:ext cx="4541522" cy="11758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Database Integration</a:t>
            </a:r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F2901D-AEB7-7B3D-C440-6E313CE80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424" y="1563678"/>
            <a:ext cx="7315576" cy="432330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A2ACE-CA47-77AA-0EB7-CD055379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7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6F3543-ACE9-7E7F-11DB-D05FC812E3FB}"/>
              </a:ext>
            </a:extLst>
          </p:cNvPr>
          <p:cNvSpPr txBox="1">
            <a:spLocks/>
          </p:cNvSpPr>
          <p:nvPr/>
        </p:nvSpPr>
        <p:spPr>
          <a:xfrm>
            <a:off x="0" y="60653"/>
            <a:ext cx="3371460" cy="994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5" y="1532727"/>
            <a:ext cx="4570631" cy="4158643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effectLst/>
              </a:rPr>
              <a:t>So Why use APIs over Web Scraping?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</a:endParaRPr>
          </a:p>
          <a:p>
            <a:pPr lvl="1">
              <a:spcBef>
                <a:spcPts val="1000"/>
              </a:spcBef>
            </a:pPr>
            <a:r>
              <a:rPr lang="en-US" dirty="0"/>
              <a:t>Some sites kick you off when you try scraping their site.</a:t>
            </a:r>
          </a:p>
          <a:p>
            <a:pPr lvl="1">
              <a:spcBef>
                <a:spcPts val="1000"/>
              </a:spcBef>
            </a:pPr>
            <a:endParaRPr lang="en-US" dirty="0"/>
          </a:p>
          <a:p>
            <a:pPr lvl="1">
              <a:spcBef>
                <a:spcPts val="1000"/>
              </a:spcBef>
            </a:pPr>
            <a:r>
              <a:rPr lang="en-US" dirty="0"/>
              <a:t>A sites HTML update can throw off your pre-programed ‘search and grab’.</a:t>
            </a:r>
          </a:p>
          <a:p>
            <a:pPr lvl="1">
              <a:spcBef>
                <a:spcPts val="1000"/>
              </a:spcBef>
            </a:pPr>
            <a:endParaRPr lang="en-US" dirty="0">
              <a:effectLst/>
            </a:endParaRPr>
          </a:p>
          <a:p>
            <a:pPr lvl="1">
              <a:spcBef>
                <a:spcPts val="1000"/>
              </a:spcBef>
            </a:pPr>
            <a:r>
              <a:rPr lang="en-US" dirty="0"/>
              <a:t>C</a:t>
            </a:r>
            <a:r>
              <a:rPr lang="en-US" dirty="0">
                <a:effectLst/>
              </a:rPr>
              <a:t>ollected data still requires a lot of cleaning.</a:t>
            </a:r>
          </a:p>
        </p:txBody>
      </p:sp>
      <p:sp>
        <p:nvSpPr>
          <p:cNvPr id="6160" name="Rectangle 615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McAfee Support Community - Re: Website blocked...why? - McAfee Support  Community">
            <a:extLst>
              <a:ext uri="{FF2B5EF4-FFF2-40B4-BE49-F238E27FC236}">
                <a16:creationId xmlns:a16="http://schemas.microsoft.com/office/drawing/2014/main" id="{D9C93E8D-75AF-D982-88DC-E6713A043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0" r="9815" b="4756"/>
          <a:stretch/>
        </p:blipFill>
        <p:spPr bwMode="auto">
          <a:xfrm>
            <a:off x="5405862" y="1532727"/>
            <a:ext cx="6019331" cy="378929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0B6425-4B5B-AF15-71DC-8FA136E4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996240E-C573-234B-A5E3-DA0A99988C77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21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173480"/>
            <a:ext cx="7450756" cy="567331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D3D3D"/>
                </a:solidFill>
                <a:latin typeface="Calibri" panose="020F0502020204030204" pitchFamily="34" charset="0"/>
              </a:rPr>
              <a:t>Feature Selection</a:t>
            </a:r>
            <a:endParaRPr lang="en-US" sz="2400" b="1" kern="1200" dirty="0">
              <a:solidFill>
                <a:srgbClr val="3D3D3D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sz="2400" dirty="0">
                <a:solidFill>
                  <a:srgbClr val="1D1C1D"/>
                </a:solidFill>
                <a:effectLst/>
                <a:highlight>
                  <a:srgbClr val="FFFF00"/>
                </a:highligh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Vendor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1D1C1D"/>
                </a:solidFill>
                <a:highlight>
                  <a:srgbClr val="FFFF00"/>
                </a:highligh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Region</a:t>
            </a:r>
            <a:r>
              <a:rPr lang="en-US" sz="2400" dirty="0">
                <a:solidFill>
                  <a:srgbClr val="1D1C1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1D1C1D"/>
                </a:solidFill>
                <a:highlight>
                  <a:srgbClr val="FFFF00"/>
                </a:highligh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Day of Week</a:t>
            </a:r>
            <a:endParaRPr lang="en-US" dirty="0">
              <a:solidFill>
                <a:srgbClr val="1D1C1D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dirty="0" err="1">
                <a:solidFill>
                  <a:srgbClr val="1D1C1D"/>
                </a:solidFill>
                <a:effectLst/>
                <a:highlight>
                  <a:srgbClr val="FFFF00"/>
                </a:highligh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400" dirty="0" err="1">
                <a:solidFill>
                  <a:srgbClr val="1D1C1D"/>
                </a:solidFill>
                <a:effectLst/>
                <a:highlight>
                  <a:srgbClr val="FFFF00"/>
                </a:highligh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aw_materials</a:t>
            </a:r>
            <a:endParaRPr lang="en-US" sz="2400" dirty="0">
              <a:effectLst/>
              <a:highlight>
                <a:srgbClr val="FFFF00"/>
              </a:highlight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sz="2400" dirty="0">
                <a:solidFill>
                  <a:srgbClr val="1D1C1D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Location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sz="2400" dirty="0">
                <a:solidFill>
                  <a:srgbClr val="1D1C1D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zip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1D1C1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solidFill>
                  <a:srgbClr val="1D1C1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400" dirty="0" err="1">
                <a:solidFill>
                  <a:srgbClr val="1D1C1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aw_prices</a:t>
            </a:r>
            <a:endParaRPr lang="en-US" dirty="0">
              <a:solidFill>
                <a:srgbClr val="1D1C1D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solidFill>
                  <a:srgbClr val="3D3D3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= Low Prices</a:t>
            </a:r>
            <a:endParaRPr lang="en-US" sz="2400" dirty="0">
              <a:solidFill>
                <a:srgbClr val="1D1C1D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1D1C1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(The above highlighted points have a relationship with price)</a:t>
            </a:r>
            <a:endParaRPr lang="en-US" sz="20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</a:endParaRPr>
          </a:p>
        </p:txBody>
      </p:sp>
      <p:pic>
        <p:nvPicPr>
          <p:cNvPr id="6146" name="Picture 2" descr="2,225 Cute Stick Figure Illustrations &amp; Clip Art - iStock">
            <a:extLst>
              <a:ext uri="{FF2B5EF4-FFF2-40B4-BE49-F238E27FC236}">
                <a16:creationId xmlns:a16="http://schemas.microsoft.com/office/drawing/2014/main" id="{6213B229-9093-CC6A-C975-DED3C5A9D9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7441092" y="1677038"/>
            <a:ext cx="3996366" cy="3996366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3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55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6F3543-ACE9-7E7F-11DB-D05FC812E3FB}"/>
              </a:ext>
            </a:extLst>
          </p:cNvPr>
          <p:cNvSpPr txBox="1">
            <a:spLocks/>
          </p:cNvSpPr>
          <p:nvPr/>
        </p:nvSpPr>
        <p:spPr>
          <a:xfrm>
            <a:off x="336884" y="365125"/>
            <a:ext cx="634966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tx2"/>
                </a:solidFill>
              </a:rPr>
              <a:t>Data Exploration Process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0B6425-4B5B-AF15-71DC-8FA136E4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0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85D04-9C7C-054A-FB54-5483DE9845E5}"/>
              </a:ext>
            </a:extLst>
          </p:cNvPr>
          <p:cNvSpPr txBox="1">
            <a:spLocks/>
          </p:cNvSpPr>
          <p:nvPr/>
        </p:nvSpPr>
        <p:spPr>
          <a:xfrm>
            <a:off x="765051" y="662400"/>
            <a:ext cx="3384000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b="1" dirty="0">
                <a:solidFill>
                  <a:schemeClr val="bg1">
                    <a:alpha val="60000"/>
                  </a:schemeClr>
                </a:solidFill>
                <a:effectLst/>
              </a:rPr>
              <a:t>Shapiro-Wilk</a:t>
            </a:r>
            <a:r>
              <a:rPr lang="en-US" sz="1700" dirty="0">
                <a:solidFill>
                  <a:schemeClr val="bg1">
                    <a:alpha val="60000"/>
                  </a:schemeClr>
                </a:solidFill>
                <a:effectLst/>
              </a:rPr>
              <a:t> test to determine normality (YES)</a:t>
            </a:r>
          </a:p>
          <a:p>
            <a:pPr marL="0"/>
            <a:endParaRPr lang="en-US" sz="1700" dirty="0">
              <a:solidFill>
                <a:schemeClr val="bg1">
                  <a:alpha val="60000"/>
                </a:schemeClr>
              </a:solidFill>
              <a:effectLst/>
            </a:endParaRPr>
          </a:p>
          <a:p>
            <a:r>
              <a:rPr lang="en-US" sz="1700" dirty="0">
                <a:solidFill>
                  <a:schemeClr val="bg1">
                    <a:alpha val="60000"/>
                  </a:schemeClr>
                </a:solidFill>
              </a:rPr>
              <a:t>Pearson correlation:</a:t>
            </a:r>
            <a:endParaRPr lang="en-US" sz="1700" dirty="0">
              <a:solidFill>
                <a:schemeClr val="bg1">
                  <a:alpha val="60000"/>
                </a:schemeClr>
              </a:solidFill>
              <a:effectLst/>
            </a:endParaRPr>
          </a:p>
          <a:p>
            <a:pPr lvl="1">
              <a:spcBef>
                <a:spcPts val="1000"/>
              </a:spcBef>
            </a:pPr>
            <a:r>
              <a:rPr lang="en-US" sz="1700" dirty="0">
                <a:solidFill>
                  <a:schemeClr val="bg1">
                    <a:alpha val="60000"/>
                  </a:schemeClr>
                </a:solidFill>
                <a:effectLst/>
              </a:rPr>
              <a:t>Conduit and fittings (YES)</a:t>
            </a:r>
            <a:endParaRPr lang="en-US" sz="1700" dirty="0">
              <a:solidFill>
                <a:schemeClr val="bg1">
                  <a:alpha val="60000"/>
                </a:schemeClr>
              </a:solidFill>
            </a:endParaRPr>
          </a:p>
          <a:p>
            <a:pPr lvl="1">
              <a:spcBef>
                <a:spcPts val="1000"/>
              </a:spcBef>
            </a:pPr>
            <a:r>
              <a:rPr lang="en-US" sz="1700" dirty="0">
                <a:solidFill>
                  <a:schemeClr val="bg1">
                    <a:alpha val="60000"/>
                  </a:schemeClr>
                </a:solidFill>
                <a:effectLst/>
              </a:rPr>
              <a:t>#4 wire and #6 wire (YES)</a:t>
            </a:r>
            <a:endParaRPr lang="en-US" sz="1700" dirty="0">
              <a:solidFill>
                <a:schemeClr val="bg1">
                  <a:alpha val="60000"/>
                </a:schemeClr>
              </a:solidFill>
            </a:endParaRPr>
          </a:p>
          <a:p>
            <a:pPr lvl="1">
              <a:spcBef>
                <a:spcPts val="1000"/>
              </a:spcBef>
            </a:pPr>
            <a:r>
              <a:rPr lang="en-US" sz="1700" dirty="0">
                <a:solidFill>
                  <a:schemeClr val="bg1">
                    <a:alpha val="60000"/>
                  </a:schemeClr>
                </a:solidFill>
                <a:effectLst/>
              </a:rPr>
              <a:t>#6 wire and #10 wire (YES)</a:t>
            </a:r>
            <a:endParaRPr lang="en-US" sz="1700" dirty="0">
              <a:solidFill>
                <a:schemeClr val="bg1">
                  <a:alpha val="60000"/>
                </a:schemeClr>
              </a:solidFill>
            </a:endParaRPr>
          </a:p>
          <a:p>
            <a:pPr lvl="1">
              <a:spcBef>
                <a:spcPts val="1000"/>
              </a:spcBef>
            </a:pPr>
            <a:r>
              <a:rPr lang="en-US" sz="1700" dirty="0">
                <a:solidFill>
                  <a:schemeClr val="bg1">
                    <a:alpha val="60000"/>
                  </a:schemeClr>
                </a:solidFill>
                <a:effectLst/>
              </a:rPr>
              <a:t>#10 wire and # 4 wire (YES)</a:t>
            </a:r>
          </a:p>
          <a:p>
            <a:endParaRPr lang="en-US" sz="1700" dirty="0">
              <a:solidFill>
                <a:schemeClr val="bg1">
                  <a:alpha val="60000"/>
                </a:schemeClr>
              </a:solidFill>
              <a:effectLst/>
            </a:endParaRPr>
          </a:p>
          <a:p>
            <a:r>
              <a:rPr lang="en-US" sz="1700" dirty="0">
                <a:solidFill>
                  <a:schemeClr val="bg1">
                    <a:alpha val="60000"/>
                  </a:schemeClr>
                </a:solidFill>
              </a:rPr>
              <a:t>A</a:t>
            </a:r>
            <a:r>
              <a:rPr lang="en-US" sz="1700" dirty="0">
                <a:solidFill>
                  <a:schemeClr val="bg1">
                    <a:alpha val="60000"/>
                  </a:schemeClr>
                </a:solidFill>
                <a:effectLst/>
              </a:rPr>
              <a:t>ll p-values are less than </a:t>
            </a:r>
            <a:r>
              <a:rPr lang="en-US" sz="1700" dirty="0">
                <a:solidFill>
                  <a:schemeClr val="bg1">
                    <a:alpha val="60000"/>
                  </a:schemeClr>
                </a:solidFill>
              </a:rPr>
              <a:t>0.</a:t>
            </a:r>
            <a:r>
              <a:rPr lang="en-US" sz="1700" dirty="0">
                <a:solidFill>
                  <a:schemeClr val="bg1">
                    <a:alpha val="60000"/>
                  </a:schemeClr>
                </a:solidFill>
                <a:effectLst/>
              </a:rPr>
              <a:t>5.</a:t>
            </a:r>
            <a:endParaRPr lang="en-US" sz="1700" b="0" i="0" u="none" strike="noStrike" dirty="0">
              <a:solidFill>
                <a:schemeClr val="bg1">
                  <a:alpha val="60000"/>
                </a:schemeClr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04BB2-380D-34A6-75C8-CAC6649BF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0" y="70337"/>
            <a:ext cx="7315200" cy="672904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1DF49-9E05-79CA-2471-40461BD0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5474" y="6375679"/>
            <a:ext cx="1059763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996240E-C573-234B-A5E3-DA0A99988C77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3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E40E-51D6-1067-2F46-4F444CDA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72200" cy="1325563"/>
          </a:xfrm>
        </p:spPr>
        <p:txBody>
          <a:bodyPr>
            <a:normAutofit/>
          </a:bodyPr>
          <a:lstStyle/>
          <a:p>
            <a:r>
              <a:rPr lang="en-US" sz="54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Bottom Line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4396-240D-40AF-DE3E-A07092F92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476" y="1468016"/>
            <a:ext cx="6613849" cy="5389984"/>
          </a:xfrm>
        </p:spPr>
        <p:txBody>
          <a:bodyPr>
            <a:normAutofit lnSpcReduction="10000"/>
          </a:bodyPr>
          <a:lstStyle/>
          <a:p>
            <a:pPr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Using our algorithm buying 16 items a day for one year will save you:</a:t>
            </a:r>
            <a:endParaRPr lang="en-US" sz="3900" b="0" dirty="0">
              <a:effectLst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sng" dirty="0">
                <a:solidFill>
                  <a:srgbClr val="4AA54D"/>
                </a:solidFill>
                <a:effectLst/>
                <a:latin typeface="Arial" panose="020B0604020202020204" pitchFamily="34" charset="0"/>
              </a:rPr>
              <a:t>$79,690</a:t>
            </a:r>
            <a:endParaRPr lang="en-US" sz="8000" b="0" dirty="0">
              <a:effectLst/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Labor Savings:</a:t>
            </a:r>
          </a:p>
          <a:p>
            <a:r>
              <a:rPr lang="en-US" dirty="0"/>
              <a:t>Our script takes 5 min to run</a:t>
            </a:r>
          </a:p>
          <a:p>
            <a:r>
              <a:rPr lang="en-US" dirty="0"/>
              <a:t>The same job takes at least 3 </a:t>
            </a:r>
            <a:r>
              <a:rPr lang="en-US" dirty="0" err="1"/>
              <a:t>hrs</a:t>
            </a:r>
            <a:r>
              <a:rPr lang="en-US" dirty="0"/>
              <a:t> for a human to do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CFC9A-496E-0CCC-A901-E74F78A8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E93739-5CBE-883F-B960-8F018F48A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01939"/>
            <a:ext cx="5029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92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C728E080-9EDE-496F-8121-7480CF4F3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211" name="Content Placeholder 2">
            <a:extLst>
              <a:ext uri="{FF2B5EF4-FFF2-40B4-BE49-F238E27FC236}">
                <a16:creationId xmlns:a16="http://schemas.microsoft.com/office/drawing/2014/main" id="{C16C8232-7CF5-EF9D-47FF-BA0E98E5D7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877266"/>
              </p:ext>
            </p:extLst>
          </p:nvPr>
        </p:nvGraphicFramePr>
        <p:xfrm>
          <a:off x="335359" y="1572128"/>
          <a:ext cx="7166453" cy="4403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205" name="Rectangle 8204">
            <a:extLst>
              <a:ext uri="{FF2B5EF4-FFF2-40B4-BE49-F238E27FC236}">
                <a16:creationId xmlns:a16="http://schemas.microsoft.com/office/drawing/2014/main" id="{0888C27D-5B01-459C-AD27-511C9689F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3318" y="711249"/>
            <a:ext cx="826382" cy="54406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8207" name="Straight Connector 8206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9" name="Straight Connector 8208">
            <a:extLst>
              <a:ext uri="{FF2B5EF4-FFF2-40B4-BE49-F238E27FC236}">
                <a16:creationId xmlns:a16="http://schemas.microsoft.com/office/drawing/2014/main" id="{C93175AC-7EC8-4358-95B4-536D65F85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D0B54CC-6A83-BD05-A4C1-55DE66AF70F7}"/>
              </a:ext>
            </a:extLst>
          </p:cNvPr>
          <p:cNvGrpSpPr/>
          <p:nvPr/>
        </p:nvGrpSpPr>
        <p:grpSpPr>
          <a:xfrm>
            <a:off x="7451520" y="715554"/>
            <a:ext cx="3683396" cy="5436375"/>
            <a:chOff x="7378700" y="-3"/>
            <a:chExt cx="4646613" cy="6858000"/>
          </a:xfrm>
        </p:grpSpPr>
        <p:pic>
          <p:nvPicPr>
            <p:cNvPr id="8194" name="Picture 2" descr="Google Online Security Blog: Combating Potentially Harmful Applications  with Machine Learning at Google: Datasets and Models">
              <a:extLst>
                <a:ext uri="{FF2B5EF4-FFF2-40B4-BE49-F238E27FC236}">
                  <a16:creationId xmlns:a16="http://schemas.microsoft.com/office/drawing/2014/main" id="{7063A23D-65A8-491A-4B10-7090904FCC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8700" y="-3"/>
              <a:ext cx="4646613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868A1D-969C-F6AE-9B5F-99A6B6275738}"/>
                </a:ext>
              </a:extLst>
            </p:cNvPr>
            <p:cNvSpPr/>
            <p:nvPr/>
          </p:nvSpPr>
          <p:spPr>
            <a:xfrm rot="20737964">
              <a:off x="8636423" y="3848666"/>
              <a:ext cx="1414687" cy="842348"/>
            </a:xfrm>
            <a:prstGeom prst="rect">
              <a:avLst/>
            </a:prstGeom>
            <a:solidFill>
              <a:srgbClr val="9DB2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300">
                  <a:solidFill>
                    <a:schemeClr val="accent1"/>
                  </a:solidFill>
                  <a:latin typeface="Algerian" panose="020F0502020204030204" pitchFamily="34" charset="0"/>
                  <a:cs typeface="Algerian" panose="020F0502020204030204" pitchFamily="34" charset="0"/>
                </a:rPr>
                <a:t>Estimator Project</a:t>
              </a: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EFEF26A5-2806-E627-12D6-F6F481379ABD}"/>
              </a:ext>
            </a:extLst>
          </p:cNvPr>
          <p:cNvSpPr txBox="1">
            <a:spLocks/>
          </p:cNvSpPr>
          <p:nvPr/>
        </p:nvSpPr>
        <p:spPr>
          <a:xfrm>
            <a:off x="335359" y="66206"/>
            <a:ext cx="7433109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Machine Learning</a:t>
            </a:r>
          </a:p>
          <a:p>
            <a:pPr>
              <a:spcAft>
                <a:spcPts val="600"/>
              </a:spcAft>
            </a:pPr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(3) Decision Trees and (1) Naïve-Bayes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6E3F3-A233-D76A-B24B-51B264AD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359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Helvetica Neue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Bottom 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14  Data Analytics 2022 XXX</dc:title>
  <dc:creator>nancy fujikado</dc:creator>
  <cp:lastModifiedBy>Kijahre Fikiri</cp:lastModifiedBy>
  <cp:revision>91</cp:revision>
  <dcterms:created xsi:type="dcterms:W3CDTF">2022-10-31T18:11:45Z</dcterms:created>
  <dcterms:modified xsi:type="dcterms:W3CDTF">2022-11-21T02:39:33Z</dcterms:modified>
</cp:coreProperties>
</file>