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0" r:id="rId5"/>
    <p:sldId id="272" r:id="rId6"/>
    <p:sldId id="268" r:id="rId7"/>
    <p:sldId id="266" r:id="rId8"/>
    <p:sldId id="273" r:id="rId9"/>
    <p:sldId id="274" r:id="rId10"/>
    <p:sldId id="275" r:id="rId11"/>
    <p:sldId id="270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453"/>
  </p:normalViewPr>
  <p:slideViewPr>
    <p:cSldViewPr snapToGrid="0">
      <p:cViewPr varScale="1">
        <p:scale>
          <a:sx n="106" d="100"/>
          <a:sy n="106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B528-6D8A-6B06-FB91-9110300F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B0B8-2EFC-50DC-1D04-AAA7BC23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0DF6-272B-A594-A308-D404CC1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78EE-D85C-051F-FFD0-0CCD567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A03B-D1F1-2562-5ADB-A52D16E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2B2-8768-FE84-B84D-8E8AB03B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BAC7-21AD-C6C4-2D57-405B0C53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691F-CD24-8266-AD60-BD625AF1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ED84-277A-2CB7-8B41-9A594E4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B04E-60D2-1F89-AC56-1F650D8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FB0D-DF86-F9CD-168F-8F673D54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9AE4F-AFBB-1E39-61D8-D8ED7DD3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B55B-AE33-1548-30DB-9D97BF72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245D-1055-22CF-C633-D219770B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2B5-0CB8-7838-EB6D-1B821579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724-0C04-8B77-137E-41A003C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EB57-45B3-FD95-1E90-06AAAE4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2A72-3576-E52E-0BE1-321F55EE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44EF-86D7-3914-AADF-849D9FFD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D510-19CF-A9A9-42F7-2A9A84CA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9E0-BF15-8822-86F7-0DDB33A5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A955-F811-B69C-9C48-012EE8B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CA5F-5497-F975-135E-2D916E9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722F-5CED-A825-74EC-3BE16EA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565C-E488-DA2C-1B5A-DC59E76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5-3356-614A-8378-E8DB40DB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BD6-89CA-FA9F-758D-DDC64F3B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7D94-8973-8CC2-EF55-F4B2FB26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78CF-718F-B413-F20A-1F5682B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9FC8-354B-A42C-3B82-114772F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063E-4628-8613-0666-B36694B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AE5-869C-A7B4-B13F-ED1D195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F544-7FC9-05EF-B25B-C3C302D6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FAB3-F3C2-C6FE-19BD-25FE3F6E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87043-E5C5-D646-631D-098B4432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60AC-FFA5-8206-35AF-1C4523F4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63B44-63B7-6DD0-CA5E-5B8B256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E54D-2BE9-5085-9519-5CEB298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58CE-80C4-5E8C-E6E2-0CC25D2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B7BB-AFBD-0476-47DF-E608D89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9F898-4928-A0CB-443A-B87F91A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88AD-7F74-2299-1483-1B01F7E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73A61-6BF9-1169-4E7B-0C495A9C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5D1C-B386-EAFE-A95C-4F23B03B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130AB-8FC7-89E0-37F3-CBA949B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155F-6810-47DC-0B60-8201F73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280-F635-2245-FCCE-5DB1617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B454-72F1-A748-AFB1-0851AD7C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5756-756B-6CF8-44D6-B493AF01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BE81-92D0-D78B-23A7-9AA80F4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E334-D3DE-C37F-ED11-222E9BA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04F8-9743-D65B-48D3-109EF9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C23-828C-C6A7-CE7E-C4FAFAC2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3AABC-1BD2-965E-A1BD-3D77B2F32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359-9004-7AA1-5BC7-E0835C6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243C-991A-6EA8-4780-A156A229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7F7-D0F4-121B-FE79-C8E46A1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16B8-E764-63AA-7A86-A0ACB3D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E953-CD05-365C-224D-EA1D503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B7FA-717A-1106-7D00-8BD9909D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461D-46AB-2EEC-DA76-330898E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6884-4973-A4FB-C4E4-C1E73795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3ADC-5D64-5EAD-86D8-4A57B3B9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AF0244-DA68-BE7B-B49A-CE7B5B03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Team 14 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Data Analytics 2022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Estimator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4424-B721-6CE6-9945-6F4C317F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1762209"/>
          </a:xfrm>
        </p:spPr>
        <p:txBody>
          <a:bodyPr>
            <a:noAutofit/>
          </a:bodyPr>
          <a:lstStyle/>
          <a:p>
            <a:r>
              <a:rPr lang="en-US" sz="1800" b="0" dirty="0" err="1">
                <a:effectLst/>
                <a:latin typeface="+mj-lt"/>
              </a:rPr>
              <a:t>Kijahre</a:t>
            </a:r>
            <a:r>
              <a:rPr lang="en-US" sz="1800" b="0" dirty="0">
                <a:effectLst/>
                <a:latin typeface="+mj-lt"/>
              </a:rPr>
              <a:t> </a:t>
            </a:r>
            <a:r>
              <a:rPr lang="en-US" sz="1800" b="0" dirty="0" err="1">
                <a:effectLst/>
                <a:latin typeface="+mj-lt"/>
              </a:rPr>
              <a:t>Fikiri</a:t>
            </a:r>
            <a:endParaRPr lang="en-US" sz="1800" b="0" dirty="0">
              <a:effectLst/>
              <a:latin typeface="+mj-lt"/>
            </a:endParaRPr>
          </a:p>
          <a:p>
            <a:r>
              <a:rPr lang="en-US" sz="1800" b="0" dirty="0">
                <a:effectLst/>
                <a:latin typeface="+mj-lt"/>
              </a:rPr>
              <a:t>Nancy Fujikado</a:t>
            </a:r>
          </a:p>
          <a:p>
            <a:r>
              <a:rPr lang="en-US" sz="1800" b="0" dirty="0">
                <a:effectLst/>
                <a:latin typeface="+mj-lt"/>
              </a:rPr>
              <a:t>Sarah-Michelle Sanchez</a:t>
            </a:r>
          </a:p>
          <a:p>
            <a:r>
              <a:rPr lang="en-US" sz="1800" b="0" dirty="0">
                <a:effectLst/>
                <a:latin typeface="+mj-lt"/>
              </a:rPr>
              <a:t>Alexei Mendoza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9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C4F32-3A47-037D-A860-4AA5AA2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4798996" cy="132556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097280"/>
            <a:ext cx="4585813" cy="512647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Ran a correlation matrix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sz="2000" kern="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K</a:t>
            </a:r>
            <a:r>
              <a:rPr lang="en-US" sz="20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ept the price column and label encoded: material description, vendor, date, day of week, region, and target price to create a new data frame.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endParaRPr lang="en-US" sz="2400" kern="0" dirty="0">
              <a:solidFill>
                <a:schemeClr val="tx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2400" b="0" i="0" u="none" strike="noStrike" kern="0" dirty="0">
                <a:solidFill>
                  <a:schemeClr val="tx2"/>
                </a:solidFill>
                <a:latin typeface="+mj-lt"/>
              </a:rPr>
              <a:t>The matrix shows some correlations with p values greater than 0.05</a:t>
            </a: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C480E6A-1E02-A2BE-8F9B-218E0DFF9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9" t="42750" r="46459" b="12285"/>
          <a:stretch/>
        </p:blipFill>
        <p:spPr bwMode="auto">
          <a:xfrm>
            <a:off x="5472764" y="795103"/>
            <a:ext cx="6090285" cy="4959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440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79" y="1616488"/>
            <a:ext cx="5759421" cy="4986016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The data set includes 14 vendors and 16 materials of interest. </a:t>
            </a:r>
            <a:endParaRPr lang="en-US" sz="2000" b="0" i="0" u="none" strike="noStrike" dirty="0">
              <a:solidFill>
                <a:schemeClr val="tx2"/>
              </a:solidFill>
              <a:effectLst/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84046DD-C9C7-C495-D728-EC99DA551830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11093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2"/>
                </a:solidFill>
              </a:rPr>
              <a:t>Dashbaord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Database Integration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81DD74-8ACD-2D1E-C201-79C78DF3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74700"/>
            <a:ext cx="76200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20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30862E1-F491-A4F9-5F95-2F35103A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72" y="1618529"/>
            <a:ext cx="6890665" cy="439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73C69-B374-ABFE-8DF3-210FC7DDEFF8}"/>
              </a:ext>
            </a:extLst>
          </p:cNvPr>
          <p:cNvSpPr txBox="1"/>
          <p:nvPr/>
        </p:nvSpPr>
        <p:spPr>
          <a:xfrm>
            <a:off x="336884" y="1708068"/>
            <a:ext cx="39021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chemeClr val="tx2"/>
                </a:solidFill>
                <a:effectLst/>
                <a:latin typeface="+mj-lt"/>
              </a:rPr>
              <a:t>During the beginning stages of the project, data has been collected for materials, pricing, and vendors. </a:t>
            </a:r>
          </a:p>
          <a:p>
            <a:endParaRPr lang="en-US" sz="2400" b="0" i="0" u="none" strike="noStrike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</a:rPr>
              <a:t>This data will meet the 1000 line minimum needed for machine learning purposes.</a:t>
            </a:r>
          </a:p>
          <a:p>
            <a:endParaRPr lang="en-US" sz="240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/>
                </a:solidFill>
                <a:latin typeface="+mj-lt"/>
              </a:rPr>
              <a:t>As of 11/11/2022 we have &gt;900 lines of data.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0BD8F2-E577-79A2-34F0-753C63D7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11093116" cy="1325563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is sourced from our own collection starting from project conception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2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3" name="Rectangle 617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6" y="1825625"/>
            <a:ext cx="5759116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The supply chain industry utilizes a "hot sheet" (a list of materials and their prices generated once a quarter) to price their materials.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R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ise of inflation, ”hot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sheets” 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need to be generated the day the estimate is created. 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/>
                <a:latin typeface="+mj-lt"/>
              </a:rPr>
              <a:t>ncrease in pricing frequency leads to excessive hours spent scouring the net searching for current material prices.</a:t>
            </a:r>
          </a:p>
        </p:txBody>
      </p:sp>
      <p:sp>
        <p:nvSpPr>
          <p:cNvPr id="617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CFC3-B1BD-F799-B1B2-2AC0F21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5759116" cy="1325563"/>
          </a:xfrm>
        </p:spPr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</a:rPr>
              <a:t>Topic: Expediting and forecasting price of electrical materials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0C3E42-12EE-E5B8-14A9-66889CFBF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2"/>
          <a:stretch/>
        </p:blipFill>
        <p:spPr bwMode="auto">
          <a:xfrm>
            <a:off x="6231562" y="-16192"/>
            <a:ext cx="59604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2" name="Rectangle 412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6384758" cy="4351338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tx2"/>
              </a:solidFill>
              <a:latin typeface="+mj-lt"/>
            </a:endParaRP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ive HTML/website powered by APIs to search prices of electrical material suppliers.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G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enerate a  </a:t>
            </a: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website that is updated daily with current material prices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lgorithm will choose the </a:t>
            </a: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cheapest priced items 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of the day to populate the table.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ML to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US" sz="2400" b="1" dirty="0">
                <a:solidFill>
                  <a:schemeClr val="tx2"/>
                </a:solidFill>
                <a:effectLst/>
                <a:latin typeface="+mj-lt"/>
              </a:rPr>
              <a:t>predict price fluctuation 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to determine when material costs increase or decrease. </a:t>
            </a:r>
          </a:p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</p:txBody>
      </p:sp>
      <p:pic>
        <p:nvPicPr>
          <p:cNvPr id="4098" name="Picture 2" descr="Cartoon Money png download - 630*754 - Free Transparent Money png Download.  - CleanPNG / KissPNG">
            <a:extLst>
              <a:ext uri="{FF2B5EF4-FFF2-40B4-BE49-F238E27FC236}">
                <a16:creationId xmlns:a16="http://schemas.microsoft.com/office/drawing/2014/main" id="{4694CB95-5701-2FD8-4B03-2FC842B1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237" b="97895" l="10000" r="90000">
                        <a14:foregroundMark x1="49778" y1="6579" x2="49778" y2="6579"/>
                        <a14:foregroundMark x1="24556" y1="69211" x2="24556" y2="69211"/>
                        <a14:foregroundMark x1="25778" y1="63421" x2="25778" y2="63421"/>
                        <a14:foregroundMark x1="31889" y1="48553" x2="31889" y2="48553"/>
                        <a14:foregroundMark x1="34556" y1="48553" x2="34556" y2="48553"/>
                        <a14:foregroundMark x1="35667" y1="48553" x2="35667" y2="48553"/>
                        <a14:foregroundMark x1="37889" y1="49868" x2="37889" y2="49868"/>
                        <a14:foregroundMark x1="37889" y1="49868" x2="37889" y2="49868"/>
                        <a14:foregroundMark x1="37444" y1="51316" x2="37444" y2="51316"/>
                        <a14:foregroundMark x1="39222" y1="51579" x2="39222" y2="51579"/>
                        <a14:foregroundMark x1="39222" y1="51974" x2="39222" y2="51974"/>
                        <a14:foregroundMark x1="40889" y1="53289" x2="40889" y2="53289"/>
                        <a14:foregroundMark x1="40889" y1="53289" x2="40889" y2="53289"/>
                        <a14:foregroundMark x1="40889" y1="53289" x2="40889" y2="53289"/>
                        <a14:foregroundMark x1="47778" y1="2237" x2="47778" y2="2237"/>
                        <a14:foregroundMark x1="22111" y1="64737" x2="22111" y2="64737"/>
                        <a14:foregroundMark x1="44889" y1="64737" x2="44889" y2="64737"/>
                        <a14:foregroundMark x1="40333" y1="55263" x2="40333" y2="55263"/>
                        <a14:foregroundMark x1="40333" y1="55263" x2="40333" y2="55263"/>
                        <a14:foregroundMark x1="41333" y1="55263" x2="41333" y2="55263"/>
                        <a14:foregroundMark x1="41333" y1="55263" x2="41333" y2="55263"/>
                        <a14:foregroundMark x1="45444" y1="64079" x2="45444" y2="64079"/>
                        <a14:foregroundMark x1="45444" y1="64079" x2="45444" y2="64079"/>
                        <a14:foregroundMark x1="52667" y1="64079" x2="52667" y2="64079"/>
                        <a14:foregroundMark x1="52667" y1="64079" x2="52667" y2="64079"/>
                        <a14:foregroundMark x1="45444" y1="97895" x2="45444" y2="97895"/>
                        <a14:foregroundMark x1="45444" y1="97895" x2="45444" y2="97895"/>
                        <a14:foregroundMark x1="53333" y1="97632" x2="53333" y2="97632"/>
                        <a14:foregroundMark x1="53333" y1="97632" x2="53333" y2="97632"/>
                        <a14:foregroundMark x1="23333" y1="65263" x2="23333" y2="65263"/>
                        <a14:foregroundMark x1="23333" y1="65263" x2="23333" y2="65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4" r="7559" b="3"/>
          <a:stretch/>
        </p:blipFill>
        <p:spPr bwMode="auto">
          <a:xfrm>
            <a:off x="6537530" y="921124"/>
            <a:ext cx="4959627" cy="495962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96F242-8BC6-D6BC-375E-EC61884C3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2"/>
          <a:stretch/>
        </p:blipFill>
        <p:spPr bwMode="auto">
          <a:xfrm>
            <a:off x="6537530" y="-5605"/>
            <a:ext cx="56544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84F368-8FC1-5E62-84A3-B761857B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6721642" cy="132556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Goal: Save on time and money by creating an automated and predictive system</a:t>
            </a:r>
          </a:p>
        </p:txBody>
      </p:sp>
    </p:spTree>
    <p:extLst>
      <p:ext uri="{BB962C8B-B14F-4D97-AF65-F5344CB8AC3E}">
        <p14:creationId xmlns:p14="http://schemas.microsoft.com/office/powerpoint/2010/main" val="248128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41" name="Rectangle 824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386840"/>
            <a:ext cx="6871636" cy="4790123"/>
          </a:xfrm>
        </p:spPr>
        <p:txBody>
          <a:bodyPr vert="horz" lIns="91440" tIns="45720" rIns="91440" bIns="45720" rtlCol="0">
            <a:noAutofit/>
          </a:bodyPr>
          <a:lstStyle/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correlation between the cost of conduit and fittings?</a:t>
            </a:r>
          </a:p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correlation between the cost of cable and the wires they require?</a:t>
            </a:r>
          </a:p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correlation between the cost of materials and the days of the week</a:t>
            </a:r>
          </a:p>
          <a:p>
            <a:pPr marL="9144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Increase/decrease in material cost per day </a:t>
            </a:r>
            <a:r>
              <a:rPr lang="en-US" sz="2000" dirty="0">
                <a:solidFill>
                  <a:schemeClr val="tx2"/>
                </a:solidFill>
                <a:effectLst/>
                <a:latin typeface="+mj-lt"/>
              </a:rPr>
              <a:t>and if so can we predict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the day?</a:t>
            </a:r>
            <a:endParaRPr lang="en-US" sz="2000" dirty="0">
              <a:solidFill>
                <a:schemeClr val="tx2"/>
              </a:solidFill>
              <a:effectLst/>
              <a:latin typeface="+mj-lt"/>
            </a:endParaRPr>
          </a:p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relationship between a vendor’s location or region and how much they charge?</a:t>
            </a:r>
          </a:p>
          <a:p>
            <a:pPr marL="5715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Is there a relationship between the size of the company and the discount it charges?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F55AC3-38AC-CE79-B289-DFB3F5552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901" r="95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749" r="2" b="2"/>
          <a:stretch/>
        </p:blipFill>
        <p:spPr bwMode="auto">
          <a:xfrm>
            <a:off x="6096000" y="272156"/>
            <a:ext cx="5664719" cy="5664719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4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4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A0E22-A5A5-38B7-2BCC-10FC50F62A03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72164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Questions of Interest</a:t>
            </a:r>
          </a:p>
        </p:txBody>
      </p:sp>
    </p:spTree>
    <p:extLst>
      <p:ext uri="{BB962C8B-B14F-4D97-AF65-F5344CB8AC3E}">
        <p14:creationId xmlns:p14="http://schemas.microsoft.com/office/powerpoint/2010/main" val="384640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3C69-B374-ABFE-8DF3-210FC7DDEFF8}"/>
              </a:ext>
            </a:extLst>
          </p:cNvPr>
          <p:cNvSpPr txBox="1"/>
          <p:nvPr/>
        </p:nvSpPr>
        <p:spPr>
          <a:xfrm>
            <a:off x="336885" y="2194102"/>
            <a:ext cx="4204636" cy="390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During the beginning stages of the project, data has been collected for materials, pricing, and vendors.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This data will meet the 1000 line minimum needed for machine learning purposes.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As of 11/11/2022 we have &gt;1000 lines of data.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30862E1-F491-A4F9-5F95-2F35103A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244" y="1535042"/>
            <a:ext cx="7068595" cy="450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2AAD4-E0BE-9D5D-7792-D74EBBA6104E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72164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is sourced from our own data collection which began at project conception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6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173480"/>
            <a:ext cx="7450756" cy="50034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API approach was the alternative to web scraping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+mj-lt"/>
              </a:rPr>
              <a:t>C</a:t>
            </a:r>
            <a:r>
              <a:rPr lang="en-US" sz="2000" dirty="0">
                <a:solidFill>
                  <a:schemeClr val="tx2"/>
                </a:solidFill>
                <a:effectLst/>
                <a:latin typeface="+mj-lt"/>
              </a:rPr>
              <a:t>ollected data still requires a lot of cleaning.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+mj-lt"/>
              </a:rPr>
              <a:t>S</a:t>
            </a:r>
            <a:r>
              <a:rPr lang="en-US" sz="2000" dirty="0">
                <a:solidFill>
                  <a:schemeClr val="tx2"/>
                </a:solidFill>
                <a:effectLst/>
                <a:latin typeface="+mj-lt"/>
              </a:rPr>
              <a:t>caling and naming issues (different manufacturers have slightly different names for the same items). 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Once the vendor columns were created, th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e </a:t>
            </a: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vendor names are plugged into a slightly different Google shopping API that returns addresses.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effectLst/>
                <a:latin typeface="+mj-lt"/>
              </a:rPr>
              <a:t>A region column is created based off the address column.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F</a:t>
            </a: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ormatted datetime column and a synthetic column based on the datetime that provides the day of the week. 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Since October 20</a:t>
            </a:r>
            <a:r>
              <a:rPr lang="en-US" sz="2400" baseline="30000" dirty="0">
                <a:solidFill>
                  <a:schemeClr val="tx2"/>
                </a:solidFill>
                <a:effectLst/>
                <a:latin typeface="+mj-lt"/>
              </a:rPr>
              <a:t>th</a:t>
            </a: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,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data has been collected </a:t>
            </a:r>
            <a:r>
              <a:rPr lang="en-US" sz="2400" dirty="0">
                <a:solidFill>
                  <a:schemeClr val="tx2"/>
                </a:solidFill>
                <a:effectLst/>
                <a:latin typeface="+mj-lt"/>
              </a:rPr>
              <a:t>and consolidated data. The set has over 1000 rows of cleaned data with several features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effectLst/>
                <a:latin typeface="+mj-lt"/>
              </a:rPr>
              <a:t>(prices, location, region, day of the week) and targets (high prices, low prices, and about average prices).</a:t>
            </a:r>
          </a:p>
          <a:p>
            <a:endParaRPr lang="en-US" sz="2000" b="0" i="0" u="none" strike="noStrike" dirty="0">
              <a:solidFill>
                <a:schemeClr val="tx2"/>
              </a:solidFill>
              <a:effectLst/>
              <a:latin typeface="+mj-lt"/>
            </a:endParaRPr>
          </a:p>
        </p:txBody>
      </p:sp>
      <p:pic>
        <p:nvPicPr>
          <p:cNvPr id="6146" name="Picture 2" descr="2,225 Cute Stick Figure Illustrations &amp; Clip Art - iStock">
            <a:extLst>
              <a:ext uri="{FF2B5EF4-FFF2-40B4-BE49-F238E27FC236}">
                <a16:creationId xmlns:a16="http://schemas.microsoft.com/office/drawing/2014/main" id="{6213B229-9093-CC6A-C975-DED3C5A9D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7441092" y="1677038"/>
            <a:ext cx="3996366" cy="399636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6F3543-ACE9-7E7F-11DB-D05FC812E3FB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34966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Exploration Process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1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79" y="1616488"/>
            <a:ext cx="5759421" cy="4986016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ML model will utilize two-sampled T-tests to determine: model (In progress) that will establish:</a:t>
            </a:r>
          </a:p>
          <a:p>
            <a:pPr lvl="1"/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correlation between cable and wire prices</a:t>
            </a:r>
          </a:p>
          <a:p>
            <a:pPr lvl="1"/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correlation between conduit and fittings prices</a:t>
            </a:r>
          </a:p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goal is to create a model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that can p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redict which day of the week offers lowest price based on prices, vendor and location.</a:t>
            </a:r>
          </a:p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We will be using an unsupervised machine learning model that will sub-categorize the data by material item.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84046DD-C9C7-C495-D728-EC99DA551830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1109311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ML model will be a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9305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5" y="1539240"/>
            <a:ext cx="4334100" cy="468451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kern="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Conducted a </a:t>
            </a:r>
            <a:r>
              <a:rPr lang="en-US" sz="24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Shapiro-Wilk test to determine if material prices are normally distributed.</a:t>
            </a:r>
          </a:p>
          <a:p>
            <a:r>
              <a:rPr lang="en-US" sz="2400" kern="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A</a:t>
            </a:r>
            <a:r>
              <a:rPr lang="en-US" sz="24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ll p-values are less than .05 which means that the material price data is not normally distributed</a:t>
            </a: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C4F32-3A47-037D-A860-4AA5AA2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4798996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3432A-79C2-C0AC-7B70-57EED73C6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19" t="37412" r="47536" b="24109"/>
          <a:stretch/>
        </p:blipFill>
        <p:spPr bwMode="auto">
          <a:xfrm>
            <a:off x="4871161" y="166046"/>
            <a:ext cx="5751119" cy="6525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192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C4F32-3A47-037D-A860-4AA5AA2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4798996" cy="132556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097280"/>
            <a:ext cx="4585813" cy="512647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2400" kern="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hecked to see if there was a correlation between: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endParaRPr lang="en-US" sz="2400" kern="0" dirty="0">
              <a:solidFill>
                <a:schemeClr val="tx2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sz="20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Conduit and coupling (fitting)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</a:pPr>
            <a:endParaRPr lang="en-US" sz="2000" kern="100" dirty="0">
              <a:solidFill>
                <a:schemeClr val="tx2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sz="20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Conduit and connector (fitting)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</a:pPr>
            <a:endParaRPr lang="en-US" sz="2000" kern="100" dirty="0">
              <a:solidFill>
                <a:schemeClr val="tx2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sz="20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#4 wire and #6 wire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</a:pPr>
            <a:endParaRPr lang="en-US" sz="2000" kern="100" dirty="0">
              <a:solidFill>
                <a:schemeClr val="tx2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sz="20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#6 wire and #10 wire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</a:pPr>
            <a:endParaRPr lang="en-US" sz="2000" kern="100" dirty="0">
              <a:solidFill>
                <a:schemeClr val="tx2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sz="20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#10 wire and # 4 wire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</a:pPr>
            <a:endParaRPr lang="en-US" kern="100" dirty="0">
              <a:solidFill>
                <a:schemeClr val="tx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kern="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Close correlation between </a:t>
            </a:r>
            <a:r>
              <a:rPr lang="en-US" sz="24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#10 wire and # 4 wire and 1” conduit to 1” fittings.</a:t>
            </a:r>
          </a:p>
          <a:p>
            <a:pPr lvl="1"/>
            <a:r>
              <a:rPr lang="en-US" sz="2000" kern="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</a:rPr>
              <a:t> However, none of the items were greater than the 0.05 p-value needed to establish correlation</a:t>
            </a:r>
            <a:endParaRPr lang="en-US" sz="2000" b="0" i="0" u="none" strike="noStrike" dirty="0">
              <a:solidFill>
                <a:schemeClr val="tx2"/>
              </a:solidFill>
              <a:effectLst/>
              <a:latin typeface="+mj-lt"/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3F298D8-88FB-8722-DA78-5BDD7F92B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5" t="11934" r="13238" b="1"/>
          <a:stretch/>
        </p:blipFill>
        <p:spPr bwMode="auto">
          <a:xfrm>
            <a:off x="4922697" y="148354"/>
            <a:ext cx="6911657" cy="4684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80B1F-6AC1-98AA-2F12-3154EF0F7123}"/>
              </a:ext>
            </a:extLst>
          </p:cNvPr>
          <p:cNvSpPr txBox="1"/>
          <p:nvPr/>
        </p:nvSpPr>
        <p:spPr>
          <a:xfrm>
            <a:off x="5410565" y="52452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</a:rPr>
              <a:t>Linked</a:t>
            </a:r>
            <a:r>
              <a:rPr lang="en-US" sz="2400" kern="0" dirty="0">
                <a:solidFill>
                  <a:schemeClr val="accent6"/>
                </a:solidFill>
                <a:effectLst/>
                <a:latin typeface="+mj-lt"/>
                <a:ea typeface="Times New Roman" panose="02020603050405020304" pitchFamily="18" charset="0"/>
              </a:rPr>
              <a:t> correlation between price of finished materials and raw materials needed to make them (copper to wire and steel to conduit)</a:t>
            </a:r>
            <a:r>
              <a:rPr lang="en-US" sz="2400" dirty="0">
                <a:solidFill>
                  <a:schemeClr val="accent6"/>
                </a:solidFill>
                <a:effectLst/>
                <a:latin typeface="+mj-lt"/>
              </a:rPr>
              <a:t> </a:t>
            </a:r>
            <a:endParaRPr lang="en-US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650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793</Words>
  <Application>Microsoft Macintosh PowerPoint</Application>
  <PresentationFormat>Widescreen</PresentationFormat>
  <Paragraphs>78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Team 14  Data Analytics 2022 Estimator Project</vt:lpstr>
      <vt:lpstr>Topic: Expediting and forecasting price of electrical materials </vt:lpstr>
      <vt:lpstr>Goal: Save on time and money by creating an automated and predictive system</vt:lpstr>
      <vt:lpstr>PowerPoint Presentation</vt:lpstr>
      <vt:lpstr>PowerPoint Presentation</vt:lpstr>
      <vt:lpstr>PowerPoint Presentation</vt:lpstr>
      <vt:lpstr>PowerPoint Presentation</vt:lpstr>
      <vt:lpstr>Data Analysis</vt:lpstr>
      <vt:lpstr>Data Analysis</vt:lpstr>
      <vt:lpstr>Data Analysis</vt:lpstr>
      <vt:lpstr>PowerPoint Presentation</vt:lpstr>
      <vt:lpstr>Database Integration</vt:lpstr>
      <vt:lpstr>Data is sourced from our own collection starting from project conception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  Data Analytics 2022 XXX</dc:title>
  <dc:creator>nancy fujikado</dc:creator>
  <cp:lastModifiedBy>nancy fujikado</cp:lastModifiedBy>
  <cp:revision>36</cp:revision>
  <dcterms:created xsi:type="dcterms:W3CDTF">2022-10-31T18:11:45Z</dcterms:created>
  <dcterms:modified xsi:type="dcterms:W3CDTF">2022-11-13T04:11:10Z</dcterms:modified>
</cp:coreProperties>
</file>