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35"/>
  </p:notesMasterIdLst>
  <p:sldIdLst>
    <p:sldId id="256" r:id="rId3"/>
    <p:sldId id="290" r:id="rId4"/>
    <p:sldId id="289" r:id="rId5"/>
    <p:sldId id="265" r:id="rId6"/>
    <p:sldId id="260" r:id="rId7"/>
    <p:sldId id="288" r:id="rId8"/>
    <p:sldId id="284" r:id="rId9"/>
    <p:sldId id="261" r:id="rId10"/>
    <p:sldId id="262" r:id="rId11"/>
    <p:sldId id="286" r:id="rId12"/>
    <p:sldId id="263" r:id="rId13"/>
    <p:sldId id="264" r:id="rId14"/>
    <p:sldId id="272" r:id="rId15"/>
    <p:sldId id="273" r:id="rId16"/>
    <p:sldId id="283" r:id="rId17"/>
    <p:sldId id="270" r:id="rId18"/>
    <p:sldId id="275" r:id="rId19"/>
    <p:sldId id="266" r:id="rId20"/>
    <p:sldId id="277" r:id="rId21"/>
    <p:sldId id="267" r:id="rId22"/>
    <p:sldId id="285" r:id="rId23"/>
    <p:sldId id="269" r:id="rId24"/>
    <p:sldId id="287" r:id="rId25"/>
    <p:sldId id="282" r:id="rId26"/>
    <p:sldId id="271" r:id="rId27"/>
    <p:sldId id="276" r:id="rId28"/>
    <p:sldId id="278" r:id="rId29"/>
    <p:sldId id="280" r:id="rId30"/>
    <p:sldId id="279" r:id="rId31"/>
    <p:sldId id="281" r:id="rId32"/>
    <p:sldId id="274" r:id="rId33"/>
    <p:sldId id="259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A4"/>
    <a:srgbClr val="0864B7"/>
    <a:srgbClr val="E63532"/>
    <a:srgbClr val="0D3F7C"/>
    <a:srgbClr val="FF0000"/>
    <a:srgbClr val="2D5F61"/>
    <a:srgbClr val="5B94CA"/>
    <a:srgbClr val="FF9291"/>
    <a:srgbClr val="F1F676"/>
    <a:srgbClr val="F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1"/>
    <p:restoredTop sz="95244" autoAdjust="0"/>
  </p:normalViewPr>
  <p:slideViewPr>
    <p:cSldViewPr snapToGrid="0">
      <p:cViewPr varScale="1">
        <p:scale>
          <a:sx n="82" d="100"/>
          <a:sy n="82" d="100"/>
        </p:scale>
        <p:origin x="4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henchen%20feng\consumer%20finance\pre\two-sided%20credit%20payment%20markets%20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 coverage in china'!$G$2</c:f>
              <c:strCache>
                <c:ptCount val="1"/>
                <c:pt idx="0">
                  <c:v>年征信总人数</c:v>
                </c:pt>
              </c:strCache>
            </c:strRef>
          </c:tx>
          <c:spPr>
            <a:solidFill>
              <a:srgbClr val="0864B7"/>
            </a:solidFill>
            <a:ln>
              <a:noFill/>
            </a:ln>
            <a:effectLst/>
          </c:spPr>
          <c:invertIfNegative val="0"/>
          <c:cat>
            <c:numRef>
              <c:f>'C coverage in china'!$F$3:$F$15</c:f>
              <c:numCache>
                <c:formatCode>General</c:formatCod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</c:numCache>
            </c:numRef>
          </c:cat>
          <c:val>
            <c:numRef>
              <c:f>'C coverage in china'!$G$3:$G$15</c:f>
              <c:numCache>
                <c:formatCode>General</c:formatCode>
                <c:ptCount val="13"/>
                <c:pt idx="0">
                  <c:v>6.4</c:v>
                </c:pt>
                <c:pt idx="1">
                  <c:v>6.7</c:v>
                </c:pt>
                <c:pt idx="2">
                  <c:v>7.1</c:v>
                </c:pt>
                <c:pt idx="3">
                  <c:v>7.8</c:v>
                </c:pt>
                <c:pt idx="4">
                  <c:v>8.1999999999999993</c:v>
                </c:pt>
                <c:pt idx="5">
                  <c:v>8.4</c:v>
                </c:pt>
                <c:pt idx="6">
                  <c:v>8.6</c:v>
                </c:pt>
                <c:pt idx="7">
                  <c:v>8.8000000000000007</c:v>
                </c:pt>
                <c:pt idx="8">
                  <c:v>9.1</c:v>
                </c:pt>
                <c:pt idx="9">
                  <c:v>9.5</c:v>
                </c:pt>
                <c:pt idx="10">
                  <c:v>9.8000000000000007</c:v>
                </c:pt>
                <c:pt idx="11">
                  <c:v>10.199999999999999</c:v>
                </c:pt>
                <c:pt idx="1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D2-4D55-BB80-ED77A7FF6A42}"/>
            </c:ext>
          </c:extLst>
        </c:ser>
        <c:ser>
          <c:idx val="2"/>
          <c:order val="2"/>
          <c:tx>
            <c:strRef>
              <c:f>'C coverage in china'!$I$2</c:f>
              <c:strCache>
                <c:ptCount val="1"/>
                <c:pt idx="0">
                  <c:v>中国总人数</c:v>
                </c:pt>
              </c:strCache>
            </c:strRef>
          </c:tx>
          <c:spPr>
            <a:solidFill>
              <a:srgbClr val="0D3F7C"/>
            </a:solidFill>
            <a:ln>
              <a:noFill/>
            </a:ln>
            <a:effectLst/>
          </c:spPr>
          <c:invertIfNegative val="0"/>
          <c:cat>
            <c:numRef>
              <c:f>'C coverage in china'!$F$3:$F$15</c:f>
              <c:numCache>
                <c:formatCode>General</c:formatCod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</c:numCache>
            </c:numRef>
          </c:cat>
          <c:val>
            <c:numRef>
              <c:f>'C coverage in china'!$I$3:$I$15</c:f>
              <c:numCache>
                <c:formatCode>General</c:formatCode>
                <c:ptCount val="13"/>
                <c:pt idx="0">
                  <c:v>13.25</c:v>
                </c:pt>
                <c:pt idx="1">
                  <c:v>13.31</c:v>
                </c:pt>
                <c:pt idx="2">
                  <c:v>13.38</c:v>
                </c:pt>
                <c:pt idx="3">
                  <c:v>13.44</c:v>
                </c:pt>
                <c:pt idx="4">
                  <c:v>13.51</c:v>
                </c:pt>
                <c:pt idx="5">
                  <c:v>13.57</c:v>
                </c:pt>
                <c:pt idx="6">
                  <c:v>13.64</c:v>
                </c:pt>
                <c:pt idx="7">
                  <c:v>13.71</c:v>
                </c:pt>
                <c:pt idx="8">
                  <c:v>13.79</c:v>
                </c:pt>
                <c:pt idx="9">
                  <c:v>13.86</c:v>
                </c:pt>
                <c:pt idx="10">
                  <c:v>13.93</c:v>
                </c:pt>
                <c:pt idx="11">
                  <c:v>13.98</c:v>
                </c:pt>
                <c:pt idx="12">
                  <c:v>14.02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D2-4D55-BB80-ED77A7FF6A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68558271"/>
        <c:axId val="1212059151"/>
      </c:barChart>
      <c:lineChart>
        <c:grouping val="standard"/>
        <c:varyColors val="0"/>
        <c:ser>
          <c:idx val="1"/>
          <c:order val="1"/>
          <c:tx>
            <c:strRef>
              <c:f>'C coverage in china'!$H$2</c:f>
              <c:strCache>
                <c:ptCount val="1"/>
                <c:pt idx="0">
                  <c:v>征信增速YoY（右轴）</c:v>
                </c:pt>
              </c:strCache>
            </c:strRef>
          </c:tx>
          <c:spPr>
            <a:ln w="28575" cap="rnd">
              <a:solidFill>
                <a:srgbClr val="E63532"/>
              </a:solidFill>
              <a:round/>
            </a:ln>
            <a:effectLst/>
          </c:spPr>
          <c:marker>
            <c:symbol val="none"/>
          </c:marker>
          <c:cat>
            <c:numRef>
              <c:f>'C coverage in china'!$F$3:$F$15</c:f>
              <c:numCache>
                <c:formatCode>General</c:formatCod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</c:numCache>
            </c:numRef>
          </c:cat>
          <c:val>
            <c:numRef>
              <c:f>'C coverage in china'!$H$3:$H$15</c:f>
              <c:numCache>
                <c:formatCode>General</c:formatCode>
                <c:ptCount val="13"/>
                <c:pt idx="1">
                  <c:v>4.6875E-2</c:v>
                </c:pt>
                <c:pt idx="2">
                  <c:v>5.9701492537313397E-2</c:v>
                </c:pt>
                <c:pt idx="3">
                  <c:v>9.8591549295774697E-2</c:v>
                </c:pt>
                <c:pt idx="4">
                  <c:v>5.1282051282051301E-2</c:v>
                </c:pt>
                <c:pt idx="5">
                  <c:v>2.4390243902439001E-2</c:v>
                </c:pt>
                <c:pt idx="6">
                  <c:v>2.3809523809523701E-2</c:v>
                </c:pt>
                <c:pt idx="7">
                  <c:v>2.32558139534884E-2</c:v>
                </c:pt>
                <c:pt idx="8">
                  <c:v>3.4090909090908901E-2</c:v>
                </c:pt>
                <c:pt idx="9">
                  <c:v>4.3956043956044001E-2</c:v>
                </c:pt>
                <c:pt idx="10">
                  <c:v>3.1578947368421199E-2</c:v>
                </c:pt>
                <c:pt idx="11">
                  <c:v>4.0816326530612103E-2</c:v>
                </c:pt>
                <c:pt idx="12">
                  <c:v>7.8431372549019801E-2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D2-4D55-BB80-ED77A7FF6A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6819087"/>
        <c:axId val="1260917535"/>
      </c:lineChart>
      <c:catAx>
        <c:axId val="1268558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12059151"/>
        <c:crosses val="autoZero"/>
        <c:auto val="1"/>
        <c:lblAlgn val="ctr"/>
        <c:lblOffset val="100"/>
        <c:noMultiLvlLbl val="0"/>
      </c:catAx>
      <c:valAx>
        <c:axId val="121205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68558271"/>
        <c:crosses val="autoZero"/>
        <c:crossBetween val="between"/>
      </c:valAx>
      <c:catAx>
        <c:axId val="125681908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60917535"/>
        <c:crosses val="autoZero"/>
        <c:auto val="1"/>
        <c:lblAlgn val="ctr"/>
        <c:lblOffset val="100"/>
        <c:noMultiLvlLbl val="0"/>
      </c:catAx>
      <c:valAx>
        <c:axId val="1260917535"/>
        <c:scaling>
          <c:orientation val="minMax"/>
        </c:scaling>
        <c:delete val="0"/>
        <c:axPos val="r"/>
        <c:numFmt formatCode="0.0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6819087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DBD62-8ED2-43D1-99B1-BCEE4AA9921C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A7DC4-8AE7-45F8-9DAA-72C8F57CBD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什么是？为什么重要？怎么办？意义？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A7DC4-8AE7-45F8-9DAA-72C8F57CBD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87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A7DC4-8AE7-45F8-9DAA-72C8F57CBD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696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图重合，透明</a:t>
            </a:r>
            <a:r>
              <a:rPr lang="en-US" altLang="zh-CN" dirty="0"/>
              <a:t>alpha</a:t>
            </a:r>
            <a:r>
              <a:rPr lang="zh-CN" altLang="en-US" dirty="0"/>
              <a:t>；</a:t>
            </a:r>
            <a:r>
              <a:rPr lang="en-US" altLang="zh-CN" dirty="0"/>
              <a:t>identify types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A7DC4-8AE7-45F8-9DAA-72C8F57CBD62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其他国家，其他公司的</a:t>
            </a:r>
            <a:r>
              <a:rPr lang="en-US" altLang="zh-CN" b="0" dirty="0"/>
              <a:t>credit card limit</a:t>
            </a:r>
            <a:r>
              <a:rPr lang="zh-CN" altLang="en-US" b="0" dirty="0"/>
              <a:t>；不用</a:t>
            </a:r>
            <a:r>
              <a:rPr lang="en-US" altLang="zh-CN" b="0" dirty="0"/>
              <a:t>formal</a:t>
            </a:r>
            <a:r>
              <a:rPr lang="zh-CN" altLang="en-US" b="0" dirty="0"/>
              <a:t>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A7DC4-8AE7-45F8-9DAA-72C8F57CBD6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261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这张图</a:t>
            </a:r>
            <a:r>
              <a:rPr lang="en-US" altLang="zh-CN" dirty="0"/>
              <a:t>recheck</a:t>
            </a:r>
            <a:r>
              <a:rPr lang="zh-CN" altLang="en-US" dirty="0"/>
              <a:t>；</a:t>
            </a:r>
            <a:r>
              <a:rPr lang="en-US" altLang="zh-CN" dirty="0"/>
              <a:t>fixed effect</a:t>
            </a:r>
            <a:r>
              <a:rPr lang="zh-CN" altLang="en-US" dirty="0"/>
              <a:t>，滞后期的数据并不</a:t>
            </a:r>
            <a:r>
              <a:rPr lang="en-US" altLang="zh-CN" dirty="0"/>
              <a:t>balance</a:t>
            </a:r>
            <a:r>
              <a:rPr lang="zh-CN" altLang="en-US" dirty="0"/>
              <a:t>；时间可以再长一点，体现出</a:t>
            </a:r>
            <a:r>
              <a:rPr lang="en-US" altLang="zh-CN" dirty="0"/>
              <a:t>equilibrium</a:t>
            </a:r>
            <a:r>
              <a:rPr lang="zh-CN" altLang="en-US" dirty="0"/>
              <a:t>；右边的图并不能体现业务逻辑，</a:t>
            </a:r>
            <a:r>
              <a:rPr lang="en-US" altLang="zh-CN" dirty="0"/>
              <a:t>credit amt</a:t>
            </a:r>
            <a:r>
              <a:rPr lang="zh-CN" altLang="en-US" dirty="0"/>
              <a:t>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A7DC4-8AE7-45F8-9DAA-72C8F57CBD62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这张图</a:t>
            </a:r>
            <a:r>
              <a:rPr lang="en-US" altLang="zh-CN" dirty="0"/>
              <a:t>recheck</a:t>
            </a:r>
            <a:r>
              <a:rPr lang="zh-CN" altLang="en-US" dirty="0"/>
              <a:t>；</a:t>
            </a:r>
            <a:r>
              <a:rPr lang="en-US" altLang="zh-CN" dirty="0"/>
              <a:t>fixed effect</a:t>
            </a:r>
            <a:r>
              <a:rPr lang="zh-CN" altLang="en-US" dirty="0"/>
              <a:t>，滞后期的数据并不</a:t>
            </a:r>
            <a:r>
              <a:rPr lang="en-US" altLang="zh-CN" dirty="0"/>
              <a:t>balance</a:t>
            </a:r>
            <a:r>
              <a:rPr lang="zh-CN" altLang="en-US" dirty="0"/>
              <a:t>；时间可以再长一点，体现出</a:t>
            </a:r>
            <a:r>
              <a:rPr lang="en-US" altLang="zh-CN" dirty="0"/>
              <a:t>equilibrium</a:t>
            </a:r>
            <a:r>
              <a:rPr lang="zh-CN" altLang="en-US" dirty="0"/>
              <a:t>；右边的图并不能体现业务逻辑，</a:t>
            </a:r>
            <a:r>
              <a:rPr lang="en-US" altLang="zh-CN" dirty="0"/>
              <a:t>credit amt</a:t>
            </a:r>
            <a:r>
              <a:rPr lang="zh-CN" altLang="en-US" dirty="0"/>
              <a:t>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A7DC4-8AE7-45F8-9DAA-72C8F57CBD6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07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</a:t>
            </a:r>
            <a:r>
              <a:rPr lang="en-US" altLang="zh-CN" dirty="0"/>
              <a:t>survey</a:t>
            </a:r>
            <a:r>
              <a:rPr lang="zh-CN" altLang="en-US" dirty="0"/>
              <a:t>最低授信额，迷你花呗降低</a:t>
            </a:r>
            <a:r>
              <a:rPr lang="en-US" altLang="zh-CN" dirty="0"/>
              <a:t>cost</a:t>
            </a:r>
            <a:r>
              <a:rPr lang="zh-CN" altLang="en-US" dirty="0"/>
              <a:t>，使；不</a:t>
            </a:r>
            <a:r>
              <a:rPr lang="en-US" altLang="zh-CN" dirty="0"/>
              <a:t>profitable</a:t>
            </a:r>
            <a:r>
              <a:rPr lang="zh-CN" altLang="en-US" dirty="0"/>
              <a:t>的</a:t>
            </a:r>
            <a:r>
              <a:rPr lang="en-US" altLang="zh-CN" dirty="0"/>
              <a:t>business</a:t>
            </a:r>
            <a:r>
              <a:rPr lang="zh-CN" altLang="en-US" dirty="0"/>
              <a:t>后，主动</a:t>
            </a:r>
            <a:r>
              <a:rPr lang="en-US" altLang="zh-CN" dirty="0"/>
              <a:t>include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这个</a:t>
            </a:r>
            <a:r>
              <a:rPr lang="en-US" altLang="zh-CN" dirty="0"/>
              <a:t>se</a:t>
            </a:r>
            <a:r>
              <a:rPr lang="zh-CN" altLang="en-US" dirty="0"/>
              <a:t>体现不出来的原因是重复太多次了，所以需要跑一个</a:t>
            </a:r>
            <a:r>
              <a:rPr lang="en-US" altLang="zh-CN" dirty="0"/>
              <a:t>cross section reg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A7DC4-8AE7-45F8-9DAA-72C8F57CBD62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A7DC4-8AE7-45F8-9DAA-72C8F57CBD6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712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最后一列的问题；</a:t>
            </a:r>
            <a:r>
              <a:rPr lang="en-US" altLang="zh-CN" dirty="0"/>
              <a:t>separating equilibrium</a:t>
            </a:r>
            <a:r>
              <a:rPr lang="zh-CN" altLang="en-US" dirty="0"/>
              <a:t>；</a:t>
            </a:r>
            <a:r>
              <a:rPr lang="en-US" altLang="zh-CN" dirty="0"/>
              <a:t>type diff</a:t>
            </a:r>
            <a:r>
              <a:rPr lang="zh-CN" altLang="en-US" dirty="0"/>
              <a:t>足够大，拆开是有价值；</a:t>
            </a:r>
            <a:r>
              <a:rPr lang="en-US" altLang="zh-CN" dirty="0"/>
              <a:t>overdue</a:t>
            </a:r>
            <a:r>
              <a:rPr lang="zh-CN" altLang="en-US" dirty="0"/>
              <a:t>表</a:t>
            </a:r>
            <a:r>
              <a:rPr lang="en-US" altLang="zh-CN" dirty="0"/>
              <a:t>recheck</a:t>
            </a:r>
            <a:r>
              <a:rPr lang="zh-CN" altLang="en-US" dirty="0"/>
              <a:t>；</a:t>
            </a:r>
            <a:r>
              <a:rPr lang="en-US" altLang="zh-CN" dirty="0"/>
              <a:t>overdue2</a:t>
            </a:r>
            <a:r>
              <a:rPr lang="zh-CN" altLang="en-US" dirty="0"/>
              <a:t>次及以上，</a:t>
            </a:r>
            <a:r>
              <a:rPr lang="en-US" altLang="zh-CN" dirty="0"/>
              <a:t>overdue</a:t>
            </a:r>
            <a:r>
              <a:rPr lang="zh-CN" altLang="en-US" dirty="0"/>
              <a:t>的</a:t>
            </a:r>
            <a:r>
              <a:rPr lang="en-US" altLang="zh-CN" dirty="0"/>
              <a:t>learning repay</a:t>
            </a:r>
            <a:r>
              <a:rPr lang="zh-CN" altLang="en-US" dirty="0"/>
              <a:t>的过程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Overdue</a:t>
            </a:r>
            <a:r>
              <a:rPr lang="zh-CN" altLang="en-US" dirty="0"/>
              <a:t>可以画一</a:t>
            </a:r>
            <a:r>
              <a:rPr lang="zh-CN" altLang="en-US"/>
              <a:t>张图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A7DC4-8AE7-45F8-9DAA-72C8F57CBD62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授信逻辑，是否是同一款产品？如果是同一款产品，那逻辑图不是很合理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A7DC4-8AE7-45F8-9DAA-72C8F57CBD62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这张图</a:t>
            </a:r>
            <a:r>
              <a:rPr lang="en-US" altLang="zh-CN" dirty="0"/>
              <a:t>interpretation</a:t>
            </a:r>
            <a:r>
              <a:rPr lang="zh-CN" altLang="en-US" dirty="0"/>
              <a:t>有限；用得越多，违约越多；使用频率和逾期的关系；这个估计</a:t>
            </a:r>
            <a:r>
              <a:rPr lang="en-US" altLang="zh-CN" dirty="0"/>
              <a:t>AUC</a:t>
            </a:r>
            <a:r>
              <a:rPr lang="zh-CN" altLang="en-US" dirty="0"/>
              <a:t>的方法不是很合理，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A7DC4-8AE7-45F8-9DAA-72C8F57CBD6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141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什么是？为什么重要？怎么办？意义？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A7DC4-8AE7-45F8-9DAA-72C8F57CBD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12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有可能 联合贷，把坏的给银行，好的留给自己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A7DC4-8AE7-45F8-9DAA-72C8F57CBD6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77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信用卡单笔额度更高；商家 </a:t>
            </a:r>
            <a:r>
              <a:rPr lang="en-US" altLang="zh-CN" dirty="0"/>
              <a:t>adopt </a:t>
            </a:r>
            <a:r>
              <a:rPr lang="en-US" altLang="zh-CN" dirty="0" err="1"/>
              <a:t>huabei</a:t>
            </a:r>
            <a:r>
              <a:rPr lang="zh-CN" altLang="en-US" dirty="0"/>
              <a:t>支付的数据数量，从</a:t>
            </a:r>
            <a:r>
              <a:rPr lang="en-US" altLang="zh-CN" dirty="0"/>
              <a:t>2017 06 </a:t>
            </a:r>
            <a:r>
              <a:rPr lang="zh-CN" altLang="en-US" dirty="0"/>
              <a:t>到</a:t>
            </a:r>
            <a:r>
              <a:rPr lang="en-US" altLang="zh-CN" dirty="0"/>
              <a:t>2020</a:t>
            </a:r>
            <a:r>
              <a:rPr lang="zh-CN" altLang="en-US" dirty="0"/>
              <a:t>；单车来</a:t>
            </a:r>
            <a:r>
              <a:rPr lang="en-US" altLang="zh-CN" dirty="0"/>
              <a:t>instrument </a:t>
            </a:r>
            <a:r>
              <a:rPr lang="en-US" altLang="zh-CN" dirty="0" err="1"/>
              <a:t>huabei</a:t>
            </a:r>
            <a:r>
              <a:rPr lang="en-US" altLang="zh-CN" dirty="0"/>
              <a:t> usage</a:t>
            </a:r>
            <a:r>
              <a:rPr lang="zh-CN" altLang="en-US" dirty="0"/>
              <a:t>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A7DC4-8AE7-45F8-9DAA-72C8F57CBD6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信用卡单笔额度更高；商家 </a:t>
            </a:r>
            <a:r>
              <a:rPr lang="en-US" altLang="zh-CN" dirty="0"/>
              <a:t>adopt </a:t>
            </a:r>
            <a:r>
              <a:rPr lang="en-US" altLang="zh-CN" dirty="0" err="1"/>
              <a:t>huabei</a:t>
            </a:r>
            <a:r>
              <a:rPr lang="zh-CN" altLang="en-US" dirty="0"/>
              <a:t>支付的数据数量，从</a:t>
            </a:r>
            <a:r>
              <a:rPr lang="en-US" altLang="zh-CN" dirty="0"/>
              <a:t>2017 06 </a:t>
            </a:r>
            <a:r>
              <a:rPr lang="zh-CN" altLang="en-US" dirty="0"/>
              <a:t>到</a:t>
            </a:r>
            <a:r>
              <a:rPr lang="en-US" altLang="zh-CN" dirty="0"/>
              <a:t>2020</a:t>
            </a:r>
            <a:r>
              <a:rPr lang="zh-CN" altLang="en-US" dirty="0"/>
              <a:t>；单车来</a:t>
            </a:r>
            <a:r>
              <a:rPr lang="en-US" altLang="zh-CN" dirty="0"/>
              <a:t>instrument </a:t>
            </a:r>
            <a:r>
              <a:rPr lang="en-US" altLang="zh-CN" dirty="0" err="1"/>
              <a:t>huabei</a:t>
            </a:r>
            <a:r>
              <a:rPr lang="en-US" altLang="zh-CN" dirty="0"/>
              <a:t> usage</a:t>
            </a:r>
            <a:r>
              <a:rPr lang="zh-CN" altLang="en-US" dirty="0"/>
              <a:t>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A7DC4-8AE7-45F8-9DAA-72C8F57CBD6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年的描述性统计；最好能汇报出</a:t>
            </a:r>
            <a:r>
              <a:rPr lang="en-US" altLang="zh-CN" dirty="0"/>
              <a:t>population/observation count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A7DC4-8AE7-45F8-9DAA-72C8F57CBD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67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HB benefit for small firms;8 decile</a:t>
            </a:r>
            <a:r>
              <a:rPr lang="zh-CN" altLang="en-US" dirty="0"/>
              <a:t> 的数据怎么样；</a:t>
            </a:r>
            <a:r>
              <a:rPr lang="en-US" altLang="zh-CN" dirty="0"/>
              <a:t>t stat</a:t>
            </a:r>
            <a:r>
              <a:rPr lang="zh-CN" altLang="en-US" dirty="0"/>
              <a:t>；里面有</a:t>
            </a:r>
            <a:r>
              <a:rPr lang="en-US" altLang="zh-CN" dirty="0"/>
              <a:t>missing data</a:t>
            </a:r>
            <a:r>
              <a:rPr lang="zh-CN" altLang="en-US" dirty="0"/>
              <a:t>，所以可能会导致不</a:t>
            </a:r>
            <a:r>
              <a:rPr lang="en-US" altLang="zh-CN" dirty="0"/>
              <a:t>reliable</a:t>
            </a:r>
            <a:r>
              <a:rPr lang="zh-CN" altLang="en-US" dirty="0"/>
              <a:t>的结果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A7DC4-8AE7-45F8-9DAA-72C8F57CBD6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其实这张还可以加上对</a:t>
            </a:r>
            <a:r>
              <a:rPr lang="en-US" altLang="zh-CN" dirty="0"/>
              <a:t>small </a:t>
            </a:r>
            <a:r>
              <a:rPr lang="zh-CN" altLang="en-US" dirty="0"/>
              <a:t>的交叉项；</a:t>
            </a:r>
            <a:r>
              <a:rPr lang="en-US" altLang="zh-CN" dirty="0"/>
              <a:t>trade amt (</a:t>
            </a:r>
            <a:r>
              <a:rPr lang="zh-CN" altLang="en-US" dirty="0"/>
              <a:t>总的交易金额</a:t>
            </a:r>
            <a:r>
              <a:rPr lang="en-US" altLang="zh-CN" dirty="0"/>
              <a:t>);</a:t>
            </a:r>
            <a:r>
              <a:rPr lang="zh-CN" altLang="en-US" dirty="0"/>
              <a:t>和自己比较；放上</a:t>
            </a:r>
            <a:r>
              <a:rPr lang="en-US" altLang="zh-CN" dirty="0"/>
              <a:t>cc</a:t>
            </a:r>
            <a:r>
              <a:rPr lang="zh-CN" altLang="en-US" dirty="0"/>
              <a:t>的</a:t>
            </a:r>
            <a:r>
              <a:rPr lang="en-US" altLang="zh-CN" dirty="0"/>
              <a:t>pre</a:t>
            </a:r>
            <a:r>
              <a:rPr lang="zh-CN" altLang="en-US" dirty="0"/>
              <a:t>，</a:t>
            </a:r>
            <a:r>
              <a:rPr lang="en-US" altLang="zh-CN" dirty="0"/>
              <a:t>consumer flow</a:t>
            </a:r>
            <a:r>
              <a:rPr lang="zh-CN" altLang="en-US" dirty="0"/>
              <a:t>的</a:t>
            </a:r>
            <a:r>
              <a:rPr lang="en-US" altLang="zh-CN" dirty="0"/>
              <a:t>pre</a:t>
            </a:r>
            <a:r>
              <a:rPr lang="zh-CN" altLang="en-US" dirty="0"/>
              <a:t>；商家什么时候接受花呗，和</a:t>
            </a:r>
            <a:r>
              <a:rPr lang="en-US" altLang="zh-CN" dirty="0"/>
              <a:t>consumer </a:t>
            </a:r>
            <a:r>
              <a:rPr lang="zh-CN" altLang="en-US" dirty="0"/>
              <a:t>端使用花呗，或者商家什么时候开始使用各种支付方式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A7DC4-8AE7-45F8-9DAA-72C8F57CBD6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Is_small</a:t>
            </a:r>
            <a:r>
              <a:rPr lang="en-US" altLang="zh-CN" dirty="0"/>
              <a:t> time varying</a:t>
            </a:r>
            <a:r>
              <a:rPr lang="zh-CN" altLang="en-US" dirty="0"/>
              <a:t>；</a:t>
            </a:r>
            <a:r>
              <a:rPr lang="en-US" altLang="zh-CN" dirty="0"/>
              <a:t>hetero</a:t>
            </a:r>
            <a:r>
              <a:rPr lang="zh-CN" altLang="en-US" dirty="0"/>
              <a:t>；</a:t>
            </a:r>
            <a:r>
              <a:rPr lang="en-US" altLang="zh-CN" dirty="0"/>
              <a:t>firm FE</a:t>
            </a:r>
            <a:r>
              <a:rPr lang="zh-CN" altLang="en-US" dirty="0"/>
              <a:t>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A7DC4-8AE7-45F8-9DAA-72C8F57CBD62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mini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A7DC4-8AE7-45F8-9DAA-72C8F57CBD6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ntent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48887" y="190558"/>
            <a:ext cx="11305309" cy="848533"/>
          </a:xfrm>
        </p:spPr>
        <p:txBody>
          <a:bodyPr>
            <a:normAutofit/>
          </a:bodyPr>
          <a:lstStyle>
            <a:lvl1pPr>
              <a:defRPr kumimoji="1" lang="zh-CN" altLang="en-US" sz="4400" kern="1200" dirty="0">
                <a:solidFill>
                  <a:srgbClr val="183D8C"/>
                </a:solidFill>
                <a:latin typeface="Helvetica" pitchFamily="2" charset="0"/>
                <a:ea typeface="阿里巴巴普惠体 Medium" panose="00020600040101010101" pitchFamily="18" charset="-122"/>
                <a:cs typeface="Helvetica" pitchFamily="2" charset="0"/>
              </a:defRPr>
            </a:lvl1pPr>
          </a:lstStyle>
          <a:p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48887" y="1163782"/>
            <a:ext cx="11305309" cy="5013181"/>
          </a:xfrm>
        </p:spPr>
        <p:txBody>
          <a:bodyPr/>
          <a:lstStyle>
            <a:lvl1pPr>
              <a:defRPr>
                <a:latin typeface="Helvetica" pitchFamily="2" charset="0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>
              <a:defRPr>
                <a:latin typeface="Helvetica" pitchFamily="2" charset="0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>
              <a:defRPr>
                <a:latin typeface="Helvetica" pitchFamily="2" charset="0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  <a:lvl4pPr>
              <a:defRPr>
                <a:latin typeface="Helvetica" pitchFamily="2" charset="0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4pPr>
            <a:lvl5pPr>
              <a:defRPr>
                <a:latin typeface="Helvetica" pitchFamily="2" charset="0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5pPr>
          </a:lstStyle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ub-title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4800" kern="1200" dirty="0">
                <a:solidFill>
                  <a:srgbClr val="183D8C"/>
                </a:solidFill>
                <a:latin typeface="Helvetica" pitchFamily="2" charset="0"/>
                <a:ea typeface="阿里巴巴普惠体 Medium" panose="00020600040101010101" pitchFamily="18" charset="-122"/>
                <a:cs typeface="Helvetica" pitchFamily="2" charset="0"/>
              </a:defRPr>
            </a:lvl1pPr>
          </a:lstStyle>
          <a:p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Helvetica" pitchFamily="2" charset="0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DA9DE8-4B40-7A49-8ACF-4B0EF154A99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Franklin Gothic Book"/>
                <a:ea typeface="华文楷体" panose="02010600040101010101" pitchFamily="2" charset="-122"/>
                <a:cs typeface="+mn-cs"/>
              </a:rPr>
              <a:t>2022/1/14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Franklin Gothic Book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Franklin Gothic Book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742F6B-F881-0D48-BD50-DF15138CD4B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Franklin Gothic Book"/>
                <a:ea typeface="华文楷体" panose="02010600040101010101" pitchFamily="2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Franklin Gothic Book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183D8C"/>
                </a:solidFill>
              </a:defRPr>
            </a:lvl1pPr>
          </a:lstStyle>
          <a:p>
            <a:r>
              <a:rPr kumimoji="1" lang="en-US" altLang="zh-CN" dirty="0"/>
              <a:t>Luohan Academy Deck Template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venir Book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November 3, 2020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DA9DE8-4B40-7A49-8ACF-4B0EF154A99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Franklin Gothic Book"/>
                <a:ea typeface="华文楷体" panose="02010600040101010101" pitchFamily="2" charset="-122"/>
                <a:cs typeface="+mn-cs"/>
              </a:rPr>
              <a:t>2022/1/14</a:t>
            </a:fld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Franklin Gothic Book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Franklin Gothic Book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742F6B-F881-0D48-BD50-DF15138CD4B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Franklin Gothic Book"/>
                <a:ea typeface="华文楷体" panose="02010600040101010101" pitchFamily="2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Franklin Gothic Book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A9DE8-4B40-7A49-8ACF-4B0EF154A99E}" type="datetimeFigureOut">
              <a:rPr kumimoji="1" lang="zh-CN" altLang="en-US" smtClean="0"/>
              <a:t>2022/1/14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42F6B-F881-0D48-BD50-DF15138CD4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zh-CN" altLang="en-US" sz="4400" kern="1200">
          <a:solidFill>
            <a:srgbClr val="183D8C"/>
          </a:solidFill>
          <a:latin typeface="Helvetica" pitchFamily="2" charset="0"/>
          <a:ea typeface="阿里巴巴普惠体 Medium" panose="00020600040101010101" pitchFamily="18" charset="-122"/>
          <a:cs typeface="Helvetica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lang="zh-CN" altLang="en-US" sz="2800" kern="1200">
          <a:solidFill>
            <a:schemeClr val="tx1"/>
          </a:solidFill>
          <a:latin typeface="Helvetica" pitchFamily="2" charset="0"/>
          <a:ea typeface="阿里巴巴普惠体 R" panose="00020600040101010101" pitchFamily="18" charset="-122"/>
          <a:cs typeface="阿里巴巴普惠体 R" panose="00020600040101010101" pitchFamily="18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2400" kern="1200">
          <a:solidFill>
            <a:schemeClr val="tx1"/>
          </a:solidFill>
          <a:latin typeface="Helvetica" pitchFamily="2" charset="0"/>
          <a:ea typeface="阿里巴巴普惠体 R" panose="00020600040101010101" pitchFamily="18" charset="-122"/>
          <a:cs typeface="阿里巴巴普惠体 R" panose="00020600040101010101" pitchFamily="18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2000" kern="1200">
          <a:solidFill>
            <a:schemeClr val="tx1"/>
          </a:solidFill>
          <a:latin typeface="Helvetica" pitchFamily="2" charset="0"/>
          <a:ea typeface="阿里巴巴普惠体 R" panose="00020600040101010101" pitchFamily="18" charset="-122"/>
          <a:cs typeface="阿里巴巴普惠体 R" panose="00020600040101010101" pitchFamily="18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800" kern="1200">
          <a:solidFill>
            <a:schemeClr val="tx1"/>
          </a:solidFill>
          <a:latin typeface="Helvetica" pitchFamily="2" charset="0"/>
          <a:ea typeface="阿里巴巴普惠体 R" panose="00020600040101010101" pitchFamily="18" charset="-122"/>
          <a:cs typeface="阿里巴巴普惠体 R" panose="00020600040101010101" pitchFamily="18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800" kern="1200">
          <a:solidFill>
            <a:schemeClr val="tx1"/>
          </a:solidFill>
          <a:latin typeface="Helvetica" pitchFamily="2" charset="0"/>
          <a:ea typeface="阿里巴巴普惠体 R" panose="00020600040101010101" pitchFamily="18" charset="-122"/>
          <a:cs typeface="阿里巴巴普惠体 R" panose="00020600040101010101" pitchFamily="18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1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0.pn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0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7312" y="1122363"/>
            <a:ext cx="9477375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Toward a More Inclusive Consumer Finance</a:t>
            </a:r>
            <a:endParaRPr lang="zh-CN" altLang="en-US" i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Sep.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2021</a:t>
            </a:r>
          </a:p>
          <a:p>
            <a:r>
              <a:rPr lang="en-US" altLang="zh-CN" dirty="0"/>
              <a:t>Yingju Ma</a:t>
            </a:r>
            <a:r>
              <a:rPr lang="en-US" altLang="zh-CN"/>
              <a:t>, Xingjian </a:t>
            </a:r>
            <a:r>
              <a:rPr lang="en-US" altLang="zh-CN" dirty="0"/>
              <a:t>Zheng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66AE1A7-FF18-4D0D-99D5-F28027986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2" y="97247"/>
            <a:ext cx="11278078" cy="666350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5128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effects on growth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𝑆𝑎𝑙𝑒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𝑔𝑟𝑤𝑜𝑡h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𝑠𝑚𝑎𝑙𝑙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h𝑎𝑠𝑎𝑝𝑝𝑟𝑜𝑣𝑒𝑑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𝐻𝐵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𝑠𝑚𝑎𝑙𝑙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×</a:t>
                </a: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h𝑎𝑠𝑎𝑝𝑝𝑟𝑜𝑣𝑒𝑑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𝐻𝐵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Higher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adoption leads to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higher trade growth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especially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dirty="0"/>
                  <a:t>for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small firms.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86" t="-101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F293B4C-199E-4EF3-86D0-10E51A417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724786"/>
              </p:ext>
            </p:extLst>
          </p:nvPr>
        </p:nvGraphicFramePr>
        <p:xfrm>
          <a:off x="208551" y="2541068"/>
          <a:ext cx="11983449" cy="4052235"/>
        </p:xfrm>
        <a:graphic>
          <a:graphicData uri="http://schemas.openxmlformats.org/drawingml/2006/table">
            <a:tbl>
              <a:tblPr/>
              <a:tblGrid>
                <a:gridCol w="3702179">
                  <a:extLst>
                    <a:ext uri="{9D8B030D-6E8A-4147-A177-3AD203B41FA5}">
                      <a16:colId xmlns:a16="http://schemas.microsoft.com/office/drawing/2014/main" val="3661921415"/>
                    </a:ext>
                  </a:extLst>
                </a:gridCol>
                <a:gridCol w="828127">
                  <a:extLst>
                    <a:ext uri="{9D8B030D-6E8A-4147-A177-3AD203B41FA5}">
                      <a16:colId xmlns:a16="http://schemas.microsoft.com/office/drawing/2014/main" val="1505644633"/>
                    </a:ext>
                  </a:extLst>
                </a:gridCol>
                <a:gridCol w="828127">
                  <a:extLst>
                    <a:ext uri="{9D8B030D-6E8A-4147-A177-3AD203B41FA5}">
                      <a16:colId xmlns:a16="http://schemas.microsoft.com/office/drawing/2014/main" val="4009378277"/>
                    </a:ext>
                  </a:extLst>
                </a:gridCol>
                <a:gridCol w="828127">
                  <a:extLst>
                    <a:ext uri="{9D8B030D-6E8A-4147-A177-3AD203B41FA5}">
                      <a16:colId xmlns:a16="http://schemas.microsoft.com/office/drawing/2014/main" val="3847658287"/>
                    </a:ext>
                  </a:extLst>
                </a:gridCol>
                <a:gridCol w="828127">
                  <a:extLst>
                    <a:ext uri="{9D8B030D-6E8A-4147-A177-3AD203B41FA5}">
                      <a16:colId xmlns:a16="http://schemas.microsoft.com/office/drawing/2014/main" val="4268655079"/>
                    </a:ext>
                  </a:extLst>
                </a:gridCol>
                <a:gridCol w="828127">
                  <a:extLst>
                    <a:ext uri="{9D8B030D-6E8A-4147-A177-3AD203B41FA5}">
                      <a16:colId xmlns:a16="http://schemas.microsoft.com/office/drawing/2014/main" val="709277471"/>
                    </a:ext>
                  </a:extLst>
                </a:gridCol>
                <a:gridCol w="828127">
                  <a:extLst>
                    <a:ext uri="{9D8B030D-6E8A-4147-A177-3AD203B41FA5}">
                      <a16:colId xmlns:a16="http://schemas.microsoft.com/office/drawing/2014/main" val="1072685163"/>
                    </a:ext>
                  </a:extLst>
                </a:gridCol>
                <a:gridCol w="828127">
                  <a:extLst>
                    <a:ext uri="{9D8B030D-6E8A-4147-A177-3AD203B41FA5}">
                      <a16:colId xmlns:a16="http://schemas.microsoft.com/office/drawing/2014/main" val="3409052357"/>
                    </a:ext>
                  </a:extLst>
                </a:gridCol>
                <a:gridCol w="828127">
                  <a:extLst>
                    <a:ext uri="{9D8B030D-6E8A-4147-A177-3AD203B41FA5}">
                      <a16:colId xmlns:a16="http://schemas.microsoft.com/office/drawing/2014/main" val="2710636776"/>
                    </a:ext>
                  </a:extLst>
                </a:gridCol>
                <a:gridCol w="828127">
                  <a:extLst>
                    <a:ext uri="{9D8B030D-6E8A-4147-A177-3AD203B41FA5}">
                      <a16:colId xmlns:a16="http://schemas.microsoft.com/office/drawing/2014/main" val="2464245258"/>
                    </a:ext>
                  </a:extLst>
                </a:gridCol>
                <a:gridCol w="828127">
                  <a:extLst>
                    <a:ext uri="{9D8B030D-6E8A-4147-A177-3AD203B41FA5}">
                      <a16:colId xmlns:a16="http://schemas.microsoft.com/office/drawing/2014/main" val="4003415960"/>
                    </a:ext>
                  </a:extLst>
                </a:gridCol>
              </a:tblGrid>
              <a:tr h="27014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trade_growth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log(consumer flow+1)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094800"/>
                  </a:ext>
                </a:extLst>
              </a:tr>
              <a:tr h="270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1(accpet HB)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0.15***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0.07***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0.08***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1.05***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1.37***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1.37***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155407"/>
                  </a:ext>
                </a:extLst>
              </a:tr>
              <a:tr h="270149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(0.00)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(0.00)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437346"/>
                  </a:ext>
                </a:extLst>
              </a:tr>
              <a:tr h="270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1(is_smaller_than_mean)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0.03***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0.01***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0.76***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0.38***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212418"/>
                  </a:ext>
                </a:extLst>
              </a:tr>
              <a:tr h="270149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(0.00)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(0.00)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594436"/>
                  </a:ext>
                </a:extLst>
              </a:tr>
              <a:tr h="270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1(accpet HB) × 1(is_smaller_than_mean)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0.03***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0.70***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587990"/>
                  </a:ext>
                </a:extLst>
              </a:tr>
              <a:tr h="270149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(0.00)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429881"/>
                  </a:ext>
                </a:extLst>
              </a:tr>
              <a:tr h="270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1(is_smaller_than_median)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0.01***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0.02***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0.77***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0.38***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634225"/>
                  </a:ext>
                </a:extLst>
              </a:tr>
              <a:tr h="270149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(0.00)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(0.00)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031305"/>
                  </a:ext>
                </a:extLst>
              </a:tr>
              <a:tr h="270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1(accpet HB) × 1(is_smaller_than_median)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0.02***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0.71***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147544"/>
                  </a:ext>
                </a:extLst>
              </a:tr>
              <a:tr h="270149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(0.00)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037513"/>
                  </a:ext>
                </a:extLst>
              </a:tr>
              <a:tr h="270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Control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653122"/>
                  </a:ext>
                </a:extLst>
              </a:tr>
              <a:tr h="270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Time FE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935908"/>
                  </a:ext>
                </a:extLst>
              </a:tr>
              <a:tr h="270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 square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68944"/>
                  </a:ext>
                </a:extLst>
              </a:tr>
              <a:tr h="270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Obs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2633874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2633874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2633847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2633847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2633848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2733874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2733874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2738874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2738874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2738874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0867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2.Inclusive for consumers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 HB financially include and benefit consumers?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Barriers of financial inclusion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Information costs via two aspects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High cost of reaching consumers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Lack of information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Hard Information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Soft Information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29475" y="1609725"/>
            <a:ext cx="1504950" cy="800100"/>
          </a:xfrm>
          <a:prstGeom prst="rect">
            <a:avLst/>
          </a:prstGeom>
          <a:solidFill>
            <a:srgbClr val="086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Reaching Consumers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29475" y="3267075"/>
            <a:ext cx="1504950" cy="800100"/>
          </a:xfrm>
          <a:prstGeom prst="rect">
            <a:avLst/>
          </a:prstGeom>
          <a:solidFill>
            <a:srgbClr val="086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Collecting Data</a:t>
            </a:r>
          </a:p>
        </p:txBody>
      </p:sp>
      <p:sp>
        <p:nvSpPr>
          <p:cNvPr id="8" name="矩形 7"/>
          <p:cNvSpPr/>
          <p:nvPr/>
        </p:nvSpPr>
        <p:spPr>
          <a:xfrm>
            <a:off x="6191249" y="4924425"/>
            <a:ext cx="3581401" cy="800100"/>
          </a:xfrm>
          <a:prstGeom prst="rect">
            <a:avLst/>
          </a:prstGeom>
          <a:solidFill>
            <a:srgbClr val="086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Design &amp; offering financial service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>
            <a:off x="7981950" y="2409825"/>
            <a:ext cx="0" cy="857250"/>
          </a:xfrm>
          <a:prstGeom prst="straightConnector1">
            <a:avLst/>
          </a:prstGeom>
          <a:ln w="28575">
            <a:solidFill>
              <a:srgbClr val="0864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2"/>
            <a:endCxn id="8" idx="0"/>
          </p:cNvCxnSpPr>
          <p:nvPr/>
        </p:nvCxnSpPr>
        <p:spPr>
          <a:xfrm>
            <a:off x="7981950" y="4067175"/>
            <a:ext cx="0" cy="857250"/>
          </a:xfrm>
          <a:prstGeom prst="straightConnector1">
            <a:avLst/>
          </a:prstGeom>
          <a:ln w="28575">
            <a:solidFill>
              <a:srgbClr val="0864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28675" y="2009775"/>
            <a:ext cx="3381023" cy="116205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连接符: 肘形 14"/>
          <p:cNvCxnSpPr>
            <a:cxnSpLocks/>
            <a:stCxn id="13" idx="2"/>
            <a:endCxn id="6" idx="1"/>
          </p:cNvCxnSpPr>
          <p:nvPr/>
        </p:nvCxnSpPr>
        <p:spPr>
          <a:xfrm rot="16200000" flipH="1">
            <a:off x="4626681" y="1064331"/>
            <a:ext cx="495300" cy="4710288"/>
          </a:xfrm>
          <a:prstGeom prst="bentConnector2">
            <a:avLst/>
          </a:prstGeom>
          <a:noFill/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连接符: 肘形 14">
            <a:extLst>
              <a:ext uri="{FF2B5EF4-FFF2-40B4-BE49-F238E27FC236}">
                <a16:creationId xmlns:a16="http://schemas.microsoft.com/office/drawing/2014/main" id="{4BA9C7C1-EE30-7B48-8C6E-FA7A2E223EE6}"/>
              </a:ext>
            </a:extLst>
          </p:cNvPr>
          <p:cNvCxnSpPr>
            <a:cxnSpLocks/>
          </p:cNvCxnSpPr>
          <p:nvPr/>
        </p:nvCxnSpPr>
        <p:spPr>
          <a:xfrm rot="10800000">
            <a:off x="8952474" y="3604782"/>
            <a:ext cx="1572653" cy="1194953"/>
          </a:xfrm>
          <a:prstGeom prst="bentConnector3">
            <a:avLst>
              <a:gd name="adj1" fmla="val -1303"/>
            </a:avLst>
          </a:prstGeom>
          <a:noFill/>
          <a:ln w="28575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连接符: 肘形 14">
            <a:extLst>
              <a:ext uri="{FF2B5EF4-FFF2-40B4-BE49-F238E27FC236}">
                <a16:creationId xmlns:a16="http://schemas.microsoft.com/office/drawing/2014/main" id="{920F7B13-A62A-2146-B4C3-5CE069A85BEA}"/>
              </a:ext>
            </a:extLst>
          </p:cNvPr>
          <p:cNvCxnSpPr>
            <a:cxnSpLocks/>
          </p:cNvCxnSpPr>
          <p:nvPr/>
        </p:nvCxnSpPr>
        <p:spPr>
          <a:xfrm rot="10800000" flipV="1">
            <a:off x="9881675" y="4924425"/>
            <a:ext cx="643450" cy="428840"/>
          </a:xfrm>
          <a:prstGeom prst="bentConnector3">
            <a:avLst>
              <a:gd name="adj1" fmla="val -6844"/>
            </a:avLst>
          </a:prstGeom>
          <a:noFill/>
          <a:ln w="28575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矩形 5">
            <a:extLst>
              <a:ext uri="{FF2B5EF4-FFF2-40B4-BE49-F238E27FC236}">
                <a16:creationId xmlns:a16="http://schemas.microsoft.com/office/drawing/2014/main" id="{83A4C150-652E-1446-AF85-8A5BA9C7157B}"/>
              </a:ext>
            </a:extLst>
          </p:cNvPr>
          <p:cNvSpPr/>
          <p:nvPr/>
        </p:nvSpPr>
        <p:spPr>
          <a:xfrm>
            <a:off x="9923272" y="4143926"/>
            <a:ext cx="1504950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Create Data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Barrier II: Lack of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lot of people are credit invisible, not because of bad credit, but no data. </a:t>
            </a:r>
          </a:p>
          <a:p>
            <a:pPr lvl="1"/>
            <a:r>
              <a:rPr lang="en-US" altLang="zh-CN" dirty="0"/>
              <a:t>45 mil Americans (22%) are living without a credit score, half of them are adults.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0.3 </a:t>
            </a:r>
            <a:r>
              <a:rPr lang="en-US" altLang="zh-CN" dirty="0" err="1"/>
              <a:t>bil</a:t>
            </a:r>
            <a:r>
              <a:rPr lang="en-US" altLang="zh-CN" dirty="0"/>
              <a:t> (21.4%) Chinese has no credit data in 2021.</a:t>
            </a:r>
          </a:p>
          <a:p>
            <a:pPr lvl="2"/>
            <a:r>
              <a:rPr lang="en-US" altLang="zh-CN" dirty="0"/>
              <a:t>0.88</a:t>
            </a:r>
            <a:r>
              <a:rPr lang="zh-CN" altLang="en-US" dirty="0"/>
              <a:t> </a:t>
            </a:r>
            <a:r>
              <a:rPr lang="en-US" altLang="zh-CN" dirty="0"/>
              <a:t>billion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credit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2015</a:t>
            </a:r>
          </a:p>
          <a:p>
            <a:pPr lvl="2"/>
            <a:r>
              <a:rPr lang="en-US" altLang="zh-CN" dirty="0"/>
              <a:t>1.02</a:t>
            </a:r>
            <a:r>
              <a:rPr lang="zh-CN" altLang="en-US" dirty="0"/>
              <a:t> </a:t>
            </a:r>
            <a:r>
              <a:rPr lang="en-US" altLang="zh-CN" dirty="0"/>
              <a:t>billion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2020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5.8 mil (8.9%) British adults are credit invisible.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Credit Data in China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China has seen a sharp increase in credit coverage in the past three years, and Fintech</a:t>
            </a:r>
            <a:r>
              <a:rPr lang="en-US" altLang="zh-CN" b="1" dirty="0"/>
              <a:t> </a:t>
            </a:r>
            <a:r>
              <a:rPr lang="en-US" altLang="zh-CN" dirty="0"/>
              <a:t>could be credited.</a:t>
            </a:r>
            <a:endParaRPr lang="zh-CN" altLang="en-US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250370025"/>
              </p:ext>
            </p:extLst>
          </p:nvPr>
        </p:nvGraphicFramePr>
        <p:xfrm>
          <a:off x="1568305" y="2162788"/>
          <a:ext cx="9055389" cy="4371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矩形 6"/>
          <p:cNvSpPr/>
          <p:nvPr/>
        </p:nvSpPr>
        <p:spPr>
          <a:xfrm>
            <a:off x="8049662" y="2635395"/>
            <a:ext cx="1920248" cy="354156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Consumers</a:t>
            </a:r>
            <a:r>
              <a:rPr lang="zh-CN" altLang="en-US" sz="4000" dirty="0"/>
              <a:t> </a:t>
            </a:r>
            <a:r>
              <a:rPr lang="en-US" altLang="zh-CN" sz="4000" dirty="0"/>
              <a:t>eventually</a:t>
            </a:r>
            <a:r>
              <a:rPr lang="zh-CN" altLang="en-US" sz="4000" dirty="0"/>
              <a:t> </a:t>
            </a:r>
            <a:r>
              <a:rPr lang="en-US" altLang="zh-CN" sz="4000" dirty="0"/>
              <a:t>have</a:t>
            </a:r>
            <a:r>
              <a:rPr lang="zh-CN" altLang="en-US" sz="4000" dirty="0"/>
              <a:t> </a:t>
            </a:r>
            <a:r>
              <a:rPr lang="en-US" altLang="zh-CN" sz="4000" dirty="0"/>
              <a:t>higher</a:t>
            </a:r>
            <a:r>
              <a:rPr lang="zh-CN" altLang="en-US" sz="4000" dirty="0"/>
              <a:t> </a:t>
            </a:r>
            <a:r>
              <a:rPr lang="en-US" altLang="zh-CN" sz="4000" dirty="0"/>
              <a:t>credit</a:t>
            </a:r>
            <a:endParaRPr lang="zh-CN" altLang="en-US" sz="4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There’s a </a:t>
            </a:r>
            <a:r>
              <a:rPr lang="en-US" altLang="zh-CN" b="1" dirty="0"/>
              <a:t>second hump </a:t>
            </a:r>
            <a:r>
              <a:rPr lang="en-US" altLang="zh-CN" dirty="0"/>
              <a:t>in the density plot, suggesting that </a:t>
            </a:r>
            <a:r>
              <a:rPr lang="en-US" altLang="zh-CN" b="1" dirty="0"/>
              <a:t>credit lines have been raised.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3030133" y="2103133"/>
            <a:ext cx="5397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Density plot for credit amount of consumers, by year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35" y="2587237"/>
            <a:ext cx="5417044" cy="408020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7051972" y="3124201"/>
            <a:ext cx="2634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051972" y="3330575"/>
            <a:ext cx="263412" cy="0"/>
          </a:xfrm>
          <a:prstGeom prst="line">
            <a:avLst/>
          </a:prstGeom>
          <a:ln w="57150">
            <a:solidFill>
              <a:srgbClr val="F575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051972" y="3527425"/>
            <a:ext cx="263412" cy="0"/>
          </a:xfrm>
          <a:prstGeom prst="line">
            <a:avLst/>
          </a:prstGeom>
          <a:ln w="57150">
            <a:solidFill>
              <a:srgbClr val="F1F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051972" y="3770314"/>
            <a:ext cx="263412" cy="0"/>
          </a:xfrm>
          <a:prstGeom prst="line">
            <a:avLst/>
          </a:prstGeom>
          <a:ln w="57150">
            <a:solidFill>
              <a:srgbClr val="F1F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315384" y="2973345"/>
            <a:ext cx="6284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2020</a:t>
            </a:r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7315385" y="3186113"/>
            <a:ext cx="6284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2019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7315384" y="3397103"/>
            <a:ext cx="6284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2018</a:t>
            </a:r>
            <a:endParaRPr lang="zh-CN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7315384" y="3646456"/>
            <a:ext cx="6284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2017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Barrier</a:t>
            </a:r>
            <a:r>
              <a:rPr lang="zh-CN" altLang="en-US" dirty="0"/>
              <a:t> </a:t>
            </a:r>
            <a:r>
              <a:rPr lang="en-US" altLang="zh-CN" dirty="0"/>
              <a:t>2: Lack of data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86" y="1342925"/>
            <a:ext cx="6216970" cy="3892750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15" y="1558735"/>
            <a:ext cx="7404481" cy="17526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571" y="4178114"/>
            <a:ext cx="6680543" cy="24893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630" y="195719"/>
            <a:ext cx="10764555" cy="1069932"/>
          </a:xfrm>
        </p:spPr>
        <p:txBody>
          <a:bodyPr>
            <a:normAutofit/>
          </a:bodyPr>
          <a:lstStyle/>
          <a:p>
            <a:r>
              <a:rPr lang="en-US" altLang="zh-CN" dirty="0"/>
              <a:t>Lack of data? Help build a credit history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Due to its low cost of credit payment service, Fintech can set the credit limit very low, say, $7.</a:t>
            </a:r>
          </a:p>
          <a:p>
            <a:pPr marL="228600" lvl="0"/>
            <a:r>
              <a:rPr lang="en-US" altLang="zh-CN" dirty="0"/>
              <a:t>More and more users are served by a larger credit amount via this channel.</a:t>
            </a:r>
            <a:endParaRPr lang="en-US" altLang="zh-CN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5" y="3429000"/>
            <a:ext cx="3854648" cy="266078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83977" y="3067742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Identification strategy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625" y="2840493"/>
            <a:ext cx="6587666" cy="3837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credit lines</a:t>
            </a:r>
            <a:endParaRPr lang="zh-CN" altLang="en-US" dirty="0"/>
          </a:p>
        </p:txBody>
      </p:sp>
      <p:sp>
        <p:nvSpPr>
          <p:cNvPr id="12" name="内容占位符 4"/>
          <p:cNvSpPr txBox="1"/>
          <p:nvPr/>
        </p:nvSpPr>
        <p:spPr>
          <a:xfrm>
            <a:off x="838200" y="1253331"/>
            <a:ext cx="113202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Fintech provides </a:t>
            </a:r>
            <a:r>
              <a:rPr lang="en-US" altLang="zh-CN" b="1" dirty="0"/>
              <a:t>the most accessible credit limits </a:t>
            </a:r>
            <a:r>
              <a:rPr lang="en-US" altLang="zh-CN" dirty="0"/>
              <a:t>to consumers.</a:t>
            </a:r>
            <a:endParaRPr lang="zh-CN" altLang="en-US" b="1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D19E503-2DD0-4E76-A9D6-DB0810574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917029"/>
              </p:ext>
            </p:extLst>
          </p:nvPr>
        </p:nvGraphicFramePr>
        <p:xfrm>
          <a:off x="400395" y="1703672"/>
          <a:ext cx="11583058" cy="4963762"/>
        </p:xfrm>
        <a:graphic>
          <a:graphicData uri="http://schemas.openxmlformats.org/drawingml/2006/table">
            <a:tbl>
              <a:tblPr/>
              <a:tblGrid>
                <a:gridCol w="1697912">
                  <a:extLst>
                    <a:ext uri="{9D8B030D-6E8A-4147-A177-3AD203B41FA5}">
                      <a16:colId xmlns:a16="http://schemas.microsoft.com/office/drawing/2014/main" val="1214011871"/>
                    </a:ext>
                  </a:extLst>
                </a:gridCol>
                <a:gridCol w="2704699">
                  <a:extLst>
                    <a:ext uri="{9D8B030D-6E8A-4147-A177-3AD203B41FA5}">
                      <a16:colId xmlns:a16="http://schemas.microsoft.com/office/drawing/2014/main" val="2633028112"/>
                    </a:ext>
                  </a:extLst>
                </a:gridCol>
                <a:gridCol w="2822233">
                  <a:extLst>
                    <a:ext uri="{9D8B030D-6E8A-4147-A177-3AD203B41FA5}">
                      <a16:colId xmlns:a16="http://schemas.microsoft.com/office/drawing/2014/main" val="3356625903"/>
                    </a:ext>
                  </a:extLst>
                </a:gridCol>
                <a:gridCol w="2283984">
                  <a:extLst>
                    <a:ext uri="{9D8B030D-6E8A-4147-A177-3AD203B41FA5}">
                      <a16:colId xmlns:a16="http://schemas.microsoft.com/office/drawing/2014/main" val="3126365516"/>
                    </a:ext>
                  </a:extLst>
                </a:gridCol>
                <a:gridCol w="2074230">
                  <a:extLst>
                    <a:ext uri="{9D8B030D-6E8A-4147-A177-3AD203B41FA5}">
                      <a16:colId xmlns:a16="http://schemas.microsoft.com/office/drawing/2014/main" val="3454245090"/>
                    </a:ext>
                  </a:extLst>
                </a:gridCol>
              </a:tblGrid>
              <a:tr h="2919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Company Name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Card Name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Minimum Credit limit (USD)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Credit rating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Credit score limit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665211"/>
                  </a:ext>
                </a:extLst>
              </a:tr>
              <a:tr h="2919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Chase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Sapphire Preferred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Good/Excellent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670-850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028859"/>
                  </a:ext>
                </a:extLst>
              </a:tr>
              <a:tr h="291986"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Sapphire Reserve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Good/Excellent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670-851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175323"/>
                  </a:ext>
                </a:extLst>
              </a:tr>
              <a:tr h="291986"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Freedom Unlimited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Good/Excellent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670-852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99352"/>
                  </a:ext>
                </a:extLst>
              </a:tr>
              <a:tr h="291986"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Ink Business Preferred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Good/Excellent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670-853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42473"/>
                  </a:ext>
                </a:extLst>
              </a:tr>
              <a:tr h="2919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Capital One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Venture Rewards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Good/Excellent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670-853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218250"/>
                  </a:ext>
                </a:extLst>
              </a:tr>
              <a:tr h="2919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Citi Bank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Double Cash Card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Good/Excellent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670-854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570457"/>
                  </a:ext>
                </a:extLst>
              </a:tr>
              <a:tr h="291986"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Prestige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Excellent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700+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218776"/>
                  </a:ext>
                </a:extLst>
              </a:tr>
              <a:tr h="2919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Petal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 Visa Credit Card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Fair/New To Credit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Under 669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619803"/>
                  </a:ext>
                </a:extLst>
              </a:tr>
              <a:tr h="2919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 Bank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Secured Visa Card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Fair/New To Credit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Under 669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852042"/>
                  </a:ext>
                </a:extLst>
              </a:tr>
              <a:tr h="2919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Discover it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Cash Back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Good/Excellent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670-850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248257"/>
                  </a:ext>
                </a:extLst>
              </a:tr>
              <a:tr h="29198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 Cash Back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Fair/New To Credit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Under 669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973829"/>
                  </a:ext>
                </a:extLst>
              </a:tr>
              <a:tr h="2919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Ant Group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Formal HB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73.5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Fair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442080"/>
                  </a:ext>
                </a:extLst>
              </a:tr>
              <a:tr h="29198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Mini HB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New To Credit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175019"/>
                  </a:ext>
                </a:extLst>
              </a:tr>
              <a:tr h="2919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ICBC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Mudan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Good/Excellent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98372"/>
                  </a:ext>
                </a:extLst>
              </a:tr>
              <a:tr h="2919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BCM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Biaozhunka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Good/Excellent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052704"/>
                  </a:ext>
                </a:extLst>
              </a:tr>
              <a:tr h="2919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Putongka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Good/Excellent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3318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/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digital</a:t>
            </a:r>
            <a:r>
              <a:rPr lang="zh-CN" altLang="en-US" dirty="0"/>
              <a:t> </a:t>
            </a:r>
            <a:r>
              <a:rPr lang="en-US" altLang="zh-CN" dirty="0"/>
              <a:t>credit</a:t>
            </a:r>
            <a:r>
              <a:rPr lang="zh-CN" altLang="en-US" dirty="0"/>
              <a:t> </a:t>
            </a:r>
            <a:r>
              <a:rPr lang="en-US" altLang="zh-CN" dirty="0"/>
              <a:t>payment</a:t>
            </a:r>
            <a:r>
              <a:rPr lang="zh-CN" altLang="en-US" dirty="0"/>
              <a:t> </a:t>
            </a:r>
            <a:r>
              <a:rPr lang="en-US" altLang="zh-CN" dirty="0"/>
              <a:t>promote</a:t>
            </a:r>
            <a:r>
              <a:rPr lang="zh-CN" altLang="en-US" dirty="0"/>
              <a:t> </a:t>
            </a:r>
            <a:r>
              <a:rPr lang="en-US" altLang="zh-CN" dirty="0"/>
              <a:t>financial</a:t>
            </a:r>
            <a:r>
              <a:rPr lang="zh-CN" altLang="en-US" dirty="0"/>
              <a:t> </a:t>
            </a:r>
            <a:r>
              <a:rPr lang="en-US" altLang="zh-CN" dirty="0"/>
              <a:t>inclusion?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merchants</a:t>
            </a:r>
            <a:r>
              <a:rPr lang="zh-CN" altLang="en-US" dirty="0"/>
              <a:t> </a:t>
            </a:r>
            <a:r>
              <a:rPr lang="en-US" altLang="zh-CN" dirty="0"/>
              <a:t>adopt</a:t>
            </a:r>
            <a:r>
              <a:rPr lang="zh-CN" altLang="en-US" dirty="0"/>
              <a:t> </a:t>
            </a:r>
            <a:r>
              <a:rPr lang="en-US" altLang="zh-CN" dirty="0"/>
              <a:t>digital</a:t>
            </a:r>
            <a:r>
              <a:rPr lang="zh-CN" altLang="en-US" dirty="0"/>
              <a:t> </a:t>
            </a:r>
            <a:r>
              <a:rPr lang="en-US" altLang="zh-CN" dirty="0"/>
              <a:t>credit</a:t>
            </a:r>
            <a:r>
              <a:rPr lang="zh-CN" altLang="en-US" dirty="0"/>
              <a:t> </a:t>
            </a:r>
            <a:r>
              <a:rPr lang="en-US" altLang="zh-CN" dirty="0"/>
              <a:t>payment?</a:t>
            </a:r>
          </a:p>
          <a:p>
            <a:pPr lvl="2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merchants</a:t>
            </a:r>
            <a:r>
              <a:rPr lang="zh-CN" altLang="en-US" dirty="0"/>
              <a:t> </a:t>
            </a:r>
            <a:r>
              <a:rPr lang="en-US" altLang="zh-CN" dirty="0"/>
              <a:t>benefit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accepting</a:t>
            </a:r>
            <a:r>
              <a:rPr lang="zh-CN" altLang="en-US" dirty="0"/>
              <a:t> </a:t>
            </a:r>
            <a:r>
              <a:rPr lang="en-US" altLang="zh-CN" dirty="0"/>
              <a:t>digital</a:t>
            </a:r>
            <a:r>
              <a:rPr lang="zh-CN" altLang="en-US" dirty="0"/>
              <a:t> </a:t>
            </a:r>
            <a:r>
              <a:rPr lang="en-US" altLang="zh-CN" dirty="0"/>
              <a:t>credit</a:t>
            </a:r>
            <a:r>
              <a:rPr lang="zh-CN" altLang="en-US" dirty="0"/>
              <a:t> </a:t>
            </a:r>
            <a:r>
              <a:rPr lang="en-US" altLang="zh-CN" dirty="0"/>
              <a:t>payment?</a:t>
            </a:r>
          </a:p>
          <a:p>
            <a:pPr lvl="2"/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merchants</a:t>
            </a:r>
            <a:r>
              <a:rPr lang="zh-CN" altLang="en-US" dirty="0"/>
              <a:t> </a:t>
            </a:r>
            <a:r>
              <a:rPr lang="en-US" altLang="zh-CN" dirty="0"/>
              <a:t>benefit</a:t>
            </a:r>
            <a:r>
              <a:rPr lang="zh-CN" altLang="en-US" dirty="0"/>
              <a:t> </a:t>
            </a:r>
            <a:r>
              <a:rPr lang="en-US" altLang="zh-CN" dirty="0"/>
              <a:t>more,</a:t>
            </a:r>
            <a:r>
              <a:rPr lang="zh-CN" altLang="en-US" dirty="0"/>
              <a:t> </a:t>
            </a:r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sellers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sellers?</a:t>
            </a:r>
          </a:p>
          <a:p>
            <a:pPr marL="914400" lvl="2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digital</a:t>
            </a:r>
            <a:r>
              <a:rPr lang="zh-CN" altLang="en-US" dirty="0"/>
              <a:t> </a:t>
            </a:r>
            <a:r>
              <a:rPr lang="en-US" altLang="zh-CN" dirty="0"/>
              <a:t>credit</a:t>
            </a:r>
            <a:r>
              <a:rPr lang="zh-CN" altLang="en-US" dirty="0"/>
              <a:t> </a:t>
            </a:r>
            <a:r>
              <a:rPr lang="en-US" altLang="zh-CN" dirty="0"/>
              <a:t>payment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accelerate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inclusion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consumers?</a:t>
            </a:r>
          </a:p>
          <a:p>
            <a:pPr lvl="2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digital</a:t>
            </a:r>
            <a:r>
              <a:rPr lang="zh-CN" altLang="en-US" dirty="0"/>
              <a:t> </a:t>
            </a:r>
            <a:r>
              <a:rPr lang="en-US" altLang="zh-CN" dirty="0"/>
              <a:t>credit</a:t>
            </a:r>
            <a:r>
              <a:rPr lang="zh-CN" altLang="en-US" dirty="0"/>
              <a:t> </a:t>
            </a:r>
            <a:r>
              <a:rPr lang="en-US" altLang="zh-CN" dirty="0"/>
              <a:t>payment</a:t>
            </a:r>
            <a:r>
              <a:rPr lang="zh-CN" altLang="en-US" dirty="0"/>
              <a:t> </a:t>
            </a:r>
            <a:r>
              <a:rPr lang="en-US" altLang="zh-CN" dirty="0"/>
              <a:t>overcome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informational</a:t>
            </a:r>
            <a:r>
              <a:rPr lang="zh-CN" altLang="en-US" dirty="0"/>
              <a:t> </a:t>
            </a:r>
            <a:r>
              <a:rPr lang="en-US" altLang="zh-CN" dirty="0"/>
              <a:t>barriers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financial</a:t>
            </a:r>
            <a:r>
              <a:rPr lang="zh-CN" altLang="en-US" dirty="0"/>
              <a:t> </a:t>
            </a:r>
            <a:r>
              <a:rPr lang="en-US" altLang="zh-CN" dirty="0"/>
              <a:t>inclusion.</a:t>
            </a:r>
          </a:p>
          <a:p>
            <a:pPr marL="914400" lvl="2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4819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Accessing via </a:t>
            </a:r>
            <a:r>
              <a:rPr lang="en-US" altLang="zh-CN" i="1" dirty="0"/>
              <a:t>Mini HB</a:t>
            </a:r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×1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Use to Mini HB leads to more credit issuance (and Fin Inclusion).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>
                <a:extLst/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71" r="-1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217420" y="2697480"/>
                <a:ext cx="323708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𝐶𝑟𝑒𝑑𝑖𝑡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𝑎𝑚𝑜𝑢𝑛𝑡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（授信）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420" y="2697480"/>
                <a:ext cx="3237082" cy="381515"/>
              </a:xfrm>
              <a:prstGeom prst="rect">
                <a:avLst/>
              </a:prstGeom>
              <a:blipFill rotWithShape="1">
                <a:blip r:embed="rId6"/>
                <a:stretch>
                  <a:fillRect t="-6452" r="-8475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043476" y="2697480"/>
                <a:ext cx="26474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Access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476" y="2697480"/>
                <a:ext cx="2647419" cy="381515"/>
              </a:xfrm>
              <a:prstGeom prst="rect">
                <a:avLst/>
              </a:prstGeom>
              <a:blipFill rotWithShape="1"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D30ECF7-4459-40E9-8AC2-374074F49A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46" y="3183711"/>
            <a:ext cx="4625556" cy="34837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D26B6B-FEE3-4DE2-BB06-FE2B5A8422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5993" y="3183710"/>
            <a:ext cx="4625557" cy="348373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Accessing via </a:t>
            </a:r>
            <a:r>
              <a:rPr lang="en-US" altLang="zh-CN" i="1" dirty="0"/>
              <a:t>Mini HB</a:t>
            </a:r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×1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Access to Mini HB leads to more credit issuance (and Fin Inclusion), but the impact is much smaller.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>
                <a:extLst/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217420" y="2697480"/>
                <a:ext cx="323708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𝐶𝑟𝑒𝑑𝑖𝑡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𝑎𝑚𝑜𝑢𝑛𝑡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（授信）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420" y="2697480"/>
                <a:ext cx="3237082" cy="381515"/>
              </a:xfrm>
              <a:prstGeom prst="rect">
                <a:avLst/>
              </a:prstGeom>
              <a:blipFill rotWithShape="1">
                <a:blip r:embed="rId6"/>
                <a:stretch>
                  <a:fillRect t="-6452" r="-8475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043476" y="2697480"/>
                <a:ext cx="26474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Access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476" y="2697480"/>
                <a:ext cx="2647419" cy="381515"/>
              </a:xfrm>
              <a:prstGeom prst="rect">
                <a:avLst/>
              </a:prstGeom>
              <a:blipFill rotWithShape="1"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5DC5B2B3-C296-411E-9FDC-5B06260ECE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794" y="3238443"/>
            <a:ext cx="4554853" cy="34289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B429AB9-02EA-43A8-BE55-17537FBB4D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758" y="3063268"/>
            <a:ext cx="4554853" cy="360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21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 the effect of mini Huabei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usage of mini Huabei leads to higher credit lines</a:t>
            </a:r>
          </a:p>
          <a:p>
            <a:pPr lvl="1"/>
            <a:r>
              <a:rPr lang="en-US" altLang="zh-CN" dirty="0"/>
              <a:t>Accessing but not using will not lead to financial inclusion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88175"/>
              </p:ext>
            </p:extLst>
          </p:nvPr>
        </p:nvGraphicFramePr>
        <p:xfrm>
          <a:off x="763772" y="2223386"/>
          <a:ext cx="10515600" cy="4311650"/>
        </p:xfrm>
        <a:graphic>
          <a:graphicData uri="http://schemas.openxmlformats.org/drawingml/2006/table">
            <a:tbl>
              <a:tblPr/>
              <a:tblGrid>
                <a:gridCol w="2829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1(Ever accessed formal HB)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log(Credit amt+1)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1(ever used Mini HB)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0.31</a:t>
                      </a:r>
                      <a:r>
                        <a:rPr lang="en-US" altLang="zh-CN" sz="1800" b="0" i="0" u="none" strike="noStrike" baseline="300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***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1.41</a:t>
                      </a:r>
                      <a:r>
                        <a:rPr lang="en-US" altLang="zh-CN" sz="1800" b="0" i="0" u="none" strike="noStrike" baseline="300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***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(0.02)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(0.04)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1(ever accessed Mini)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0.91</a:t>
                      </a:r>
                      <a:r>
                        <a:rPr lang="en-US" altLang="zh-CN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***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7.32</a:t>
                      </a:r>
                      <a:r>
                        <a:rPr lang="en-US" altLang="zh-CN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***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(0.00)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(0.02)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log(total HB pay amt+1)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</a:t>
                      </a:r>
                      <a:r>
                        <a:rPr lang="en-US" altLang="zh-CN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***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</a:t>
                      </a:r>
                      <a:r>
                        <a:rPr lang="en-US" altLang="zh-CN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***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(0.00)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(0.00)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log(tot HB pay cnt+1)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</a:t>
                      </a:r>
                      <a:r>
                        <a:rPr lang="en-US" altLang="zh-CN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***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</a:t>
                      </a:r>
                      <a:r>
                        <a:rPr lang="en-US" altLang="zh-CN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***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(0.00)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(0.01)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Controls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944084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Individual FE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×</a:t>
                      </a:r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×</a:t>
                      </a:r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×</a:t>
                      </a:r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×</a:t>
                      </a:r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×</a:t>
                      </a:r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×</a:t>
                      </a:r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42639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Time FE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×</a:t>
                      </a:r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×</a:t>
                      </a:r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 square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Obs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631315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648507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631315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631315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631315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648507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631315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631315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D822B-04A7-4DFB-A802-674D64C4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Heterogeneous analysis</a:t>
            </a:r>
            <a:endParaRPr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1E27819F-1E1A-4545-96FF-CBA6096FE1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442097"/>
              </p:ext>
            </p:extLst>
          </p:nvPr>
        </p:nvGraphicFramePr>
        <p:xfrm>
          <a:off x="376844" y="2204720"/>
          <a:ext cx="11438316" cy="4210050"/>
        </p:xfrm>
        <a:graphic>
          <a:graphicData uri="http://schemas.openxmlformats.org/drawingml/2006/table">
            <a:tbl>
              <a:tblPr/>
              <a:tblGrid>
                <a:gridCol w="3819236">
                  <a:extLst>
                    <a:ext uri="{9D8B030D-6E8A-4147-A177-3AD203B41FA5}">
                      <a16:colId xmlns:a16="http://schemas.microsoft.com/office/drawing/2014/main" val="2145758338"/>
                    </a:ext>
                  </a:extLst>
                </a:gridCol>
                <a:gridCol w="952385">
                  <a:extLst>
                    <a:ext uri="{9D8B030D-6E8A-4147-A177-3AD203B41FA5}">
                      <a16:colId xmlns:a16="http://schemas.microsoft.com/office/drawing/2014/main" val="3289226308"/>
                    </a:ext>
                  </a:extLst>
                </a:gridCol>
                <a:gridCol w="952385">
                  <a:extLst>
                    <a:ext uri="{9D8B030D-6E8A-4147-A177-3AD203B41FA5}">
                      <a16:colId xmlns:a16="http://schemas.microsoft.com/office/drawing/2014/main" val="1325958060"/>
                    </a:ext>
                  </a:extLst>
                </a:gridCol>
                <a:gridCol w="952385">
                  <a:extLst>
                    <a:ext uri="{9D8B030D-6E8A-4147-A177-3AD203B41FA5}">
                      <a16:colId xmlns:a16="http://schemas.microsoft.com/office/drawing/2014/main" val="832941099"/>
                    </a:ext>
                  </a:extLst>
                </a:gridCol>
                <a:gridCol w="952385">
                  <a:extLst>
                    <a:ext uri="{9D8B030D-6E8A-4147-A177-3AD203B41FA5}">
                      <a16:colId xmlns:a16="http://schemas.microsoft.com/office/drawing/2014/main" val="2376075149"/>
                    </a:ext>
                  </a:extLst>
                </a:gridCol>
                <a:gridCol w="952385">
                  <a:extLst>
                    <a:ext uri="{9D8B030D-6E8A-4147-A177-3AD203B41FA5}">
                      <a16:colId xmlns:a16="http://schemas.microsoft.com/office/drawing/2014/main" val="1327461915"/>
                    </a:ext>
                  </a:extLst>
                </a:gridCol>
                <a:gridCol w="952385">
                  <a:extLst>
                    <a:ext uri="{9D8B030D-6E8A-4147-A177-3AD203B41FA5}">
                      <a16:colId xmlns:a16="http://schemas.microsoft.com/office/drawing/2014/main" val="1785330798"/>
                    </a:ext>
                  </a:extLst>
                </a:gridCol>
                <a:gridCol w="952385">
                  <a:extLst>
                    <a:ext uri="{9D8B030D-6E8A-4147-A177-3AD203B41FA5}">
                      <a16:colId xmlns:a16="http://schemas.microsoft.com/office/drawing/2014/main" val="3763667391"/>
                    </a:ext>
                  </a:extLst>
                </a:gridCol>
                <a:gridCol w="952385">
                  <a:extLst>
                    <a:ext uri="{9D8B030D-6E8A-4147-A177-3AD203B41FA5}">
                      <a16:colId xmlns:a16="http://schemas.microsoft.com/office/drawing/2014/main" val="2296736227"/>
                    </a:ext>
                  </a:extLst>
                </a:gridCol>
              </a:tblGrid>
              <a:tr h="25840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log(credit_amt + 1)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ever accessed formal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220522"/>
                  </a:ext>
                </a:extLst>
              </a:tr>
              <a:tr h="258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ever_used_mini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-0.61</a:t>
                      </a:r>
                      <a:r>
                        <a:rPr lang="en-US" altLang="zh-CN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***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-0.57</a:t>
                      </a:r>
                      <a:r>
                        <a:rPr lang="en-US" altLang="zh-CN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***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-0.41</a:t>
                      </a:r>
                      <a:r>
                        <a:rPr lang="en-US" altLang="zh-CN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***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-0.53</a:t>
                      </a:r>
                      <a:r>
                        <a:rPr lang="en-US" altLang="zh-CN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***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-0.06</a:t>
                      </a:r>
                      <a:r>
                        <a:rPr lang="en-US" altLang="zh-CN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***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-0.04</a:t>
                      </a:r>
                      <a:r>
                        <a:rPr lang="en-US" altLang="zh-CN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***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-0.04</a:t>
                      </a:r>
                      <a:r>
                        <a:rPr lang="en-US" altLang="zh-CN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***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-0.03</a:t>
                      </a:r>
                      <a:r>
                        <a:rPr lang="en-US" altLang="zh-CN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***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27404"/>
                  </a:ext>
                </a:extLst>
              </a:tr>
              <a:tr h="258403"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(0.01)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(0.01)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(0.02)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(0.00)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(0.00)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(0.00)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(0.00)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(0.00)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854039"/>
                  </a:ext>
                </a:extLst>
              </a:tr>
              <a:tr h="258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ever_used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mini × is student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</a:t>
                      </a:r>
                      <a:r>
                        <a:rPr lang="en-US" altLang="zh-CN" sz="1800" b="0" i="0" u="none" strike="noStrike" baseline="300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***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0.04***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044402"/>
                  </a:ext>
                </a:extLst>
              </a:tr>
              <a:tr h="258403"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(0.02)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(0.00)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641407"/>
                  </a:ext>
                </a:extLst>
              </a:tr>
              <a:tr h="258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ever used mini × have real estate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0.29***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0.04***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037805"/>
                  </a:ext>
                </a:extLst>
              </a:tr>
              <a:tr h="258403"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(0.01)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(0.00)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65702"/>
                  </a:ext>
                </a:extLst>
              </a:tr>
              <a:tr h="258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ever used mini × is low education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0.06***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0.01***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741738"/>
                  </a:ext>
                </a:extLst>
              </a:tr>
              <a:tr h="258403"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(0.03)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(0.00)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196515"/>
                  </a:ext>
                </a:extLst>
              </a:tr>
              <a:tr h="258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ever used mini × is senior age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0.67***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387513"/>
                  </a:ext>
                </a:extLst>
              </a:tr>
              <a:tr h="258403"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(0.01)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(0.02)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268624"/>
                  </a:ext>
                </a:extLst>
              </a:tr>
              <a:tr h="258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Controls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176608"/>
                  </a:ext>
                </a:extLst>
              </a:tr>
              <a:tr h="258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Time FE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685003"/>
                  </a:ext>
                </a:extLst>
              </a:tr>
              <a:tr h="258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 square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071931"/>
                  </a:ext>
                </a:extLst>
              </a:tr>
              <a:tr h="258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Obs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349040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628859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48086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631315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349040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628859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48086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631315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366434"/>
                  </a:ext>
                </a:extLst>
              </a:tr>
            </a:tbl>
          </a:graphicData>
        </a:graphic>
      </p:graphicFrame>
      <p:sp>
        <p:nvSpPr>
          <p:cNvPr id="6" name="内容占位符 4">
            <a:extLst>
              <a:ext uri="{FF2B5EF4-FFF2-40B4-BE49-F238E27FC236}">
                <a16:creationId xmlns:a16="http://schemas.microsoft.com/office/drawing/2014/main" id="{219435EC-DF80-4526-B343-65D101FF4CF3}"/>
              </a:ext>
            </a:extLst>
          </p:cNvPr>
          <p:cNvSpPr txBox="1">
            <a:spLocks/>
          </p:cNvSpPr>
          <p:nvPr/>
        </p:nvSpPr>
        <p:spPr>
          <a:xfrm>
            <a:off x="448887" y="1163782"/>
            <a:ext cx="11305309" cy="5013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lang="zh-CN" altLang="en-US" sz="2800" kern="1200">
                <a:solidFill>
                  <a:schemeClr val="tx1"/>
                </a:solidFill>
                <a:latin typeface="Helvetica" pitchFamily="2" charset="0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2400" kern="1200">
                <a:solidFill>
                  <a:schemeClr val="tx1"/>
                </a:solidFill>
                <a:latin typeface="Helvetica" pitchFamily="2" charset="0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2000" kern="1200">
                <a:solidFill>
                  <a:schemeClr val="tx1"/>
                </a:solidFill>
                <a:latin typeface="Helvetica" pitchFamily="2" charset="0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800" kern="1200">
                <a:solidFill>
                  <a:schemeClr val="tx1"/>
                </a:solidFill>
                <a:latin typeface="Helvetica" pitchFamily="2" charset="0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800" kern="1200">
                <a:solidFill>
                  <a:schemeClr val="tx1"/>
                </a:solidFill>
                <a:latin typeface="Helvetica" pitchFamily="2" charset="0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The usage of mini Huabei mitigate adverse fixed </a:t>
            </a:r>
            <a:r>
              <a:rPr lang="en-US" altLang="zh-CN" dirty="0" err="1"/>
              <a:t>charcteristics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5028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 HB and credit overdue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0167" y="1133302"/>
            <a:ext cx="11305309" cy="5013181"/>
          </a:xfrm>
        </p:spPr>
        <p:txBody>
          <a:bodyPr/>
          <a:lstStyle/>
          <a:p>
            <a:r>
              <a:rPr lang="en-US" altLang="zh-CN" dirty="0"/>
              <a:t>People access Formal HB via Mini HB at the cost of a higher overdue rate. </a:t>
            </a:r>
            <a:r>
              <a:rPr lang="en-US" altLang="zh-CN" b="1" dirty="0"/>
              <a:t>But it is a powerful screening device anyway.</a:t>
            </a:r>
            <a:endParaRPr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673074"/>
              </p:ext>
            </p:extLst>
          </p:nvPr>
        </p:nvGraphicFramePr>
        <p:xfrm>
          <a:off x="437804" y="2762451"/>
          <a:ext cx="11316399" cy="3189431"/>
        </p:xfrm>
        <a:graphic>
          <a:graphicData uri="http://schemas.openxmlformats.org/drawingml/2006/table">
            <a:tbl>
              <a:tblPr/>
              <a:tblGrid>
                <a:gridCol w="2173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9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0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0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60528">
                  <a:extLst>
                    <a:ext uri="{9D8B030D-6E8A-4147-A177-3AD203B41FA5}">
                      <a16:colId xmlns:a16="http://schemas.microsoft.com/office/drawing/2014/main" val="1487278088"/>
                    </a:ext>
                  </a:extLst>
                </a:gridCol>
              </a:tblGrid>
              <a:tr h="455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Type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Both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Formal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Mini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None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Mini to Formal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Always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Screening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3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Population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14644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66099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16709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17192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14644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avg_credit_amt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4691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12456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4691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154.5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avg_usage_amt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1662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3745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avg_overdue amt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1367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Median_overdue_amt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1599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Overdue ratio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7.89%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4.24%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17.44%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7.89%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28.58%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20.69%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Appendix A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 to improve Financial Inclusion when there is no data?</a:t>
            </a:r>
          </a:p>
          <a:p>
            <a:r>
              <a:rPr lang="en-US" altLang="zh-CN" dirty="0"/>
              <a:t>Evidence from Mini HB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Mini Huabei</a:t>
            </a:r>
          </a:p>
          <a:p>
            <a:pPr lvl="1"/>
            <a:r>
              <a:rPr lang="en-US" altLang="zh-CN" dirty="0"/>
              <a:t>When consumers apply for HB, Alipay assigns them a range between 50-450 or 500-50k according to their financial data and user portrait, i.e., </a:t>
            </a:r>
            <a:r>
              <a:rPr lang="en-US" altLang="zh-CN" b="1" dirty="0"/>
              <a:t>Mini HB </a:t>
            </a:r>
            <a:r>
              <a:rPr lang="en-US" altLang="zh-CN" dirty="0"/>
              <a:t>or </a:t>
            </a:r>
            <a:r>
              <a:rPr lang="en-US" altLang="zh-CN" b="1" dirty="0"/>
              <a:t>Formal HB</a:t>
            </a:r>
            <a:r>
              <a:rPr lang="en-US" altLang="zh-CN" dirty="0"/>
              <a:t>.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19643C3-BA10-4456-9389-86998F0CE979}"/>
              </a:ext>
            </a:extLst>
          </p:cNvPr>
          <p:cNvGrpSpPr/>
          <p:nvPr/>
        </p:nvGrpSpPr>
        <p:grpSpPr>
          <a:xfrm>
            <a:off x="163933" y="2628326"/>
            <a:ext cx="11189867" cy="3481898"/>
            <a:chOff x="163933" y="2628326"/>
            <a:chExt cx="11189867" cy="3481898"/>
          </a:xfrm>
        </p:grpSpPr>
        <p:sp>
          <p:nvSpPr>
            <p:cNvPr id="4" name="矩形 3"/>
            <p:cNvSpPr/>
            <p:nvPr/>
          </p:nvSpPr>
          <p:spPr>
            <a:xfrm>
              <a:off x="163933" y="4023415"/>
              <a:ext cx="972151" cy="519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User</a:t>
              </a:r>
            </a:p>
          </p:txBody>
        </p:sp>
        <p:sp>
          <p:nvSpPr>
            <p:cNvPr id="5" name="流程图: 决策 4"/>
            <p:cNvSpPr/>
            <p:nvPr/>
          </p:nvSpPr>
          <p:spPr>
            <a:xfrm>
              <a:off x="1925051" y="3922350"/>
              <a:ext cx="1934678" cy="72189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Enough data?</a:t>
              </a:r>
              <a:endParaRPr lang="zh-CN" altLang="en-US" dirty="0"/>
            </a:p>
          </p:txBody>
        </p:sp>
        <p:sp>
          <p:nvSpPr>
            <p:cNvPr id="6" name="流程图: 决策 5"/>
            <p:cNvSpPr/>
            <p:nvPr/>
          </p:nvSpPr>
          <p:spPr>
            <a:xfrm>
              <a:off x="4367061" y="4983768"/>
              <a:ext cx="1934678" cy="72189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Credit worthy?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7176437" y="4567369"/>
              <a:ext cx="1290985" cy="404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Formal HB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7176437" y="5646701"/>
              <a:ext cx="1290985" cy="404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Reject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4507932" y="3050659"/>
              <a:ext cx="1290985" cy="404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Mini HB</a:t>
              </a:r>
            </a:p>
          </p:txBody>
        </p:sp>
        <p:sp>
          <p:nvSpPr>
            <p:cNvPr id="11" name="流程图: 决策 10"/>
            <p:cNvSpPr/>
            <p:nvPr/>
          </p:nvSpPr>
          <p:spPr>
            <a:xfrm>
              <a:off x="6854590" y="2891255"/>
              <a:ext cx="1934678" cy="72189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Credit worthy?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062815" y="2628326"/>
              <a:ext cx="1290985" cy="404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Formal HB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062815" y="3519448"/>
              <a:ext cx="1290985" cy="404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Reject</a:t>
              </a:r>
            </a:p>
          </p:txBody>
        </p:sp>
        <p:cxnSp>
          <p:nvCxnSpPr>
            <p:cNvPr id="17" name="直接箭头连接符 16"/>
            <p:cNvCxnSpPr>
              <a:stCxn id="4" idx="3"/>
              <a:endCxn id="5" idx="1"/>
            </p:cNvCxnSpPr>
            <p:nvPr/>
          </p:nvCxnSpPr>
          <p:spPr>
            <a:xfrm>
              <a:off x="1136084" y="4283298"/>
              <a:ext cx="78896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连接符: 肘形 18"/>
            <p:cNvCxnSpPr>
              <a:stCxn id="5" idx="3"/>
              <a:endCxn id="10" idx="1"/>
            </p:cNvCxnSpPr>
            <p:nvPr/>
          </p:nvCxnSpPr>
          <p:spPr>
            <a:xfrm flipV="1">
              <a:off x="3859729" y="3252987"/>
              <a:ext cx="648203" cy="1030311"/>
            </a:xfrm>
            <a:prstGeom prst="bentConnector3">
              <a:avLst>
                <a:gd name="adj1" fmla="val 38936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肘形 19"/>
            <p:cNvCxnSpPr>
              <a:stCxn id="5" idx="3"/>
              <a:endCxn id="6" idx="1"/>
            </p:cNvCxnSpPr>
            <p:nvPr/>
          </p:nvCxnSpPr>
          <p:spPr>
            <a:xfrm>
              <a:off x="3859729" y="4283298"/>
              <a:ext cx="507332" cy="1061418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0" idx="3"/>
              <a:endCxn id="11" idx="1"/>
            </p:cNvCxnSpPr>
            <p:nvPr/>
          </p:nvCxnSpPr>
          <p:spPr>
            <a:xfrm flipV="1">
              <a:off x="5798917" y="3252203"/>
              <a:ext cx="1055673" cy="78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连接符: 肘形 28"/>
            <p:cNvCxnSpPr>
              <a:stCxn id="6" idx="3"/>
              <a:endCxn id="7" idx="1"/>
            </p:cNvCxnSpPr>
            <p:nvPr/>
          </p:nvCxnSpPr>
          <p:spPr>
            <a:xfrm flipV="1">
              <a:off x="6301739" y="4769697"/>
              <a:ext cx="874698" cy="575019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肘形 32"/>
            <p:cNvCxnSpPr>
              <a:stCxn id="6" idx="3"/>
              <a:endCxn id="9" idx="1"/>
            </p:cNvCxnSpPr>
            <p:nvPr/>
          </p:nvCxnSpPr>
          <p:spPr>
            <a:xfrm>
              <a:off x="6301739" y="5344716"/>
              <a:ext cx="874698" cy="504313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35"/>
            <p:cNvCxnSpPr>
              <a:stCxn id="11" idx="3"/>
              <a:endCxn id="12" idx="1"/>
            </p:cNvCxnSpPr>
            <p:nvPr/>
          </p:nvCxnSpPr>
          <p:spPr>
            <a:xfrm flipV="1">
              <a:off x="8789268" y="2830654"/>
              <a:ext cx="1273547" cy="421549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连接符: 肘形 38"/>
            <p:cNvCxnSpPr>
              <a:stCxn id="11" idx="3"/>
              <a:endCxn id="13" idx="1"/>
            </p:cNvCxnSpPr>
            <p:nvPr/>
          </p:nvCxnSpPr>
          <p:spPr>
            <a:xfrm>
              <a:off x="8789268" y="3252203"/>
              <a:ext cx="1273547" cy="469573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1213558" y="3733492"/>
              <a:ext cx="7569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Apply</a:t>
              </a:r>
              <a:endParaRPr lang="zh-CN" altLang="en-US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4144099" y="4530620"/>
              <a:ext cx="5245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Yes</a:t>
              </a:r>
              <a:endParaRPr lang="zh-CN" altLang="en-US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4113395" y="3669385"/>
              <a:ext cx="4860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No</a:t>
              </a:r>
              <a:endParaRPr lang="zh-CN" altLang="en-US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4640460" y="2670778"/>
              <a:ext cx="11400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￥</a:t>
              </a:r>
              <a:r>
                <a:rPr lang="en-US" altLang="zh-CN" dirty="0"/>
                <a:t>50-450</a:t>
              </a:r>
              <a:endParaRPr lang="zh-CN" altLang="en-US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4640460" y="5740892"/>
              <a:ext cx="12490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￥</a:t>
              </a:r>
              <a:r>
                <a:rPr lang="en-US" altLang="zh-CN" dirty="0"/>
                <a:t>500-50k</a:t>
              </a:r>
              <a:endParaRPr lang="zh-CN" altLang="en-US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6162083" y="5631459"/>
              <a:ext cx="4860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No</a:t>
              </a:r>
              <a:endParaRPr lang="zh-CN" altLang="en-US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6131379" y="4770224"/>
              <a:ext cx="5245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Yes</a:t>
              </a:r>
              <a:endParaRPr lang="zh-CN" altLang="en-US" dirty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8964906" y="3553018"/>
              <a:ext cx="4860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No</a:t>
              </a:r>
              <a:endParaRPr lang="zh-CN" altLang="en-US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8934202" y="2691783"/>
              <a:ext cx="5245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Yes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 HB and data accumulation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Inter-group AUC</a:t>
            </a:r>
          </a:p>
          <a:p>
            <a:pPr lvl="1"/>
            <a:r>
              <a:rPr lang="en-US" altLang="zh-CN" dirty="0"/>
              <a:t>AUC sorted by data accumulation months (</a:t>
            </a:r>
            <a:r>
              <a:rPr lang="zh-CN" altLang="en-US" dirty="0"/>
              <a:t>≤</a:t>
            </a:r>
            <a:r>
              <a:rPr lang="en-US" altLang="zh-CN" dirty="0"/>
              <a:t>2</a:t>
            </a:r>
            <a:r>
              <a:rPr lang="zh-CN" altLang="en-US" dirty="0"/>
              <a:t>， ≤</a:t>
            </a:r>
            <a:r>
              <a:rPr lang="en-US" altLang="zh-CN" dirty="0"/>
              <a:t>4</a:t>
            </a:r>
            <a:r>
              <a:rPr lang="zh-CN" altLang="en-US" dirty="0"/>
              <a:t>， ≤</a:t>
            </a:r>
            <a:r>
              <a:rPr lang="en-US" altLang="zh-CN" dirty="0"/>
              <a:t>9</a:t>
            </a:r>
            <a:r>
              <a:rPr lang="zh-CN" altLang="en-US" dirty="0"/>
              <a:t>， ≤</a:t>
            </a:r>
            <a:r>
              <a:rPr lang="en-US" altLang="zh-CN" dirty="0"/>
              <a:t>41)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shorter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length,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precision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881" y="3159760"/>
            <a:ext cx="4864237" cy="352138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 HB and data accumulation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Inter-group AUC</a:t>
            </a:r>
          </a:p>
          <a:p>
            <a:pPr lvl="1"/>
            <a:r>
              <a:rPr lang="en-US" altLang="zh-CN" dirty="0"/>
              <a:t>AUC sorted by different groups, </a:t>
            </a:r>
            <a:r>
              <a:rPr lang="en-US" altLang="zh-CN" dirty="0">
                <a:solidFill>
                  <a:srgbClr val="FF9291"/>
                </a:solidFill>
              </a:rPr>
              <a:t>red</a:t>
            </a:r>
            <a:r>
              <a:rPr lang="en-US" altLang="zh-CN" dirty="0"/>
              <a:t> “A”, </a:t>
            </a:r>
            <a:r>
              <a:rPr lang="en-US" altLang="zh-CN" dirty="0">
                <a:solidFill>
                  <a:srgbClr val="5B94CA"/>
                </a:solidFill>
              </a:rPr>
              <a:t>blue</a:t>
            </a:r>
            <a:r>
              <a:rPr lang="en-US" altLang="zh-CN" dirty="0"/>
              <a:t> “B”, </a:t>
            </a:r>
            <a:r>
              <a:rPr lang="en-US" altLang="zh-CN" dirty="0">
                <a:solidFill>
                  <a:srgbClr val="2D5F61"/>
                </a:solidFill>
              </a:rPr>
              <a:t>dark green</a:t>
            </a:r>
            <a:r>
              <a:rPr lang="en-US" altLang="zh-CN" dirty="0"/>
              <a:t> “C”</a:t>
            </a:r>
          </a:p>
          <a:p>
            <a:pPr lvl="1"/>
            <a:r>
              <a:rPr lang="en-US" altLang="zh-CN" dirty="0"/>
              <a:t>As type “A” accumulates more data, the prediction becomes more precise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987" y="3090484"/>
            <a:ext cx="4476026" cy="361754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Credit information spillover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Alipay issues Mini HB to users, banks soon follow.</a:t>
            </a:r>
          </a:p>
          <a:p>
            <a:pPr lvl="1"/>
            <a:r>
              <a:rPr lang="en-US" altLang="zh-CN" dirty="0"/>
              <a:t>#bank’s issuance after Alipay makes its action of each month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478" y="2648734"/>
            <a:ext cx="5851043" cy="38651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altLang="zh-CN" dirty="0"/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digital</a:t>
            </a:r>
            <a:r>
              <a:rPr lang="zh-CN" altLang="en-US" dirty="0"/>
              <a:t> </a:t>
            </a:r>
            <a:r>
              <a:rPr lang="en-US" altLang="zh-CN" dirty="0"/>
              <a:t>credit</a:t>
            </a:r>
            <a:r>
              <a:rPr lang="zh-CN" altLang="en-US" dirty="0"/>
              <a:t> </a:t>
            </a:r>
            <a:r>
              <a:rPr lang="en-US" altLang="zh-CN" dirty="0"/>
              <a:t>payment</a:t>
            </a:r>
            <a:r>
              <a:rPr lang="zh-CN" altLang="en-US" dirty="0"/>
              <a:t> </a:t>
            </a:r>
            <a:r>
              <a:rPr lang="en-US" altLang="zh-CN" dirty="0"/>
              <a:t>promote</a:t>
            </a:r>
            <a:r>
              <a:rPr lang="zh-CN" altLang="en-US" dirty="0"/>
              <a:t> </a:t>
            </a:r>
            <a:r>
              <a:rPr lang="en-US" altLang="zh-CN" dirty="0"/>
              <a:t>financial</a:t>
            </a:r>
            <a:r>
              <a:rPr lang="zh-CN" altLang="en-US" dirty="0"/>
              <a:t> </a:t>
            </a:r>
            <a:r>
              <a:rPr lang="en-US" altLang="zh-CN" dirty="0"/>
              <a:t>inclusion?</a:t>
            </a:r>
          </a:p>
          <a:p>
            <a:pPr lvl="2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document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digital</a:t>
            </a:r>
            <a:r>
              <a:rPr lang="zh-CN" altLang="en-US" dirty="0"/>
              <a:t> </a:t>
            </a:r>
            <a:r>
              <a:rPr lang="en-US" altLang="zh-CN" dirty="0"/>
              <a:t>credit</a:t>
            </a:r>
            <a:r>
              <a:rPr lang="zh-CN" altLang="en-US" dirty="0"/>
              <a:t> </a:t>
            </a:r>
            <a:r>
              <a:rPr lang="en-US" altLang="zh-CN" dirty="0"/>
              <a:t>payment,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consumer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merchant</a:t>
            </a:r>
            <a:r>
              <a:rPr lang="zh-CN" altLang="en-US" dirty="0"/>
              <a:t> </a:t>
            </a:r>
            <a:r>
              <a:rPr lang="en-US" altLang="zh-CN" dirty="0"/>
              <a:t>sides.</a:t>
            </a:r>
          </a:p>
          <a:p>
            <a:pPr lvl="2"/>
            <a:r>
              <a:rPr lang="en-CN" altLang="zh-CN" dirty="0"/>
              <a:t>Financial</a:t>
            </a:r>
            <a:r>
              <a:rPr lang="zh-CN" altLang="en-US" dirty="0"/>
              <a:t> </a:t>
            </a:r>
            <a:r>
              <a:rPr lang="en-US" altLang="zh-CN" dirty="0"/>
              <a:t>inclusion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prompted</a:t>
            </a:r>
            <a:r>
              <a:rPr lang="zh-CN" altLang="en-US" dirty="0"/>
              <a:t> </a:t>
            </a:r>
            <a:r>
              <a:rPr lang="en-US" altLang="zh-CN" dirty="0"/>
              <a:t>on an unprecedented scope and speed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China.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merchants</a:t>
            </a:r>
            <a:r>
              <a:rPr lang="zh-CN" altLang="en-US" dirty="0"/>
              <a:t> </a:t>
            </a:r>
            <a:r>
              <a:rPr lang="en-US" altLang="zh-CN" dirty="0"/>
              <a:t>adopt</a:t>
            </a:r>
            <a:r>
              <a:rPr lang="zh-CN" altLang="en-US" dirty="0"/>
              <a:t> </a:t>
            </a:r>
            <a:r>
              <a:rPr lang="en-US" altLang="zh-CN" dirty="0"/>
              <a:t>digital</a:t>
            </a:r>
            <a:r>
              <a:rPr lang="zh-CN" altLang="en-US" dirty="0"/>
              <a:t> </a:t>
            </a:r>
            <a:r>
              <a:rPr lang="en-US" altLang="zh-CN" dirty="0"/>
              <a:t>credit</a:t>
            </a:r>
            <a:r>
              <a:rPr lang="zh-CN" altLang="en-US" dirty="0"/>
              <a:t> </a:t>
            </a:r>
            <a:r>
              <a:rPr lang="en-US" altLang="zh-CN" dirty="0"/>
              <a:t>payment?</a:t>
            </a:r>
          </a:p>
          <a:p>
            <a:pPr lvl="2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merchants</a:t>
            </a:r>
            <a:r>
              <a:rPr lang="zh-CN" altLang="en-US" dirty="0"/>
              <a:t> </a:t>
            </a:r>
            <a:r>
              <a:rPr lang="en-US" altLang="zh-CN" dirty="0"/>
              <a:t>benefit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accepting</a:t>
            </a:r>
            <a:r>
              <a:rPr lang="zh-CN" altLang="en-US" dirty="0"/>
              <a:t> </a:t>
            </a:r>
            <a:r>
              <a:rPr lang="en-US" altLang="zh-CN" dirty="0"/>
              <a:t>digital</a:t>
            </a:r>
            <a:r>
              <a:rPr lang="zh-CN" altLang="en-US" dirty="0"/>
              <a:t> </a:t>
            </a:r>
            <a:r>
              <a:rPr lang="en-US" altLang="zh-CN" dirty="0"/>
              <a:t>credit</a:t>
            </a:r>
            <a:r>
              <a:rPr lang="zh-CN" altLang="en-US" dirty="0"/>
              <a:t> </a:t>
            </a:r>
            <a:r>
              <a:rPr lang="en-US" altLang="zh-CN" dirty="0"/>
              <a:t>payment,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terms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sales,</a:t>
            </a:r>
            <a:r>
              <a:rPr lang="zh-CN" altLang="en-US" dirty="0"/>
              <a:t> </a:t>
            </a:r>
            <a:r>
              <a:rPr lang="en-US" altLang="zh-CN" dirty="0"/>
              <a:t>growth,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stability?</a:t>
            </a:r>
          </a:p>
          <a:p>
            <a:pPr lvl="2"/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merchants</a:t>
            </a:r>
            <a:r>
              <a:rPr lang="zh-CN" altLang="en-US" dirty="0"/>
              <a:t> </a:t>
            </a:r>
            <a:r>
              <a:rPr lang="en-US" altLang="zh-CN" dirty="0"/>
              <a:t>benefit</a:t>
            </a:r>
            <a:r>
              <a:rPr lang="zh-CN" altLang="en-US" dirty="0"/>
              <a:t> </a:t>
            </a:r>
            <a:r>
              <a:rPr lang="en-US" altLang="zh-CN" dirty="0"/>
              <a:t>more,</a:t>
            </a:r>
            <a:r>
              <a:rPr lang="zh-CN" altLang="en-US" dirty="0"/>
              <a:t> </a:t>
            </a:r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sellers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sellers?</a:t>
            </a:r>
          </a:p>
          <a:p>
            <a:pPr marL="914400" lvl="2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digital</a:t>
            </a:r>
            <a:r>
              <a:rPr lang="zh-CN" altLang="en-US" dirty="0"/>
              <a:t> </a:t>
            </a:r>
            <a:r>
              <a:rPr lang="en-US" altLang="zh-CN" dirty="0"/>
              <a:t>credit</a:t>
            </a:r>
            <a:r>
              <a:rPr lang="zh-CN" altLang="en-US" dirty="0"/>
              <a:t> </a:t>
            </a:r>
            <a:r>
              <a:rPr lang="en-US" altLang="zh-CN" dirty="0"/>
              <a:t>payment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accelerate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inclusion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consumers?</a:t>
            </a:r>
          </a:p>
          <a:p>
            <a:pPr lvl="2"/>
            <a:r>
              <a:rPr lang="en-US" altLang="zh-CN" dirty="0"/>
              <a:t>Adopt</a:t>
            </a:r>
            <a:r>
              <a:rPr lang="zh-CN" altLang="en-US" dirty="0"/>
              <a:t> </a:t>
            </a:r>
            <a:r>
              <a:rPr lang="en-US" altLang="zh-CN" dirty="0"/>
              <a:t>credit</a:t>
            </a:r>
            <a:r>
              <a:rPr lang="zh-CN" altLang="en-US" dirty="0"/>
              <a:t> </a:t>
            </a:r>
            <a:r>
              <a:rPr lang="en-US" altLang="zh-CN" dirty="0"/>
              <a:t>payment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digital</a:t>
            </a:r>
            <a:r>
              <a:rPr lang="zh-CN" altLang="en-US" dirty="0"/>
              <a:t> </a:t>
            </a:r>
            <a:r>
              <a:rPr lang="en-US" altLang="zh-CN" dirty="0"/>
              <a:t>payment</a:t>
            </a:r>
            <a:r>
              <a:rPr lang="zh-CN" altLang="en-US" dirty="0"/>
              <a:t> </a:t>
            </a:r>
            <a:r>
              <a:rPr lang="en-US" altLang="zh-CN" dirty="0"/>
              <a:t>services.</a:t>
            </a:r>
          </a:p>
          <a:p>
            <a:pPr lvl="2"/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allows</a:t>
            </a:r>
            <a:r>
              <a:rPr lang="zh-CN" altLang="en-US" dirty="0"/>
              <a:t> </a:t>
            </a:r>
            <a:r>
              <a:rPr lang="en-US" altLang="zh-CN" dirty="0"/>
              <a:t>Fintech</a:t>
            </a:r>
            <a:r>
              <a:rPr lang="zh-CN" altLang="en-US" dirty="0"/>
              <a:t> </a:t>
            </a:r>
            <a:r>
              <a:rPr lang="en-US" altLang="zh-CN" dirty="0"/>
              <a:t>companies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mini credit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to </a:t>
            </a:r>
            <a:r>
              <a:rPr lang="en-US" altLang="zh-CN" b="1" dirty="0"/>
              <a:t>create data</a:t>
            </a:r>
            <a:r>
              <a:rPr lang="en-US" altLang="zh-CN" dirty="0"/>
              <a:t>, promote inclusion </a:t>
            </a:r>
            <a:r>
              <a:rPr lang="en-US" altLang="zh-CN" b="1" dirty="0"/>
              <a:t>at an intensive margin</a:t>
            </a:r>
            <a:r>
              <a:rPr lang="en-US" altLang="zh-CN" dirty="0"/>
              <a:t>.</a:t>
            </a:r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0107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Credit Info spillover: a survival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Banks take on worse borrowers quickly (type C), while failing to identify better borrowers (type A).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153" y="2243795"/>
            <a:ext cx="4743694" cy="405785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Appendix B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Two-sided credit payment markets with a PVAR approach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 on credit-payment markets (CPM)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𝑚𝑒𝑟𝑐h𝑎𝑛𝑡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h𝑏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𝑎𝑚𝑡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𝑐𝑜𝑛𝑠𝑢𝑚𝑒𝑟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h𝑏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𝑢𝑠𝑎𝑔𝑒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𝑚𝑒𝑟𝑐h𝑎𝑛𝑡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h𝑏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𝑎𝑚𝑡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𝑐𝑜𝑛𝑠𝑢𝑚𝑒𝑟</m:t>
                        </m:r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h𝑏</m:t>
                        </m:r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𝑢𝑠𝑎𝑔𝑒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𝑚𝑒𝑟𝑐h𝑎𝑛𝑡</m:t>
                        </m:r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h𝑏</m:t>
                        </m:r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𝑎𝑚𝑡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𝑐𝑜𝑛𝑠𝑢𝑚𝑒𝑟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h𝑏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𝑢𝑠𝑎𝑔𝑒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There’s a positive network externality in a CPM.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71" t="-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3400" y="2830487"/>
          <a:ext cx="11125200" cy="3835108"/>
        </p:xfrm>
        <a:graphic>
          <a:graphicData uri="http://schemas.openxmlformats.org/drawingml/2006/table">
            <a:tbl>
              <a:tblPr/>
              <a:tblGrid>
                <a:gridCol w="2950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0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51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8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02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602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00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mer_hb_amt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con_hb_usage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lag_con_hb_usage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0.23</a:t>
                      </a:r>
                      <a:r>
                        <a:rPr lang="en-US" altLang="zh-CN" sz="1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***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</a:t>
                      </a:r>
                      <a:r>
                        <a:rPr lang="en-US" altLang="zh-CN" sz="16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***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0.09</a:t>
                      </a:r>
                      <a:r>
                        <a:rPr lang="en-US" altLang="zh-CN" sz="16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*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0.09</a:t>
                      </a:r>
                      <a:r>
                        <a:rPr lang="en-US" altLang="zh-CN" sz="16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**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</a:t>
                      </a:r>
                      <a:r>
                        <a:rPr lang="en-US" altLang="zh-CN" sz="16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***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0.24</a:t>
                      </a:r>
                      <a:r>
                        <a:rPr lang="en-US" altLang="zh-CN" sz="16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***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28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(0.04)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(0.04)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(0.03)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(0.03)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4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lag_mer_hb_amt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0.39</a:t>
                      </a:r>
                      <a:r>
                        <a:rPr lang="en-US" altLang="zh-CN" sz="16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***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</a:t>
                      </a:r>
                      <a:r>
                        <a:rPr lang="en-US" altLang="zh-CN" sz="16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***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0.09</a:t>
                      </a:r>
                      <a:r>
                        <a:rPr lang="en-US" altLang="zh-CN" sz="16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***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0.071</a:t>
                      </a:r>
                      <a:r>
                        <a:rPr lang="en-US" altLang="zh-CN" sz="16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***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</a:t>
                      </a:r>
                      <a:r>
                        <a:rPr lang="en-US" altLang="zh-CN" sz="16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**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</a:t>
                      </a:r>
                      <a:r>
                        <a:rPr lang="en-US" altLang="zh-CN" sz="16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**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028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(0.03)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(0.09)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(0.02)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(0.02)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(0.02)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lag_mer_xyk_amt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-0.04</a:t>
                      </a:r>
                      <a:r>
                        <a:rPr lang="en-US" altLang="zh-CN" sz="16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*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028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(0.03)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(0.02)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(0.02)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avg_mer_hb_amt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</a:t>
                      </a:r>
                      <a:r>
                        <a:rPr lang="en-US" altLang="zh-CN" sz="16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*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028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(0.00)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(0.00)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64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intercept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</a:t>
                      </a:r>
                      <a:r>
                        <a:rPr lang="en-US" altLang="zh-CN" sz="16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***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</a:t>
                      </a:r>
                      <a:r>
                        <a:rPr lang="en-US" altLang="zh-CN" sz="16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***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028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(0.03)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(0.02)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0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Time FE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0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City FE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0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 square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581401" y="3098800"/>
            <a:ext cx="4006849" cy="52493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21600" y="3668183"/>
            <a:ext cx="3937000" cy="57573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Inclusive for SMEs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 Fintech concumer credit benefits small &amp; medium merchants?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8887" y="190558"/>
            <a:ext cx="11305309" cy="848533"/>
          </a:xfrm>
        </p:spPr>
        <p:txBody>
          <a:bodyPr/>
          <a:lstStyle/>
          <a:p>
            <a:r>
              <a:rPr lang="en-US" altLang="zh-CN" dirty="0"/>
              <a:t>Fintech credit v.s. creditcards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har char="•"/>
            </a:pPr>
            <a:r>
              <a:rPr lang="en-US" altLang="zh-CN" dirty="0"/>
              <a:t>The share of fintech credit payment keeps increasing.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22781" y="6171692"/>
            <a:ext cx="395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Trading amount </a:t>
            </a:r>
            <a:r>
              <a:rPr lang="en-US" altLang="zh-CN" dirty="0"/>
              <a:t>(million, monthly), in %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840636" y="6225784"/>
            <a:ext cx="36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Order counts </a:t>
            </a:r>
            <a:r>
              <a:rPr lang="en-US" altLang="zh-CN" dirty="0"/>
              <a:t>(million, monthly), in %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8C210F-0F4D-47E8-B154-CE5940B8B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18" y="2676525"/>
            <a:ext cx="6037106" cy="34951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3C843C7-8AC6-4701-96A0-C6CC14913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18702"/>
            <a:ext cx="5957930" cy="345299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4466A39-F6F1-4898-9E45-3AA51F85081B}"/>
              </a:ext>
            </a:extLst>
          </p:cNvPr>
          <p:cNvSpPr/>
          <p:nvPr/>
        </p:nvSpPr>
        <p:spPr>
          <a:xfrm>
            <a:off x="4096193" y="330104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bg1"/>
                </a:solidFill>
              </a:rPr>
              <a:t>Huabei</a:t>
            </a:r>
            <a:r>
              <a:rPr lang="en-US" altLang="zh-CN" b="1" dirty="0"/>
              <a:t> 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4B4C67-C6B5-4FEA-8ADD-B3CA1BFD3FDA}"/>
              </a:ext>
            </a:extLst>
          </p:cNvPr>
          <p:cNvSpPr/>
          <p:nvPr/>
        </p:nvSpPr>
        <p:spPr>
          <a:xfrm>
            <a:off x="1200593" y="4828699"/>
            <a:ext cx="1248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Credit card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43C37F8-9C04-459C-9B3B-3C3CF49F1362}"/>
              </a:ext>
            </a:extLst>
          </p:cNvPr>
          <p:cNvSpPr/>
          <p:nvPr/>
        </p:nvSpPr>
        <p:spPr>
          <a:xfrm>
            <a:off x="6840636" y="4828699"/>
            <a:ext cx="1248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Credit card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A78BA3-434A-4447-A0BF-CF2EC812A1A0}"/>
              </a:ext>
            </a:extLst>
          </p:cNvPr>
          <p:cNvSpPr/>
          <p:nvPr/>
        </p:nvSpPr>
        <p:spPr>
          <a:xfrm>
            <a:off x="9938584" y="330104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bg1"/>
                </a:solidFill>
              </a:rPr>
              <a:t>Huabei</a:t>
            </a:r>
            <a:r>
              <a:rPr lang="en-US" altLang="zh-CN" b="1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Fintech credit v.s. creditcards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22781" y="6171692"/>
            <a:ext cx="370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Trading amount </a:t>
            </a:r>
            <a:r>
              <a:rPr lang="en-US" altLang="zh-CN" dirty="0"/>
              <a:t>(million, monthly)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840636" y="6225784"/>
            <a:ext cx="340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Order counts </a:t>
            </a:r>
            <a:r>
              <a:rPr lang="en-US" altLang="zh-CN" dirty="0"/>
              <a:t>(million, monthly)</a:t>
            </a:r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00335" y="2583612"/>
            <a:ext cx="11014075" cy="3434080"/>
            <a:chOff x="991" y="4601"/>
            <a:chExt cx="17345" cy="540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6" y="4601"/>
              <a:ext cx="8460" cy="5105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 userDrawn="1"/>
          </p:nvGrpSpPr>
          <p:grpSpPr>
            <a:xfrm>
              <a:off x="991" y="4747"/>
              <a:ext cx="8632" cy="5262"/>
              <a:chOff x="991" y="4747"/>
              <a:chExt cx="8632" cy="5262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" y="4747"/>
                <a:ext cx="8633" cy="5262"/>
              </a:xfrm>
              <a:prstGeom prst="rect">
                <a:avLst/>
              </a:prstGeom>
            </p:spPr>
          </p:pic>
          <p:sp>
            <p:nvSpPr>
              <p:cNvPr id="4" name="文本框 3"/>
              <p:cNvSpPr txBox="1"/>
              <p:nvPr userDrawn="1"/>
            </p:nvSpPr>
            <p:spPr>
              <a:xfrm>
                <a:off x="4288" y="6407"/>
                <a:ext cx="4880" cy="5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olidFill>
                      <a:srgbClr val="FFFFFF"/>
                    </a:solidFill>
                  </a:rPr>
                  <a:t>Fintech credit</a:t>
                </a:r>
                <a:endParaRPr lang="zh-CN" altLang="en-US"/>
              </a:p>
            </p:txBody>
          </p:sp>
          <p:sp>
            <p:nvSpPr>
              <p:cNvPr id="5" name="文本框 4"/>
              <p:cNvSpPr txBox="1"/>
              <p:nvPr userDrawn="1"/>
            </p:nvSpPr>
            <p:spPr>
              <a:xfrm>
                <a:off x="3041" y="7758"/>
                <a:ext cx="4880" cy="5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olidFill>
                      <a:srgbClr val="FFFFFF"/>
                    </a:solidFill>
                  </a:rPr>
                  <a:t>Credit card</a:t>
                </a:r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statistics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small amout; frequent usage; 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56492EE-3FA5-40DC-9420-8B03C7804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153368"/>
              </p:ext>
            </p:extLst>
          </p:nvPr>
        </p:nvGraphicFramePr>
        <p:xfrm>
          <a:off x="1250348" y="1816442"/>
          <a:ext cx="10019015" cy="4851000"/>
        </p:xfrm>
        <a:graphic>
          <a:graphicData uri="http://schemas.openxmlformats.org/drawingml/2006/table">
            <a:tbl>
              <a:tblPr/>
              <a:tblGrid>
                <a:gridCol w="1804301">
                  <a:extLst>
                    <a:ext uri="{9D8B030D-6E8A-4147-A177-3AD203B41FA5}">
                      <a16:colId xmlns:a16="http://schemas.microsoft.com/office/drawing/2014/main" val="1310188970"/>
                    </a:ext>
                  </a:extLst>
                </a:gridCol>
                <a:gridCol w="1369119">
                  <a:extLst>
                    <a:ext uri="{9D8B030D-6E8A-4147-A177-3AD203B41FA5}">
                      <a16:colId xmlns:a16="http://schemas.microsoft.com/office/drawing/2014/main" val="2956222861"/>
                    </a:ext>
                  </a:extLst>
                </a:gridCol>
                <a:gridCol w="1369119">
                  <a:extLst>
                    <a:ext uri="{9D8B030D-6E8A-4147-A177-3AD203B41FA5}">
                      <a16:colId xmlns:a16="http://schemas.microsoft.com/office/drawing/2014/main" val="783418003"/>
                    </a:ext>
                  </a:extLst>
                </a:gridCol>
                <a:gridCol w="1369119">
                  <a:extLst>
                    <a:ext uri="{9D8B030D-6E8A-4147-A177-3AD203B41FA5}">
                      <a16:colId xmlns:a16="http://schemas.microsoft.com/office/drawing/2014/main" val="674958995"/>
                    </a:ext>
                  </a:extLst>
                </a:gridCol>
                <a:gridCol w="1369119">
                  <a:extLst>
                    <a:ext uri="{9D8B030D-6E8A-4147-A177-3AD203B41FA5}">
                      <a16:colId xmlns:a16="http://schemas.microsoft.com/office/drawing/2014/main" val="1018051200"/>
                    </a:ext>
                  </a:extLst>
                </a:gridCol>
                <a:gridCol w="1369119">
                  <a:extLst>
                    <a:ext uri="{9D8B030D-6E8A-4147-A177-3AD203B41FA5}">
                      <a16:colId xmlns:a16="http://schemas.microsoft.com/office/drawing/2014/main" val="942240266"/>
                    </a:ext>
                  </a:extLst>
                </a:gridCol>
                <a:gridCol w="1369119">
                  <a:extLst>
                    <a:ext uri="{9D8B030D-6E8A-4147-A177-3AD203B41FA5}">
                      <a16:colId xmlns:a16="http://schemas.microsoft.com/office/drawing/2014/main" val="4042695950"/>
                    </a:ext>
                  </a:extLst>
                </a:gridCol>
              </a:tblGrid>
              <a:tr h="3234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Consumers (10,000 sample, year 2020)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555089"/>
                  </a:ext>
                </a:extLst>
              </a:tr>
              <a:tr h="3234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Q1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Median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Mean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Q3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Max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672094"/>
                  </a:ext>
                </a:extLst>
              </a:tr>
              <a:tr h="32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credit_amt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3,600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8,800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12,143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17,300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100,000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453971"/>
                  </a:ext>
                </a:extLst>
              </a:tr>
              <a:tr h="32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tot_hb_amt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1,447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1,352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25,098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566874"/>
                  </a:ext>
                </a:extLst>
              </a:tr>
              <a:tr h="32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temp_credit_amt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1,419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1,000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60,000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103413"/>
                  </a:ext>
                </a:extLst>
              </a:tr>
              <a:tr h="32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Hb_usage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17,222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40,768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51,539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47,081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56,066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62,358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632073"/>
                  </a:ext>
                </a:extLst>
              </a:tr>
              <a:tr h="32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HB_accessing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30,223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63,997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77,509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70,953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81,562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82,808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716886"/>
                  </a:ext>
                </a:extLst>
              </a:tr>
              <a:tr h="32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Mini_accessing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671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2,236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2,752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3,360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4,246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6,939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266455"/>
                  </a:ext>
                </a:extLst>
              </a:tr>
              <a:tr h="32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Mini_usage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519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844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1,085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1,372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5,274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191464"/>
                  </a:ext>
                </a:extLst>
              </a:tr>
              <a:tr h="3234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Merchants (10,000 sample, year 2020)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17691"/>
                  </a:ext>
                </a:extLst>
              </a:tr>
              <a:tr h="3234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Q1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Median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Mean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Q3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Max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468518"/>
                  </a:ext>
                </a:extLst>
              </a:tr>
              <a:tr h="32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hb_amt_1m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796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5,273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3,193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79,975,064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688208"/>
                  </a:ext>
                </a:extLst>
              </a:tr>
              <a:tr h="32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xyk_card_amt_1m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910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13,234,875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93000"/>
                  </a:ext>
                </a:extLst>
              </a:tr>
              <a:tr h="32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hb_order_1m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1,127,113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94523"/>
                  </a:ext>
                </a:extLst>
              </a:tr>
              <a:tr h="32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csr_amt_1m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1,530,531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812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437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Smaller merchants benefit more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dirty="0"/>
              <a:t>Trading share of fintech credit payment  grows fater for smaller merchants</a:t>
            </a:r>
          </a:p>
          <a:p>
            <a:r>
              <a:rPr lang="en-US" altLang="zh-CN" sz="2600" dirty="0"/>
              <a:t>ALL merchants experience an increasing share of fintech credit payment.</a:t>
            </a:r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90551" y="2756198"/>
          <a:ext cx="11232840" cy="3911244"/>
        </p:xfrm>
        <a:graphic>
          <a:graphicData uri="http://schemas.openxmlformats.org/drawingml/2006/table">
            <a:tbl>
              <a:tblPr/>
              <a:tblGrid>
                <a:gridCol w="936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0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0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60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60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360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360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054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Area size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Employee number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23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&lt;100m</a:t>
                      </a:r>
                      <a:r>
                        <a:rPr lang="en-US" sz="1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100-200m</a:t>
                      </a:r>
                      <a:r>
                        <a:rPr lang="en-US" sz="16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200-500m</a:t>
                      </a:r>
                      <a:r>
                        <a:rPr lang="en-US" sz="16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&gt;500m</a:t>
                      </a:r>
                      <a:r>
                        <a:rPr lang="en-US" sz="16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Small-Large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&lt;10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10-50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50-200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&gt;200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Small-High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54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-0.016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0.237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-0.041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54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0.292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0.292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-0.010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0.296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-0.011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54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-0.036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0.424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54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-0.044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54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Annual trade amt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54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Low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High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Low-High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54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-0.078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54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54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0.397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0.359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54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0.447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0.440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effects on sales and volatility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/>
                  <a:t>Accepting credit payment </a:t>
                </a:r>
                <a:r>
                  <a:rPr lang="en-US" altLang="zh-CN" sz="2400" b="1" dirty="0"/>
                  <a:t>promotes sales, accelerates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digital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credit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payment,</a:t>
                </a:r>
                <a:r>
                  <a:rPr lang="zh-CN" altLang="en-US" sz="2400" b="1" dirty="0"/>
                  <a:t> </a:t>
                </a:r>
                <a:r>
                  <a:rPr lang="en-US" altLang="zh-CN" sz="2400" dirty="0"/>
                  <a:t>and</a:t>
                </a:r>
                <a:r>
                  <a:rPr lang="en-US" altLang="zh-CN" sz="2400" b="1" dirty="0"/>
                  <a:t> decreases volatility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=−5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86" t="-7071" r="-89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637320" y="2974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612176C-3DCD-4D2F-9620-6CBFBDCE7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43" y="3114224"/>
            <a:ext cx="4426454" cy="33031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26A21CD-AA0D-46AC-85B8-E78878399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08" y="2974019"/>
            <a:ext cx="4882149" cy="36477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453CB8C-10C2-4177-B16C-AF808A81CF5F}"/>
                  </a:ext>
                </a:extLst>
              </p:cNvPr>
              <p:cNvSpPr txBox="1"/>
              <p:nvPr/>
            </p:nvSpPr>
            <p:spPr>
              <a:xfrm>
                <a:off x="572353" y="2697480"/>
                <a:ext cx="488214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𝐻𝑢𝑎𝑏𝑒𝑖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tr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𝑣𝑜𝑙𝑢𝑚𝑒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（基于花呗的成交额）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453CB8C-10C2-4177-B16C-AF808A81C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53" y="2697480"/>
                <a:ext cx="4882149" cy="381515"/>
              </a:xfrm>
              <a:prstGeom prst="rect">
                <a:avLst/>
              </a:prstGeom>
              <a:blipFill>
                <a:blip r:embed="rId6"/>
                <a:stretch>
                  <a:fillRect t="-6452" r="-5618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D0D0FC0-9575-49F3-9685-7194CE60AD7B}"/>
                  </a:ext>
                </a:extLst>
              </p:cNvPr>
              <p:cNvSpPr txBox="1"/>
              <p:nvPr/>
            </p:nvSpPr>
            <p:spPr>
              <a:xfrm>
                <a:off x="6554617" y="2658570"/>
                <a:ext cx="532304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ard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tr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𝑣𝑜𝑙𝑢𝑚𝑒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（基于信用卡的成交额）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D0D0FC0-9575-49F3-9685-7194CE60A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617" y="2658570"/>
                <a:ext cx="5323045" cy="381515"/>
              </a:xfrm>
              <a:prstGeom prst="rect">
                <a:avLst/>
              </a:prstGeom>
              <a:blipFill>
                <a:blip r:embed="rId7"/>
                <a:stretch>
                  <a:fillRect t="-4762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HA deck template v2">
  <a:themeElements>
    <a:clrScheme name="LHA custom">
      <a:dk1>
        <a:srgbClr val="000000"/>
      </a:dk1>
      <a:lt1>
        <a:srgbClr val="FFFFFF"/>
      </a:lt1>
      <a:dk2>
        <a:srgbClr val="1A3EA0"/>
      </a:dk2>
      <a:lt2>
        <a:srgbClr val="F9F7FA"/>
      </a:lt2>
      <a:accent1>
        <a:srgbClr val="1849AA"/>
      </a:accent1>
      <a:accent2>
        <a:srgbClr val="DF3238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3794</TotalTime>
  <Words>2677</Words>
  <Application>Microsoft Office PowerPoint</Application>
  <PresentationFormat>宽屏</PresentationFormat>
  <Paragraphs>854</Paragraphs>
  <Slides>32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Avenir Book</vt:lpstr>
      <vt:lpstr>等线</vt:lpstr>
      <vt:lpstr>微软雅黑</vt:lpstr>
      <vt:lpstr>Arial</vt:lpstr>
      <vt:lpstr>Cambria Math</vt:lpstr>
      <vt:lpstr>Franklin Gothic Book</vt:lpstr>
      <vt:lpstr>Helvetica</vt:lpstr>
      <vt:lpstr>webwppDefTheme</vt:lpstr>
      <vt:lpstr>LHA deck template v2</vt:lpstr>
      <vt:lpstr>Toward a More Inclusive Consumer Finance</vt:lpstr>
      <vt:lpstr>Research Questions</vt:lpstr>
      <vt:lpstr>Overview</vt:lpstr>
      <vt:lpstr>1. Inclusive for SMEs</vt:lpstr>
      <vt:lpstr>Fintech credit v.s. creditcards</vt:lpstr>
      <vt:lpstr>Fintech credit v.s. creditcards</vt:lpstr>
      <vt:lpstr>Summary statistics</vt:lpstr>
      <vt:lpstr>Smaller merchants benefit more</vt:lpstr>
      <vt:lpstr>The effects on sales and volatility</vt:lpstr>
      <vt:lpstr>PowerPoint 演示文稿</vt:lpstr>
      <vt:lpstr>The effects on growth</vt:lpstr>
      <vt:lpstr>2.Inclusive for consumers</vt:lpstr>
      <vt:lpstr>Barriers of financial inclusion</vt:lpstr>
      <vt:lpstr>Barrier II: Lack of data</vt:lpstr>
      <vt:lpstr>Credit Data in China</vt:lpstr>
      <vt:lpstr>Consumers eventually have higher credit</vt:lpstr>
      <vt:lpstr>Barrier 2: Lack of data</vt:lpstr>
      <vt:lpstr>Lack of data? Help build a credit history</vt:lpstr>
      <vt:lpstr>A comparison of credit lines</vt:lpstr>
      <vt:lpstr>Accessing via Mini HB</vt:lpstr>
      <vt:lpstr>Accessing via Mini HB</vt:lpstr>
      <vt:lpstr>Identify the effect of mini Huabei</vt:lpstr>
      <vt:lpstr>Heterogeneous analysis</vt:lpstr>
      <vt:lpstr>Mini HB and credit overdue</vt:lpstr>
      <vt:lpstr>Appendix A</vt:lpstr>
      <vt:lpstr>Background</vt:lpstr>
      <vt:lpstr>Mini HB and data accumulation</vt:lpstr>
      <vt:lpstr>Mini HB and data accumulation</vt:lpstr>
      <vt:lpstr>Credit information spillover</vt:lpstr>
      <vt:lpstr>Credit Info spillover: a survival analysis</vt:lpstr>
      <vt:lpstr>Appendix B</vt:lpstr>
      <vt:lpstr>FI on credit-payment markets (CPM)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a More Inclusive Fintech Consumer Finance</dc:title>
  <dc:creator>大肥柴</dc:creator>
  <cp:lastModifiedBy>Zheng, Xingjian</cp:lastModifiedBy>
  <cp:revision>44</cp:revision>
  <dcterms:created xsi:type="dcterms:W3CDTF">2021-08-26T06:49:08Z</dcterms:created>
  <dcterms:modified xsi:type="dcterms:W3CDTF">2022-01-14T15:38:47Z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