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289" r:id="rId30"/>
    <p:sldId id="275" r:id="rId31"/>
    <p:sldId id="290" r:id="rId32"/>
    <p:sldId id="291" r:id="rId33"/>
    <p:sldId id="276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299" r:id="rId42"/>
    <p:sldId id="301" r:id="rId43"/>
    <p:sldId id="321" r:id="rId44"/>
    <p:sldId id="300" r:id="rId45"/>
    <p:sldId id="257" r:id="rId46"/>
    <p:sldId id="320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299"/>
            <p14:sldId id="301"/>
          </p14:sldIdLst>
        </p14:section>
        <p14:section name="Untitled Section" id="{87D1CA4B-83C7-4964-9170-2242C1BF1C60}">
          <p14:sldIdLst>
            <p14:sldId id="321"/>
            <p14:sldId id="300"/>
            <p14:sldId id="25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Fuller" initials="BF" lastIdx="1" clrIdx="0">
    <p:extLst>
      <p:ext uri="{19B8F6BF-5375-455C-9EA6-DF929625EA0E}">
        <p15:presenceInfo xmlns:p15="http://schemas.microsoft.com/office/powerpoint/2012/main" userId="0654fb4b1ea8a7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9" autoAdjust="0"/>
  </p:normalViewPr>
  <p:slideViewPr>
    <p:cSldViewPr snapToObjects="1">
      <p:cViewPr varScale="1">
        <p:scale>
          <a:sx n="113" d="100"/>
          <a:sy n="113" d="100"/>
        </p:scale>
        <p:origin x="10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09:53:13.09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stuff</a:t>
            </a:r>
            <a:r>
              <a:rPr lang="en-US" baseline="0" dirty="0"/>
              <a:t> in </a:t>
            </a:r>
            <a:r>
              <a:rPr lang="en-US" baseline="0" dirty="0" err="1"/>
              <a:t>numpy</a:t>
            </a:r>
            <a:r>
              <a:rPr lang="en-US" baseline="0" dirty="0"/>
              <a:t> is written in 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Don’t’ use group by for non-aggregate operations. Very fast</a:t>
            </a:r>
            <a:r>
              <a:rPr lang="en-US" baseline="0" dirty="0"/>
              <a:t> for this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Decomposes the friendly</a:t>
            </a:r>
            <a:r>
              <a:rPr lang="en-US" baseline="0" dirty="0"/>
              <a:t> looking matrix into nice clean arrays..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Means to pull</a:t>
            </a:r>
            <a:r>
              <a:rPr lang="en-US" baseline="0" dirty="0"/>
              <a:t> and display the source of the function they are appended to.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Ending point is excluded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is a float … which</a:t>
            </a:r>
            <a:r>
              <a:rPr lang="en-US" baseline="0" dirty="0"/>
              <a:t> forces the data to float from int.</a:t>
            </a:r>
          </a:p>
          <a:p>
            <a:endParaRPr lang="en-US" baseline="0" dirty="0"/>
          </a:p>
          <a:p>
            <a:r>
              <a:rPr lang="en-US" baseline="0" dirty="0"/>
              <a:t>The next slide is missing in this version. Describes joins (inner and left). </a:t>
            </a:r>
          </a:p>
          <a:p>
            <a:endParaRPr lang="en-US" baseline="0" dirty="0"/>
          </a:p>
          <a:p>
            <a:r>
              <a:rPr lang="en-US" baseline="0" dirty="0" err="1"/>
              <a:t>a.join</a:t>
            </a:r>
            <a:r>
              <a:rPr lang="en-US" baseline="0" dirty="0"/>
              <a:t>(b, how = ‘inner’)</a:t>
            </a:r>
          </a:p>
          <a:p>
            <a:endParaRPr lang="en-US" baseline="0" dirty="0"/>
          </a:p>
          <a:p>
            <a:r>
              <a:rPr lang="en-US" baseline="0" dirty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</a:t>
            </a:r>
            <a:r>
              <a:rPr lang="en-US" dirty="0" err="1"/>
              <a:t>realise</a:t>
            </a:r>
            <a:r>
              <a:rPr lang="en-US" dirty="0"/>
              <a:t> this is what was happening. I love</a:t>
            </a:r>
            <a:r>
              <a:rPr lang="en-US" baseline="0" dirty="0"/>
              <a:t> that there can be multiple indices. </a:t>
            </a:r>
          </a:p>
          <a:p>
            <a:endParaRPr lang="en-US" baseline="0" dirty="0"/>
          </a:p>
          <a:p>
            <a:r>
              <a:rPr lang="en-US" baseline="0" dirty="0"/>
              <a:t>I’ll need to learn how this works since some of my indices are also data. </a:t>
            </a:r>
          </a:p>
          <a:p>
            <a:r>
              <a:rPr lang="en-US" baseline="0" dirty="0"/>
              <a:t>I assume the indices are accessible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understand how</a:t>
            </a:r>
            <a:r>
              <a:rPr lang="en-US" baseline="0" dirty="0"/>
              <a:t> “axis” works.</a:t>
            </a:r>
          </a:p>
          <a:p>
            <a:endParaRPr lang="en-US" baseline="0" dirty="0"/>
          </a:p>
          <a:p>
            <a:r>
              <a:rPr lang="en-US" baseline="0" dirty="0"/>
              <a:t>Option 5 has a lot of implicit things happening. </a:t>
            </a:r>
            <a:r>
              <a:rPr lang="en-US" baseline="0" dirty="0" err="1"/>
              <a:t>Tricksy</a:t>
            </a:r>
            <a:r>
              <a:rPr lang="en-US" baseline="0" dirty="0"/>
              <a:t> but nice.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/>
              <a:t>Pandas from the Inside</a:t>
            </a:r>
            <a:br>
              <a:rPr lang="en-US" sz="4800" dirty="0"/>
            </a:br>
            <a:br>
              <a:rPr lang="en-US" sz="1400" dirty="0"/>
            </a:br>
            <a:r>
              <a:rPr lang="en-US" sz="2400" dirty="0" err="1"/>
              <a:t>PyData</a:t>
            </a:r>
            <a:r>
              <a:rPr lang="en-US" sz="2400" dirty="0"/>
              <a:t> London tutorial, 6 May 2016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/>
              <a:t>Stephen Simmons</a:t>
            </a:r>
          </a:p>
          <a:p>
            <a:r>
              <a:rPr lang="en-US" sz="2000" dirty="0"/>
              <a:t>mail@stevesimmons.com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578682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/>
              <a:t>://github.com/stevesimmons/PyData-PandasFromTheInside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/>
              <a:t>Top-level classes</a:t>
            </a:r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/>
              <a:t>Top-level classes    	   	          </a:t>
            </a:r>
            <a:r>
              <a:rPr lang="en-US" dirty="0" err="1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/>
              <a:t>Top-level classes    	   	          </a:t>
            </a:r>
            <a:r>
              <a:rPr lang="en-US" dirty="0" err="1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br>
              <a:rPr lang="en-US" sz="500" b="1" dirty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500" b="1" dirty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500" b="1" dirty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500" b="1" dirty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500" b="1" dirty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500" b="1" dirty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a bumpy learning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‘Big data’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Typical pandas analytical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/>
              <a:t>Load raw data into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/>
              <a:t>Aggregate and subtotal with </a:t>
            </a:r>
            <a:r>
              <a:rPr lang="en-US" sz="2000" dirty="0" err="1"/>
              <a:t>GroupBy</a:t>
            </a:r>
            <a:endParaRPr lang="en-US" sz="2000" dirty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/>
              <a:t>Compare with other data</a:t>
            </a:r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/>
              <a:t>Starting point: Aussie Rules football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 Carlton         2.4.16      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 St Kilda        2.4.16      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   7.5.47    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Oval</a:t>
            </a:r>
          </a:p>
          <a:p>
            <a:r>
              <a:rPr lang="en-US" sz="1100" b="1" dirty="0">
                <a:latin typeface="Liberation Mono" pitchFamily="49" charset="0"/>
              </a:rPr>
              <a:t>…</a:t>
            </a:r>
          </a:p>
          <a:p>
            <a:r>
              <a:rPr lang="en-US" sz="1100" b="1" dirty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>
                <a:latin typeface="Liberation Mono" pitchFamily="49" charset="0"/>
              </a:rPr>
              <a:t>Gabba</a:t>
            </a:r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14839. 1-May-2016       R6   Carlton           10.12.72   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   8.9.57      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  </a:t>
            </a:r>
            <a:r>
              <a:rPr lang="en-US" sz="1100" b="1" dirty="0" err="1">
                <a:latin typeface="Liberation Mono" pitchFamily="49" charset="0"/>
              </a:rPr>
              <a:t>Subiaco</a:t>
            </a:r>
            <a:endParaRPr lang="en-US" sz="1100" b="1" dirty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                      </a:t>
            </a:r>
            <a:r>
              <a:rPr lang="en-US" sz="2400" b="1" dirty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>
                <a:latin typeface="Liberation Mono" pitchFamily="49" charset="0"/>
              </a:rPr>
              <a:t> * 6 + </a:t>
            </a:r>
            <a:r>
              <a:rPr lang="en-US" sz="2400" b="1" dirty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>
                <a:latin typeface="Liberation Mono" pitchFamily="49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Aussie Rules = footy = football (!= soccer)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End result: premiership ladder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http://www.afl.com.au/ladder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/>
              <a:t>1. Load 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 Carlton         2.4.16      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 St Kilda        2.4.16      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   7.5.47    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Oval</a:t>
            </a:r>
          </a:p>
          <a:p>
            <a:r>
              <a:rPr lang="en-US" sz="1400" b="1" dirty="0">
                <a:latin typeface="Liberation Mono" pitchFamily="49" charset="0"/>
              </a:rPr>
              <a:t>…</a:t>
            </a:r>
          </a:p>
          <a:p>
            <a:r>
              <a:rPr lang="en-US" sz="1050" b="1" dirty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>
                <a:latin typeface="Liberation Mono" pitchFamily="49" charset="0"/>
              </a:rPr>
              <a:t>Gabba</a:t>
            </a:r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14839. 1-May-2016       R6   Carlton           10.12.72   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   8.9.57      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Collingwood     9.8.62      </a:t>
            </a:r>
            <a:r>
              <a:rPr lang="en-US" sz="1050" b="1" dirty="0" err="1">
                <a:latin typeface="Liberation Mono" pitchFamily="49" charset="0"/>
              </a:rPr>
              <a:t>Subiaco</a:t>
            </a:r>
            <a:endParaRPr lang="en-US" sz="1050" b="1" dirty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+'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DataFrame</a:t>
            </a:r>
            <a:r>
              <a:rPr lang="en-US" dirty="0"/>
              <a:t>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#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(start=0, stop=14840, step=1)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# Index(['GameNum','Date','Round','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('&lt;M8[ns]'),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…]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    Timestamp('1897-05-08 00:00:00'), 'R1', ..., '2.4.16', 'Brunswick St'],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    Timestamp('1897-05-08 00:00:00'), 'R1', ..., '2.4.16', 'Victoria Park'],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    Timestamp('1897-05-08 00:00:00'), 'R1', ..., '7.5.47', 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[14838, Timestamp('2016-05-01 00:00:00'), 'R6', ..., '15.7.97', 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 '8.9.57', 'M.C.G.'],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 '9.8.62', 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pandas = Python + </a:t>
            </a:r>
            <a:r>
              <a:rPr lang="en-US" sz="2400" dirty="0" err="1"/>
              <a:t>numpy</a:t>
            </a:r>
            <a:r>
              <a:rPr lang="en-US" sz="2400" dirty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endParaRPr lang="en-US" sz="1050" dirty="0"/>
          </a:p>
          <a:p>
            <a:r>
              <a:rPr lang="en-US" sz="2400" dirty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DataFrames</a:t>
            </a:r>
            <a:r>
              <a:rPr lang="en-US" sz="2400" dirty="0"/>
              <a:t>, Slicing, Indexes, </a:t>
            </a:r>
            <a:r>
              <a:rPr lang="en-US" sz="2400" dirty="0" err="1"/>
              <a:t>GroupBy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What is fast </a:t>
            </a:r>
            <a:r>
              <a:rPr lang="en-US" sz="2400" dirty="0" err="1"/>
              <a:t>vs</a:t>
            </a:r>
            <a:r>
              <a:rPr lang="en-US" sz="2400" dirty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Selecting </a:t>
            </a:r>
            <a:r>
              <a:rPr lang="en-US" dirty="0" err="1"/>
              <a:t>DataFrame</a:t>
            </a:r>
            <a:r>
              <a:rPr lang="en-US" dirty="0"/>
              <a:t> 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500µs –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# 2µs per col – tuple of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2µs 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/>
              <a:t>Behind the scenes: </a:t>
            </a:r>
            <a:r>
              <a:rPr lang="en-US" dirty="0" err="1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'datetime64[ns]': &lt;DF with TS cols&gt;}</a:t>
            </a:r>
          </a:p>
          <a:p>
            <a:endParaRPr lang="en-US" sz="6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    slice(0,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 slice(2,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Index(['GameNum','Date','Round','HomeTeam','HomeScore','AwayTeam','AwayScore','Venue'],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array(['6.13.49', '5.11.41', '3.6.24', ..., '14.10.94', '10.12.72', '18.16.124'],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[2].values[2].base</a:t>
            </a: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Plus caching: </a:t>
            </a:r>
            <a:r>
              <a:rPr lang="en-US" dirty="0" err="1"/>
              <a:t>df</a:t>
            </a:r>
            <a:r>
              <a:rPr lang="en-US" dirty="0"/>
              <a:t>[col]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df</a:t>
            </a:r>
            <a:r>
              <a:rPr lang="en-US" dirty="0">
                <a:sym typeface="Wingdings" pitchFamily="2" charset="2"/>
              </a:rPr>
              <a:t>.__</a:t>
            </a:r>
            <a:r>
              <a:rPr lang="en-US" dirty="0" err="1">
                <a:sym typeface="Wingdings" pitchFamily="2" charset="2"/>
              </a:rPr>
              <a:t>getitem</a:t>
            </a:r>
            <a:r>
              <a:rPr lang="en-US" dirty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pass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b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1.95µs per 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1.88µs 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Selecting </a:t>
            </a:r>
            <a:r>
              <a:rPr lang="en-US" dirty="0" err="1"/>
              <a:t>DataFrame</a:t>
            </a:r>
            <a:r>
              <a:rPr lang="en-US" dirty="0"/>
              <a:t> columns (2)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','Round'])  # 120us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axis=1)                               # 360us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 GameNum 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Selecting </a:t>
            </a:r>
            <a:r>
              <a:rPr lang="en-US" dirty="0" err="1"/>
              <a:t>DataFrame</a:t>
            </a:r>
            <a:r>
              <a:rPr lang="en-US" dirty="0"/>
              <a:t> rows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</a:p>
          <a:p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step=1)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/>
              <a:t>Select = index lookup + slice </a:t>
            </a:r>
            <a:r>
              <a:rPr lang="en-US" sz="3200" dirty="0" err="1"/>
              <a:t>numpy</a:t>
            </a:r>
            <a:r>
              <a:rPr lang="en-US" sz="3200" dirty="0"/>
              <a:t> array plus 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                        # 99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           # 68 µs per loop  - index lookup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'].values[14837:14839]    #  3 µs per loop  - direct slice of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s[14837:14839]                         # 64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                  # 936 ns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2. Reformat columns. Add row indexes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Split scores into Goals/Behinds/</a:t>
            </a:r>
            <a:r>
              <a:rPr lang="en-US" sz="90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Combine into new </a:t>
            </a:r>
            <a:r>
              <a:rPr lang="en-US" sz="90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            Team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124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Indexes – looking up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slice(1, 3, None)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False)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Indexes – aligning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index=['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index=['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            Team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mi =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…, '2016-05-01'],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length=4496),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St',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Oval', …, 'York Park'],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name='Venue'),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Index(['EF', 'GF', 'PF', 'QF', 'R1', 'R10', 'R11', 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…, 'R6', 'R7', 'R8', 'R9', 'SF'], </a:t>
            </a:r>
            <a:b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name='Round'),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Adelaide','Brisbane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Bears','Brisbane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Lions', 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'Carlton','Collingwood','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name='Team')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FrozenList([ [0, 0, 0, 0, 0, 0, 0, 0, 1, 1, 1, 1, 1, 1, 1, 1, 2, 2, 2, 2,...], [7, 7, 11, 11, 20, 20, ...], </a:t>
            </a: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[4, 4, 4, 4, 4, 4, 4, 4, 15, 15, 15, 15, ...], </a:t>
            </a:r>
            <a:b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[6, 3, 10, 5, 18, 14, 4,...]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µs per loop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0 1 2 3 4 5 6 7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pointers to elements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1, 2, 3, 4, 5, 6, 7, … 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3. Select subsets of rows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'R1':'R9']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(level=['Date', 'Round'])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if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], axis=0)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[ keep(key)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#4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12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('Date').year==2016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&amp;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'R1':'R9']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scores.loc(axis=0)['2015-04-02':'2015-09-07', :, 'R1':'R9']  # 24577 rows</a:t>
            </a:r>
          </a:p>
          <a:p>
            <a:endParaRPr lang="pt-BR" sz="7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scores2.loc(axis=0)[:,'R1':'R9',:,'2015':'2015']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DataFrame.loc</a:t>
            </a:r>
            <a:r>
              <a:rPr lang="en-US" dirty="0"/>
              <a:t>[] supports in-place updates!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scores2.loc(axis=0)['2016':'2016', :, 'R1':'R9'] = 0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G   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( slice('2016','2016'), 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slice(None), 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slice('R1','R9') )  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= scores2.index.get_locs(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1.34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 = 0	# 190 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Behind the scenes…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scores2.loc(axis=0)['2016':'2016', :, 'R1':'R9']     # 2.0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scores2.loc(axis=0)['2016':'2016', :, 'R1':'R9'] = 0 # 3.3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G   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4. Add calculated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/>
              <a:t>Need to count # of games played, won, drawn, lost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scores.loc(axis=0)['2016':'2016', 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b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hex(id(scores))</a:t>
            </a:r>
          </a:p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      # How fast?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Inserting a column is fast…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y._data.blocks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y._data.blocks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the other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y.reset_index(['Date','Venue',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'Round'], drop=True)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y['W'] = (y['F'] &gt; y['A'])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y.eval('L = 1*(A&gt;F)', inplace=True)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the other columns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y.reset_index(['Date','Venue',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'Round'], drop=True)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y['W'] = (y['F'] &gt; y['A'])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y.eval('L = 1*(A&gt;F)', inplace=True)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the other columns (3)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y.reset_index(['Date','Venue',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'Round'], drop=True)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y['W'] = (y['F'] &gt; y['A'])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1 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y.eval('L = 1*(A&gt;F)', inplace=True)</a:t>
            </a: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the other columns (4)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y.reset_index(['Date','Venue',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'Round'], drop=True)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y['W'] = (y['F'] &gt; y['A']).astype(int)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1 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y.eval('L = 1*(A&gt;F)', inplace=True)</a:t>
            </a: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the other columns 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y.reset_index(['Date','Venue',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'Round'], drop=True)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y['P'] = 1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y['W'] = (y['F'] &gt; y['A']).astype(int)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1 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y.eval('L = 1*(A&gt;F)', inplace=True)</a:t>
            </a: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0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1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y._data.blocks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int64)</a:t>
            </a: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y._data.consolidate()  # _= y.max()</a:t>
            </a: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y._data.blocks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(IntBlock: slice(0, 8, 1), 8 x 108, dtype: int64,)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– size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0 1 2 3 4 5 6 7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pointers to elements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sum(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(x) for x 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'0x7f1e9c07ed48'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1, 2, 3, 4, 5, 6, 7, … 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=np.int32)) # 96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5. Aggregate/subtotal with </a:t>
            </a:r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(by='Team').sum()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t['PTS'] = 4 * t['W'] + 2 * t['D']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ascending=False)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G   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Final formatting adjustment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(by='Team').sum()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t['PTS'] = 4 * t['W'] + 2 * t['D']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ascending=False)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"%0.1f"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3960440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pfi.calc_ladder</a:t>
            </a:r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calc_ladder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from 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here rounds are simple strings so sort with R1 &lt; R10 &lt; R2 &lt; .. &lt; R9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(we could change this with a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CategoricalIndex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also that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if dates are the first level. It works as expected if we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move the dates to the end before slicing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x 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GroupBy</a:t>
            </a:r>
            <a:r>
              <a:rPr lang="en-US" dirty="0"/>
              <a:t> isn’t necessarily slow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for 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] 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GroupBy</a:t>
            </a:r>
            <a:r>
              <a:rPr lang="en-US" dirty="0"/>
              <a:t> isn’t necessarily slow - internals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[(Timestamp('1897-06-19 00:00:00'), 'M.C.G.', 'R6', 'Collingwood'),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(Timestamp('2016-04-25 00:00:00'), 'M.C.G.', 'R5', 'Collingwood')]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scores['G'].values[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		 </a:t>
            </a: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13.73 times longer than the fastest. </a:t>
            </a:r>
          </a:p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could mean that an intermediate result is being cached.</a:t>
            </a:r>
          </a:p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Lots of ways to get things done</a:t>
            </a:r>
            <a:br>
              <a:rPr lang="en-US" sz="2000" dirty="0"/>
            </a:br>
            <a:r>
              <a:rPr lang="en-US" sz="2000" dirty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Understand its </a:t>
            </a:r>
            <a:r>
              <a:rPr lang="en-US" sz="2000" dirty="0" err="1"/>
              <a:t>numpy</a:t>
            </a:r>
            <a:r>
              <a:rPr lang="en-US" sz="2000" dirty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See what/how it executes in </a:t>
            </a:r>
            <a:r>
              <a:rPr lang="en-US" sz="2000" dirty="0" err="1"/>
              <a:t>IPython</a:t>
            </a:r>
            <a:r>
              <a:rPr lang="en-US" sz="2000" dirty="0"/>
              <a:t>/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(??, %</a:t>
            </a:r>
            <a:r>
              <a:rPr lang="en-US" sz="2000" dirty="0" err="1"/>
              <a:t>timeit</a:t>
            </a:r>
            <a:r>
              <a:rPr lang="en-US" sz="2000" dirty="0"/>
              <a:t>, %</a:t>
            </a:r>
            <a:r>
              <a:rPr lang="en-US" sz="2000" dirty="0" err="1"/>
              <a:t>prun</a:t>
            </a:r>
            <a:r>
              <a:rPr lang="en-US" sz="2000" dirty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Don’t be scared to look inside/read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challenges …</a:t>
            </a:r>
            <a:br>
              <a:rPr lang="en-US" dirty="0"/>
            </a:br>
            <a:r>
              <a:rPr lang="en-US" sz="2800" dirty="0"/>
              <a:t>some ideas for further exploration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1491628"/>
            <a:ext cx="2952328" cy="310299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Take a data analysis problem suitable for solving with </a:t>
            </a:r>
            <a:br>
              <a:rPr lang="en-US" sz="1400" dirty="0"/>
            </a:br>
            <a:r>
              <a:rPr lang="en-US" sz="1400" dirty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Prototype a direct (non-map) solution using in-memory pandas </a:t>
            </a:r>
            <a:r>
              <a:rPr lang="en-US" sz="1400" dirty="0" err="1"/>
              <a:t>DataFrames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Scale up the problem </a:t>
            </a:r>
            <a:r>
              <a:rPr lang="en-US" sz="1400" dirty="0" err="1"/>
              <a:t>til</a:t>
            </a:r>
            <a:r>
              <a:rPr lang="en-US" sz="1400" dirty="0"/>
              <a:t> memory is a concern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Restructure using map-reduce in pandas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Can you eliminate many of the expensive index operations?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5512" y="1491628"/>
            <a:ext cx="2314600" cy="310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HDF5/</a:t>
            </a:r>
            <a:r>
              <a:rPr lang="en-US" sz="1400" dirty="0" err="1"/>
              <a:t>pytables</a:t>
            </a:r>
            <a:r>
              <a:rPr lang="en-US" sz="1400" dirty="0"/>
              <a:t>, </a:t>
            </a:r>
            <a:r>
              <a:rPr lang="en-US" sz="1400" dirty="0" err="1"/>
              <a:t>bcolz</a:t>
            </a:r>
            <a:r>
              <a:rPr lang="en-US" sz="1400" dirty="0"/>
              <a:t> or </a:t>
            </a:r>
            <a:r>
              <a:rPr lang="en-US" sz="1400" dirty="0" err="1"/>
              <a:t>dask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Store some pandas </a:t>
            </a:r>
            <a:r>
              <a:rPr lang="en-US" sz="1400" dirty="0" err="1"/>
              <a:t>DataFrames</a:t>
            </a:r>
            <a:r>
              <a:rPr lang="en-US" sz="1400" dirty="0"/>
              <a:t> using several of these systems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Look at the structure of the stored objects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Trace what happens when data is loaded into pandas.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Which are best at minimizing data copying?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91628"/>
            <a:ext cx="2448272" cy="3102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Test your pandas intuition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Solve a data analysis problem in pandas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From looking at the code, note where you think time is spent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Profile it (e.g. in </a:t>
            </a:r>
            <a:r>
              <a:rPr lang="en-US" sz="1400" dirty="0" err="1"/>
              <a:t>IPython</a:t>
            </a:r>
            <a:r>
              <a:rPr lang="en-US" sz="1400" dirty="0"/>
              <a:t> with %</a:t>
            </a:r>
            <a:r>
              <a:rPr lang="en-US" sz="1400" dirty="0" err="1"/>
              <a:t>prun</a:t>
            </a:r>
            <a:r>
              <a:rPr lang="en-US" sz="1400" dirty="0"/>
              <a:t>) to identify where time is actually spent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Try improvements that are idiomatic pandas, not tricky </a:t>
            </a:r>
            <a:r>
              <a:rPr lang="en-US" sz="1400" dirty="0" err="1"/>
              <a:t>numpy</a:t>
            </a:r>
            <a:r>
              <a:rPr lang="en-US" sz="1400" dirty="0"/>
              <a:t> hacks</a:t>
            </a:r>
          </a:p>
        </p:txBody>
      </p:sp>
    </p:spTree>
    <p:extLst>
      <p:ext uri="{BB962C8B-B14F-4D97-AF65-F5344CB8AC3E}">
        <p14:creationId xmlns:p14="http://schemas.microsoft.com/office/powerpoint/2010/main" val="25505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– speed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0 1 2 3 4 5 6 7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pointers to elements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# 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1, 2, 3, 4, 5, 6, 7, … 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# 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python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– 2D 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0 1 2 3 4 5 6 7 0 1 2 3 4 5 6 7 0 1 2 3 4 5 6 7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pointers to elements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pointers to elements</a:t>
              </a: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pointers to elements</a:t>
              </a: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size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pointers to elements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numpy</a:t>
            </a:r>
            <a:r>
              <a:rPr lang="en-US" dirty="0"/>
              <a:t> – slicing and views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0 1 2 3 4 5 6 7 0 1 2 3 4 5 6 7 0 1 2 3 4 5 6 7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[3::3]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 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      (24,)        (3,8)         (7,)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    (4,)         (32,4)        (12,)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   4        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    True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 True    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    True         False    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  little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   False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        int32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numpy</a:t>
            </a:r>
            <a:r>
              <a:rPr lang="en-US" dirty="0"/>
              <a:t> – indexing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((3,8))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= arr2[:,0:4]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all rows, first four columns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= arr3.ravel()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arr4.take([1,5,7])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arr4 % 3 == 0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arr4 % 3 == 0 ] 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arr4 % 3 == 0 ] = 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array([0,1,2,3,8,9,10,11,16,17,18,19],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 True, False, False, True, False, 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best of Python + </a:t>
            </a:r>
            <a:r>
              <a:rPr lang="en-US" dirty="0" err="1"/>
              <a:t>numpy</a:t>
            </a:r>
            <a:r>
              <a:rPr lang="en-US" dirty="0"/>
              <a:t> +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/>
              <a:t>Python		- Easy syntax</a:t>
            </a:r>
          </a:p>
          <a:p>
            <a:r>
              <a:rPr lang="en-US" sz="2400" dirty="0"/>
              <a:t>		- Good for prototyping (“…but slow”)</a:t>
            </a:r>
          </a:p>
          <a:p>
            <a:r>
              <a:rPr lang="en-US" sz="2400" dirty="0"/>
              <a:t>		- Helpful community</a:t>
            </a:r>
          </a:p>
          <a:p>
            <a:endParaRPr lang="en-US" sz="1600" dirty="0"/>
          </a:p>
          <a:p>
            <a:r>
              <a:rPr lang="en-US" sz="2400" dirty="0" err="1"/>
              <a:t>Numpy</a:t>
            </a:r>
            <a:r>
              <a:rPr lang="en-US" sz="2400" dirty="0"/>
              <a:t>		- Fast, memory-efficient </a:t>
            </a:r>
            <a:r>
              <a:rPr lang="en-US" sz="2400" dirty="0" err="1"/>
              <a:t>calcs</a:t>
            </a:r>
            <a:endParaRPr lang="en-US" sz="2400" dirty="0"/>
          </a:p>
          <a:p>
            <a:r>
              <a:rPr lang="en-US" sz="2400" dirty="0"/>
              <a:t>		- Well-tested algorithms</a:t>
            </a:r>
          </a:p>
          <a:p>
            <a:endParaRPr lang="en-US" sz="1600" dirty="0"/>
          </a:p>
          <a:p>
            <a:r>
              <a:rPr lang="en-US" sz="2400" dirty="0"/>
              <a:t>R		- </a:t>
            </a:r>
            <a:r>
              <a:rPr lang="en-US" sz="2400" dirty="0" err="1"/>
              <a:t>DataFrame</a:t>
            </a:r>
            <a:r>
              <a:rPr lang="en-US" sz="2400" dirty="0"/>
              <a:t> column labels</a:t>
            </a:r>
          </a:p>
          <a:p>
            <a:r>
              <a:rPr lang="en-US" sz="2400" dirty="0"/>
              <a:t>		- Indexes to align rows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9033</Words>
  <Application>Microsoft Office PowerPoint</Application>
  <PresentationFormat>On-screen Show (16:9)</PresentationFormat>
  <Paragraphs>1583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Liberation Mono</vt:lpstr>
      <vt:lpstr>Times New Roman</vt:lpstr>
      <vt:lpstr>Wingdings</vt:lpstr>
      <vt:lpstr>Office Theme</vt:lpstr>
      <vt:lpstr>Pandas from the Inside  PyData London tutorial, 6 May 2016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Final formatting adjustment</vt:lpstr>
      <vt:lpstr>PowerPoint Presentation</vt:lpstr>
      <vt:lpstr>GroupBy isn’t necessarily slow</vt:lpstr>
      <vt:lpstr>GroupBy isn’t necessarily slow - internals</vt:lpstr>
      <vt:lpstr>Conclusions</vt:lpstr>
      <vt:lpstr>Take home challenges … some ideas for further exploration with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Brian Fuller</cp:lastModifiedBy>
  <cp:revision>185</cp:revision>
  <dcterms:created xsi:type="dcterms:W3CDTF">2016-05-02T21:59:25Z</dcterms:created>
  <dcterms:modified xsi:type="dcterms:W3CDTF">2016-10-08T16:33:56Z</dcterms:modified>
</cp:coreProperties>
</file>