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60" r:id="rId3"/>
    <p:sldId id="308" r:id="rId4"/>
    <p:sldId id="304" r:id="rId5"/>
    <p:sldId id="303" r:id="rId6"/>
    <p:sldId id="306" r:id="rId7"/>
    <p:sldId id="307" r:id="rId8"/>
    <p:sldId id="305" r:id="rId9"/>
    <p:sldId id="309" r:id="rId10"/>
    <p:sldId id="317" r:id="rId11"/>
    <p:sldId id="318" r:id="rId12"/>
    <p:sldId id="319" r:id="rId13"/>
    <p:sldId id="312" r:id="rId14"/>
    <p:sldId id="310" r:id="rId15"/>
    <p:sldId id="288" r:id="rId16"/>
    <p:sldId id="287" r:id="rId17"/>
    <p:sldId id="272" r:id="rId18"/>
    <p:sldId id="269" r:id="rId19"/>
    <p:sldId id="280" r:id="rId20"/>
    <p:sldId id="281" r:id="rId21"/>
    <p:sldId id="285" r:id="rId22"/>
    <p:sldId id="283" r:id="rId23"/>
    <p:sldId id="282" r:id="rId24"/>
    <p:sldId id="284" r:id="rId25"/>
    <p:sldId id="286" r:id="rId26"/>
    <p:sldId id="274" r:id="rId27"/>
    <p:sldId id="322" r:id="rId28"/>
    <p:sldId id="323" r:id="rId29"/>
    <p:sldId id="325" r:id="rId30"/>
    <p:sldId id="326" r:id="rId31"/>
    <p:sldId id="289" r:id="rId32"/>
    <p:sldId id="275" r:id="rId33"/>
    <p:sldId id="290" r:id="rId34"/>
    <p:sldId id="291" r:id="rId35"/>
    <p:sldId id="276" r:id="rId36"/>
    <p:sldId id="293" r:id="rId37"/>
    <p:sldId id="294" r:id="rId38"/>
    <p:sldId id="295" r:id="rId39"/>
    <p:sldId id="296" r:id="rId40"/>
    <p:sldId id="297" r:id="rId41"/>
    <p:sldId id="298" r:id="rId42"/>
    <p:sldId id="292" r:id="rId43"/>
    <p:sldId id="321" r:id="rId44"/>
    <p:sldId id="300" r:id="rId45"/>
    <p:sldId id="324" r:id="rId46"/>
    <p:sldId id="299" r:id="rId47"/>
    <p:sldId id="301" r:id="rId48"/>
    <p:sldId id="257" r:id="rId49"/>
    <p:sldId id="320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08"/>
            <p14:sldId id="304"/>
            <p14:sldId id="303"/>
            <p14:sldId id="306"/>
            <p14:sldId id="307"/>
            <p14:sldId id="305"/>
            <p14:sldId id="309"/>
            <p14:sldId id="317"/>
            <p14:sldId id="318"/>
            <p14:sldId id="319"/>
            <p14:sldId id="312"/>
            <p14:sldId id="310"/>
            <p14:sldId id="288"/>
            <p14:sldId id="287"/>
            <p14:sldId id="272"/>
            <p14:sldId id="269"/>
            <p14:sldId id="280"/>
            <p14:sldId id="281"/>
            <p14:sldId id="285"/>
            <p14:sldId id="283"/>
            <p14:sldId id="282"/>
            <p14:sldId id="284"/>
            <p14:sldId id="286"/>
            <p14:sldId id="274"/>
            <p14:sldId id="322"/>
            <p14:sldId id="323"/>
            <p14:sldId id="325"/>
            <p14:sldId id="326"/>
            <p14:sldId id="289"/>
            <p14:sldId id="275"/>
            <p14:sldId id="290"/>
            <p14:sldId id="291"/>
            <p14:sldId id="276"/>
            <p14:sldId id="293"/>
            <p14:sldId id="294"/>
            <p14:sldId id="295"/>
            <p14:sldId id="296"/>
            <p14:sldId id="297"/>
            <p14:sldId id="298"/>
            <p14:sldId id="292"/>
            <p14:sldId id="321"/>
            <p14:sldId id="300"/>
            <p14:sldId id="324"/>
            <p14:sldId id="299"/>
            <p14:sldId id="301"/>
          </p14:sldIdLst>
        </p14:section>
        <p14:section name="Untitled Section" id="{87D1CA4B-83C7-4964-9170-2242C1BF1C60}">
          <p14:sldIdLst>
            <p14:sldId id="257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 varScale="1">
        <p:scale>
          <a:sx n="186" d="100"/>
          <a:sy n="186" d="100"/>
        </p:scale>
        <p:origin x="-90" y="-17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en-US" sz="4800" dirty="0" smtClean="0"/>
              <a:t>Pandas from the Inside</a:t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 smtClean="0"/>
              <a:t>PyData</a:t>
            </a:r>
            <a:r>
              <a:rPr lang="en-US" sz="2400" dirty="0" smtClean="0"/>
              <a:t> </a:t>
            </a:r>
            <a:r>
              <a:rPr lang="en-US" sz="2400" dirty="0" smtClean="0"/>
              <a:t>DC tutorial</a:t>
            </a:r>
            <a:r>
              <a:rPr lang="en-US" sz="2400" dirty="0" smtClean="0"/>
              <a:t>, </a:t>
            </a:r>
            <a:r>
              <a:rPr lang="en-US" sz="2400" dirty="0" smtClean="0"/>
              <a:t>7 Oct </a:t>
            </a:r>
            <a:r>
              <a:rPr lang="en-US" sz="2400" dirty="0" smtClean="0"/>
              <a:t>2016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3798"/>
            <a:ext cx="6400800" cy="131445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Stephen Simmons</a:t>
            </a:r>
          </a:p>
          <a:p>
            <a:r>
              <a:rPr lang="en-US" sz="2000" dirty="0" smtClean="0"/>
              <a:t>mail@stevesimmons.com</a:t>
            </a:r>
            <a:endParaRPr lang="en-US" sz="4000" dirty="0"/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6024" y="4578682"/>
            <a:ext cx="824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github.com/stevesimmons/PyDataDC2016-PandasFromTheInside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94066"/>
          </a:xfrm>
        </p:spPr>
        <p:txBody>
          <a:bodyPr/>
          <a:lstStyle/>
          <a:p>
            <a:pPr algn="l"/>
            <a:r>
              <a:rPr lang="en-US" dirty="0" smtClean="0"/>
              <a:t>Top-level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35696" y="843558"/>
            <a:ext cx="453650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latin typeface="+mj-lt"/>
                <a:ea typeface="+mj-ea"/>
                <a:cs typeface="+mj-cs"/>
              </a:rPr>
              <a:t>pd.DataFrame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(425 methods!)</a:t>
            </a:r>
          </a:p>
          <a:p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T, abs, add,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add_prefix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add_suffix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align, all, any, append, apply,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applymap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as_blocks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as_matrix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asfreq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assign,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astype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at_time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axes,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between_time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blocks,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boxplot, clip,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clip_lower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clip_upper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columns, combine,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combineMult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combine_first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compound, consolidate,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convert_objects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copy,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corrwith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cumprod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describe, diff, div, divide, dot, drop,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drop_duplicates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duplicated, empty,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equals,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ewm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expanding,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fillna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filter, first,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first_valid_index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from_csv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from_dict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from_records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get,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get_dtype_counts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get_ftype_counts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head,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icol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index, info, insert, interpolate,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irow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is_copy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items,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iterkv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iterrows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itertuples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ix, join, keys,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kurt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kurtosis, last,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last_valid_index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lookup,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mad, mask, max, mean, median,, merge, min, mod, mode,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multiply,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ndim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nlargest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notnull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nsmallest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pct_change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pipe, pivot,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pivot_table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plot, pop,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prod, product,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query,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rank,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reindex_like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rename,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rename_axis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reorder_levels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replace, resample,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reset_index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rolling, round,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rsub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rtruediv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sample, select,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select_dtypes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shape, shift, size, skew,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slice_shift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sort,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sort_values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squeeze, stack,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style, sub, subtract, sum,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swapaxes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tail, take,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to_clipboard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to_csv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to_dense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to_dict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to_excel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to_gbq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to_hdf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to_html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to_json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to_latex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to_msgpack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to_panel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to_period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to_pickle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to_records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to_sparse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to_sql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to_stata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to_string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to_timestamp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to_wide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to_xarray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transpose,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truediv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truncate,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tshift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tz_convert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tz_localize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unstack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update, values,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where,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808" y="3795886"/>
            <a:ext cx="5400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1" dirty="0">
                <a:latin typeface="Courier New" pitchFamily="49" charset="0"/>
                <a:cs typeface="Courier New" pitchFamily="49" charset="0"/>
              </a:rPr>
              <a:t>_AXIS_ALIASES, _AXIS_IALIASES, _AXIS_LEN, _AXIS_NAMES, _AXIS_NUMBERS, _AXIS_ORDERS,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AXIS_REVERSED, _AXIS_SLICEMAP,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accessors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add_numeric_operations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add_series_only_operations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add_series_or_dataframe_operations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agg_by_level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apply_broadcast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apply_empty_result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apply_raw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apply_standard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_at,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box_col_values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box_item_values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check_inplace_setting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check_is_chained_assignment_possible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check_percentile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check_setitem_copy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clear_item_cache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combine_const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combine_series_infer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compare_frame_evaluate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consolidate_inplace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construct_axes_dict_for_slice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construct_axes_dict_from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construct_axes_from_arguments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_constructor,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constructor_expanddim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constructor_sliced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_convert,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count_level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create_indexer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dir_additions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dir_deletions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ensure_valid_index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expand_axes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flex_compare_frame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from_arrays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get_agg_axis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get_block_manager_axis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get_bool_data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get_index_resolvers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get_numeric_data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getitem_multilevel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indexed_same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info_repr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init_mgr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init_ndarray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internal_names_set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is_datelike_mixed_type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is_numeric_mixed_type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is_view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_ix,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ixs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join_compat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maybe_cache_changed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maybe_update_cacher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_metadata,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needs_reindex_multi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nsorted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protect_consolidate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_reduce,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reindex_with_indexers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repr_fits_horizontal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repr_fits_vertical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repr_html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repr_latex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sanitize_column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_series,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set_is_copy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set_item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setup_axes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_slice,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unpickle_frame_compat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unpickle_matrix_compat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update_inplace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validate_dtype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_values,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xs</a:t>
            </a:r>
            <a:endParaRPr lang="en-US" sz="5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= </a:t>
            </a:r>
            <a:r>
              <a:rPr lang="en-US" dirty="0" smtClean="0"/>
              <a:t>a bumpy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6"/>
            <a:ext cx="4032448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Broad top-level namespace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Syntactic sugar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Large codebase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Rapid evolution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API backwards compatible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Stack Overflow answers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‘Big data’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6136" y="1563638"/>
            <a:ext cx="0" cy="2232248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6136" y="3795886"/>
            <a:ext cx="2232248" cy="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839874" y="1686633"/>
            <a:ext cx="1974590" cy="2051921"/>
          </a:xfrm>
          <a:custGeom>
            <a:avLst/>
            <a:gdLst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00386 w 1974590"/>
              <a:gd name="connsiteY3" fmla="*/ 1134017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24910 w 1974590"/>
              <a:gd name="connsiteY3" fmla="*/ 12566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590" h="2051921">
                <a:moveTo>
                  <a:pt x="0" y="2051921"/>
                </a:moveTo>
                <a:cubicBezTo>
                  <a:pt x="57514" y="1746245"/>
                  <a:pt x="129043" y="1429475"/>
                  <a:pt x="224220" y="1291673"/>
                </a:cubicBezTo>
                <a:cubicBezTo>
                  <a:pt x="319397" y="1153871"/>
                  <a:pt x="458951" y="1156790"/>
                  <a:pt x="571061" y="1225107"/>
                </a:cubicBezTo>
                <a:cubicBezTo>
                  <a:pt x="683171" y="1293424"/>
                  <a:pt x="800538" y="1398528"/>
                  <a:pt x="896883" y="1323204"/>
                </a:cubicBezTo>
                <a:cubicBezTo>
                  <a:pt x="993228" y="1247880"/>
                  <a:pt x="1042860" y="864836"/>
                  <a:pt x="1149131" y="773162"/>
                </a:cubicBezTo>
                <a:cubicBezTo>
                  <a:pt x="1255402" y="681488"/>
                  <a:pt x="1438749" y="866003"/>
                  <a:pt x="1534510" y="773162"/>
                </a:cubicBezTo>
                <a:cubicBezTo>
                  <a:pt x="1630271" y="680321"/>
                  <a:pt x="1653627" y="342822"/>
                  <a:pt x="1723696" y="216114"/>
                </a:cubicBezTo>
                <a:cubicBezTo>
                  <a:pt x="1793765" y="89406"/>
                  <a:pt x="1915218" y="45613"/>
                  <a:pt x="1954924" y="12914"/>
                </a:cubicBezTo>
                <a:cubicBezTo>
                  <a:pt x="1994630" y="-19785"/>
                  <a:pt x="1961931" y="19921"/>
                  <a:pt x="1961931" y="19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Typical pandas analytical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35696" y="1275606"/>
            <a:ext cx="4824536" cy="3168352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Load raw data into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Reformat columns and add row indexes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Select subsets of rows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Aggregate and subtotal with </a:t>
            </a:r>
            <a:r>
              <a:rPr lang="en-US" sz="2000" dirty="0" err="1" smtClean="0"/>
              <a:t>GroupBy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Post-process for display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Compare with other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6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Starting point: Aussie Rules football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75606"/>
            <a:ext cx="8712968" cy="1752842"/>
          </a:xfrm>
        </p:spPr>
        <p:txBody>
          <a:bodyPr>
            <a:noAutofit/>
          </a:bodyPr>
          <a:lstStyle/>
          <a:p>
            <a:r>
              <a:rPr lang="en-US" sz="110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100" b="1" dirty="0">
              <a:latin typeface="Liberation Mono" pitchFamily="49" charset="0"/>
            </a:endParaRPr>
          </a:p>
          <a:p>
            <a:r>
              <a:rPr lang="en-US" sz="110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Carlton 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Brunswick St</a:t>
            </a:r>
          </a:p>
          <a:p>
            <a:r>
              <a:rPr lang="en-US" sz="110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St Kilda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Victoria Park</a:t>
            </a:r>
          </a:p>
          <a:p>
            <a:r>
              <a:rPr lang="en-US" sz="110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 err="1">
                <a:latin typeface="Liberation Mono" pitchFamily="49" charset="0"/>
              </a:rPr>
              <a:t>Essendon</a:t>
            </a:r>
            <a:r>
              <a:rPr lang="en-US" sz="1100" b="1" dirty="0">
                <a:latin typeface="Liberation Mono" pitchFamily="49" charset="0"/>
              </a:rPr>
              <a:t>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7.5.47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>
                <a:latin typeface="Liberation Mono" pitchFamily="49" charset="0"/>
              </a:rPr>
              <a:t>Corio</a:t>
            </a:r>
            <a:r>
              <a:rPr lang="en-US" sz="1100" b="1" dirty="0">
                <a:latin typeface="Liberation Mono" pitchFamily="49" charset="0"/>
              </a:rPr>
              <a:t> </a:t>
            </a:r>
            <a:r>
              <a:rPr lang="en-US" sz="1100" b="1" dirty="0" smtClean="0">
                <a:latin typeface="Liberation Mono" pitchFamily="49" charset="0"/>
              </a:rPr>
              <a:t>Oval</a:t>
            </a:r>
          </a:p>
          <a:p>
            <a:r>
              <a:rPr lang="en-US" sz="1100" b="1" dirty="0" smtClean="0">
                <a:latin typeface="Liberation Mono" pitchFamily="49" charset="0"/>
              </a:rPr>
              <a:t>…</a:t>
            </a:r>
          </a:p>
          <a:p>
            <a:r>
              <a:rPr lang="en-US" sz="110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100" b="1" dirty="0" err="1" smtClean="0">
                <a:latin typeface="Liberation Mono" pitchFamily="49" charset="0"/>
              </a:rPr>
              <a:t>Gabba</a:t>
            </a:r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14839</a:t>
            </a:r>
            <a:r>
              <a:rPr lang="en-US" sz="110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100" b="1" dirty="0" err="1" smtClean="0">
                <a:latin typeface="Liberation Mono" pitchFamily="49" charset="0"/>
              </a:rPr>
              <a:t>Essendon</a:t>
            </a:r>
            <a:r>
              <a:rPr lang="en-US" sz="1100" b="1" dirty="0" smtClean="0">
                <a:latin typeface="Liberation Mono" pitchFamily="49" charset="0"/>
              </a:rPr>
              <a:t>        </a:t>
            </a:r>
            <a:r>
              <a:rPr lang="en-US" sz="1100" b="1" dirty="0">
                <a:latin typeface="Liberation Mono" pitchFamily="49" charset="0"/>
              </a:rPr>
              <a:t>8.9.57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M.C.G.</a:t>
            </a:r>
          </a:p>
          <a:p>
            <a:r>
              <a:rPr lang="en-US" sz="1100" b="1" dirty="0">
                <a:latin typeface="Liberation Mono" pitchFamily="49" charset="0"/>
              </a:rPr>
              <a:t>14840. 1-May-2016       R6   West Coast   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18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16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124</a:t>
            </a:r>
            <a:r>
              <a:rPr lang="en-US" sz="1100" b="1" dirty="0">
                <a:latin typeface="Liberation Mono" pitchFamily="49" charset="0"/>
              </a:rPr>
              <a:t>   </a:t>
            </a:r>
            <a:r>
              <a:rPr lang="en-US" sz="1100" b="1" dirty="0" smtClean="0">
                <a:latin typeface="Liberation Mono" pitchFamily="49" charset="0"/>
              </a:rPr>
              <a:t>Collingwood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9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62</a:t>
            </a:r>
            <a:r>
              <a:rPr lang="en-US" sz="1100" b="1" dirty="0">
                <a:latin typeface="Liberation Mono" pitchFamily="49" charset="0"/>
              </a:rPr>
              <a:t>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 smtClean="0">
                <a:latin typeface="Liberation Mono" pitchFamily="49" charset="0"/>
              </a:rPr>
              <a:t>Subiaco</a:t>
            </a:r>
            <a:endParaRPr lang="en-US" sz="1100" b="1" dirty="0" smtClean="0"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  <a:p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Liberation Mono" pitchFamily="49" charset="0"/>
              </a:rPr>
              <a:t>Goals</a:t>
            </a:r>
            <a:r>
              <a:rPr lang="en-US" sz="2400" b="1" dirty="0" smtClean="0">
                <a:latin typeface="Liberation Mono" pitchFamily="49" charset="0"/>
              </a:rPr>
              <a:t> * 6 + </a:t>
            </a:r>
            <a:r>
              <a:rPr lang="en-US" sz="2400" b="1" dirty="0" smtClean="0">
                <a:solidFill>
                  <a:srgbClr val="00B050"/>
                </a:solidFill>
                <a:latin typeface="Liberation Mono" pitchFamily="49" charset="0"/>
              </a:rPr>
              <a:t>Behinds</a:t>
            </a:r>
            <a:r>
              <a:rPr lang="en-US" sz="2400" b="1" dirty="0" smtClean="0">
                <a:latin typeface="Liberation Mono" pitchFamily="49" charset="0"/>
              </a:rPr>
              <a:t> == </a:t>
            </a:r>
            <a:r>
              <a:rPr lang="en-US" sz="2400" b="1" dirty="0" smtClean="0">
                <a:solidFill>
                  <a:srgbClr val="00B0F0"/>
                </a:solidFill>
                <a:latin typeface="Liberation Mono" pitchFamily="49" charset="0"/>
              </a:rPr>
              <a:t>Points</a:t>
            </a:r>
            <a:endParaRPr lang="en-US" sz="1400" b="1" dirty="0" smtClean="0">
              <a:solidFill>
                <a:srgbClr val="00B0F0"/>
              </a:solidFill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7101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http://afltables.com/afl/stats/biglists/bg3.txt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Aussie Rules = footy = football (!= soccer)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57" y="1118542"/>
            <a:ext cx="5902946" cy="32534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18542"/>
            <a:ext cx="2448272" cy="32534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End result: premiership ladder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789553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77902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://www.afl.com.au/ladder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sz="3600" dirty="0" smtClean="0"/>
              <a:t>1. Load </a:t>
            </a:r>
            <a:r>
              <a:rPr lang="en-US" sz="3600" dirty="0"/>
              <a:t>raw data into </a:t>
            </a:r>
            <a:r>
              <a:rPr lang="en-US" sz="3600" dirty="0" err="1"/>
              <a:t>DataFrame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536" y="951571"/>
            <a:ext cx="8291264" cy="1752842"/>
          </a:xfrm>
        </p:spPr>
        <p:txBody>
          <a:bodyPr>
            <a:noAutofit/>
          </a:bodyPr>
          <a:lstStyle/>
          <a:p>
            <a:r>
              <a:rPr lang="en-US" sz="105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050" b="1" dirty="0">
              <a:latin typeface="Liberation Mono" pitchFamily="49" charset="0"/>
            </a:endParaRPr>
          </a:p>
          <a:p>
            <a:r>
              <a:rPr lang="en-US" sz="105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Carlton 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Brunswick St</a:t>
            </a:r>
          </a:p>
          <a:p>
            <a:r>
              <a:rPr lang="en-US" sz="105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St Kilda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Victoria Park</a:t>
            </a:r>
          </a:p>
          <a:p>
            <a:r>
              <a:rPr lang="en-US" sz="105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 err="1">
                <a:latin typeface="Liberation Mono" pitchFamily="49" charset="0"/>
              </a:rPr>
              <a:t>Essendon</a:t>
            </a:r>
            <a:r>
              <a:rPr lang="en-US" sz="1050" b="1" dirty="0">
                <a:latin typeface="Liberation Mono" pitchFamily="49" charset="0"/>
              </a:rPr>
              <a:t>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7.5.47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>
                <a:latin typeface="Liberation Mono" pitchFamily="49" charset="0"/>
              </a:rPr>
              <a:t>Corio</a:t>
            </a:r>
            <a:r>
              <a:rPr lang="en-US" sz="1050" b="1" dirty="0">
                <a:latin typeface="Liberation Mono" pitchFamily="49" charset="0"/>
              </a:rPr>
              <a:t> </a:t>
            </a:r>
            <a:r>
              <a:rPr lang="en-US" sz="1050" b="1" dirty="0" smtClean="0">
                <a:latin typeface="Liberation Mono" pitchFamily="49" charset="0"/>
              </a:rPr>
              <a:t>Oval</a:t>
            </a:r>
          </a:p>
          <a:p>
            <a:r>
              <a:rPr lang="en-US" sz="1400" b="1" dirty="0" smtClean="0">
                <a:latin typeface="Liberation Mono" pitchFamily="49" charset="0"/>
              </a:rPr>
              <a:t>…</a:t>
            </a:r>
          </a:p>
          <a:p>
            <a:r>
              <a:rPr lang="en-US" sz="105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050" b="1" dirty="0" err="1" smtClean="0">
                <a:latin typeface="Liberation Mono" pitchFamily="49" charset="0"/>
              </a:rPr>
              <a:t>Gabba</a:t>
            </a:r>
            <a:endParaRPr lang="en-US" sz="1050" b="1" dirty="0" smtClean="0">
              <a:latin typeface="Liberation Mono" pitchFamily="49" charset="0"/>
            </a:endParaRPr>
          </a:p>
          <a:p>
            <a:r>
              <a:rPr lang="en-US" sz="1050" b="1" dirty="0" smtClean="0">
                <a:latin typeface="Liberation Mono" pitchFamily="49" charset="0"/>
              </a:rPr>
              <a:t>14839</a:t>
            </a:r>
            <a:r>
              <a:rPr lang="en-US" sz="105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050" b="1" dirty="0" err="1" smtClean="0">
                <a:latin typeface="Liberation Mono" pitchFamily="49" charset="0"/>
              </a:rPr>
              <a:t>Essendon</a:t>
            </a:r>
            <a:r>
              <a:rPr lang="en-US" sz="1050" b="1" dirty="0" smtClean="0">
                <a:latin typeface="Liberation Mono" pitchFamily="49" charset="0"/>
              </a:rPr>
              <a:t>        </a:t>
            </a:r>
            <a:r>
              <a:rPr lang="en-US" sz="1050" b="1" dirty="0">
                <a:latin typeface="Liberation Mono" pitchFamily="49" charset="0"/>
              </a:rPr>
              <a:t>8.9.57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M.C.G.</a:t>
            </a:r>
          </a:p>
          <a:p>
            <a:r>
              <a:rPr lang="en-US" sz="1050" b="1" dirty="0">
                <a:latin typeface="Liberation Mono" pitchFamily="49" charset="0"/>
              </a:rPr>
              <a:t>14840. 1-May-2016       R6   West Coast        18.16.124   </a:t>
            </a:r>
            <a:r>
              <a:rPr lang="en-US" sz="1050" b="1" dirty="0" smtClean="0">
                <a:latin typeface="Liberation Mono" pitchFamily="49" charset="0"/>
              </a:rPr>
              <a:t>Collingwood     </a:t>
            </a:r>
            <a:r>
              <a:rPr lang="en-US" sz="1050" b="1" dirty="0">
                <a:latin typeface="Liberation Mono" pitchFamily="49" charset="0"/>
              </a:rPr>
              <a:t>9.8.62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 smtClean="0">
                <a:latin typeface="Liberation Mono" pitchFamily="49" charset="0"/>
              </a:rPr>
              <a:t>Subiaco</a:t>
            </a:r>
            <a:endParaRPr lang="en-US" sz="1050" b="1" dirty="0" smtClean="0">
              <a:latin typeface="Liberation Mono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7664" y="3332187"/>
            <a:ext cx="633670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Date Round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Venue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filename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skiprows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'[. ] 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+'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names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split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parse_dates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quoting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csv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QUOTE_NONE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engine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'python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Or using the sample tutorial code:</a:t>
            </a: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 </a:t>
            </a:r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df.index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(start=0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stop=14840, step=1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# 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df.dtypes.tolist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      # [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('int64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('&lt;M8[ns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('O'),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numpy.array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or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array([[1,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'Brunswick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[2,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'Victoria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Park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[3,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'7.5.47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Oval'],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...,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[14838, Timestamp('2016-05-01 00:00:00'), 'R6', ..., '15.7.97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[14839,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'8.9.57', 'M.C.G.'],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[14840,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'9.8.62',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824" y="1485017"/>
            <a:ext cx="557808" cy="107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Foundation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pandas = Python + </a:t>
            </a:r>
            <a:r>
              <a:rPr lang="en-US" sz="2400" dirty="0" err="1" smtClean="0"/>
              <a:t>numpy</a:t>
            </a:r>
            <a:r>
              <a:rPr lang="en-US" sz="2400" dirty="0" smtClean="0"/>
              <a:t> + R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endParaRPr lang="en-US" sz="1050" dirty="0" smtClean="0"/>
          </a:p>
          <a:p>
            <a:r>
              <a:rPr lang="en-US" sz="2400" dirty="0" smtClean="0"/>
              <a:t>Simple analysis (sports statistics), done in depth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DataFrames</a:t>
            </a:r>
            <a:r>
              <a:rPr lang="en-US" sz="2400" dirty="0" smtClean="0"/>
              <a:t>, Slicing, Indexes, </a:t>
            </a:r>
            <a:r>
              <a:rPr lang="en-US" sz="2400" dirty="0" err="1" smtClean="0"/>
              <a:t>GroupBy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 sense of syntax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What is fast </a:t>
            </a:r>
            <a:r>
              <a:rPr lang="en-US" sz="2400" dirty="0" err="1" smtClean="0"/>
              <a:t>vs</a:t>
            </a:r>
            <a:r>
              <a:rPr lang="en-US" sz="2400" dirty="0" smtClean="0"/>
              <a:t> slow, … and why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Develop good intuition … for bigger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5425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# 35ms  -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[['Round', 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# 500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['Round'],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2µs per col – tuple of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         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2µs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         # 480µs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3117" y="1285793"/>
            <a:ext cx="818964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507288" cy="594066"/>
          </a:xfrm>
        </p:spPr>
        <p:txBody>
          <a:bodyPr/>
          <a:lstStyle/>
          <a:p>
            <a:pPr algn="l"/>
            <a:r>
              <a:rPr lang="en-US" dirty="0" smtClean="0"/>
              <a:t>Behind the scenes: </a:t>
            </a:r>
            <a:r>
              <a:rPr lang="en-US" dirty="0" err="1" smtClean="0"/>
              <a:t>BlockManager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824" y="982400"/>
            <a:ext cx="754258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Dict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with columns with same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-&gt;  homogeneous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{'object': &lt;DF with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cols&gt;, 'int64': &lt;DF with int64 cols&gt;,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'datetime64[ns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]': &lt;DF with TS cols&gt;}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6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BlockManager</a:t>
            </a:r>
            <a:endParaRPr lang="en-US" sz="1000" b="1" dirty="0" smtClean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bm.blocks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slice(0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1,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slice(2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8, 1), 6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blknos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blklocs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2, 2, 2, 2, 2]), array([0, 0, 0, 1, 2, 3, 4, 5]))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','Date','Round','HomeTeam','HomeScore','AwayTeam','AwayScore','Venue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[2].values[2]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(['6.13.49', '5.11.41', '3.6.24', ..., '14.10.94', '10.12.72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'18.16.124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8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=object)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338 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values.base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].base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275605"/>
            <a:ext cx="4968552" cy="104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1398846"/>
            <a:ext cx="4968552" cy="7408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9675" y="1398846"/>
            <a:ext cx="596261" cy="7408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Plus caching: </a:t>
            </a:r>
            <a:r>
              <a:rPr lang="en-US" dirty="0" err="1" smtClean="0"/>
              <a:t>df</a:t>
            </a:r>
            <a:r>
              <a:rPr lang="en-US" dirty="0" smtClean="0"/>
              <a:t>[col]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df</a:t>
            </a:r>
            <a:r>
              <a:rPr lang="en-US" dirty="0" smtClean="0">
                <a:sym typeface="Wingdings" pitchFamily="2" charset="2"/>
              </a:rPr>
              <a:t>.__</a:t>
            </a:r>
            <a:r>
              <a:rPr lang="en-US" dirty="0" err="1" smtClean="0">
                <a:sym typeface="Wingdings" pitchFamily="2" charset="2"/>
              </a:rPr>
              <a:t>getitem</a:t>
            </a:r>
            <a:r>
              <a:rPr lang="en-US" dirty="0" smtClean="0">
                <a:sym typeface="Wingdings" pitchFamily="2" charset="2"/>
              </a:rPr>
              <a:t>__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42563"/>
            <a:ext cx="43204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shortcut if we are an actual column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 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and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except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pass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see if we can slice the rows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indexer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convert_to_index_sliceable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indexer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getitem_slice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Series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list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either </a:t>
            </a:r>
            <a:r>
              <a:rPr lang="en-US" sz="7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boolean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or fancy integer index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getitem_multilevel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else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 return the actual column """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get column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# duplicate columns &amp; possible reduce dimensionality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942563"/>
            <a:ext cx="4752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"""Return the cached item, item represents a label indexer."""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cache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cache.get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(item)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values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box_item_values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set_as_cached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for a chain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endParaRPr lang="en-US" sz="700" b="1" dirty="0" smtClean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  <a:endParaRPr lang="en-US" sz="7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2643758"/>
            <a:ext cx="4896544" cy="22775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clear_item_cache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slowest run took 6.93 times longer than the fastest.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1.95µs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': &lt;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series_obj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&gt;}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1.88µs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loop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 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'Round']]                           # 500us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df.columns.get_indexer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','Round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  # 120us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([0, 2])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df.take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axis=1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     # 360us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96786" y="3075806"/>
            <a:ext cx="2223686" cy="1785104"/>
            <a:chOff x="6092730" y="3003798"/>
            <a:chExt cx="2223686" cy="1785104"/>
          </a:xfrm>
        </p:grpSpPr>
        <p:sp>
          <p:nvSpPr>
            <p:cNvPr id="3" name="Rectangle 2"/>
            <p:cNvSpPr/>
            <p:nvPr/>
          </p:nvSpPr>
          <p:spPr>
            <a:xfrm>
              <a:off x="6092730" y="3003798"/>
              <a:ext cx="2223686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</a:t>
              </a:r>
              <a:r>
                <a:rPr lang="pt-BR" sz="1100" b="1" dirty="0" smtClean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     GameNum </a:t>
              </a:r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Round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0            1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            2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2            3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...        ...   ...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14837    14838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14838    14839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14839    14840    R6</a:t>
              </a:r>
            </a:p>
            <a:p>
              <a:endParaRPr lang="pt-BR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endParaRP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[14840 rows x 2 columns]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12043" y="3196730"/>
              <a:ext cx="1244333" cy="124722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62320" y="4589135"/>
            <a:ext cx="381373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Terminology: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array of integers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saying which items to take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915816" y="3968358"/>
            <a:ext cx="253372" cy="62077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rows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97463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 = </a:t>
            </a:r>
            <a:r>
              <a:rPr lang="en-US" sz="10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[14837:14839]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See note... </a:t>
            </a:r>
          </a:p>
          <a:p>
            <a:endParaRPr lang="en-US" sz="1000" b="1" dirty="0" smtClean="0">
              <a:solidFill>
                <a:srgbClr val="00B0F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Venue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127 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df2.columns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df2.index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(start=14837, stop=14839,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step=1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0712" y="4443958"/>
            <a:ext cx="417377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compare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'][14837:14839]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and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iloc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856984" cy="594066"/>
          </a:xfrm>
        </p:spPr>
        <p:txBody>
          <a:bodyPr/>
          <a:lstStyle/>
          <a:p>
            <a:pPr algn="l"/>
            <a:r>
              <a:rPr lang="en-US" sz="3200" dirty="0" smtClean="0"/>
              <a:t>Select = index lookup + slice </a:t>
            </a:r>
            <a:r>
              <a:rPr lang="en-US" sz="3200" dirty="0" err="1" smtClean="0"/>
              <a:t>numpy</a:t>
            </a:r>
            <a:r>
              <a:rPr lang="en-US" sz="3200" dirty="0" smtClean="0"/>
              <a:t> array plus index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01824" y="987574"/>
            <a:ext cx="7974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# 99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14837:14839]           # 68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index lookup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'].values[14837:14839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#  3 µs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direct slice of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=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 # 64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s.values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# 936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Reformat </a:t>
            </a:r>
            <a:r>
              <a:rPr lang="en-US" dirty="0" smtClean="0"/>
              <a:t>columns. Add </a:t>
            </a:r>
            <a:r>
              <a:rPr lang="en-US" dirty="0"/>
              <a:t>row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843558"/>
            <a:ext cx="6246440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...             ...        ...          ...       ...            ...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14840 2016-05-01    R6      West Coast  18.16.124  Collingwood    9.8.62 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995686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Convert into sections for both teams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Date'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9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Split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scores into Goals/Behinds/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pts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For and Against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'(?P&lt;G&gt;\d+).(?P&lt;B&gt;\d+).(?P&lt;F&gt;\d+)'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Combine into new 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9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1635646"/>
            <a:ext cx="5112568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5 columns]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200" y="771550"/>
            <a:ext cx="2781672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   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pfi.prepare_game_scores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looking up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2876" y="1171654"/>
            <a:ext cx="39873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a','b','b','c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True)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slice(1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3, None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a','b','c','b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False)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([False,  True, False,  True],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aligning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([1,2,3,4],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([5,6,7,8],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a+b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1108" y="915566"/>
            <a:ext cx="463538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a.index.union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+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200" y="2075316"/>
            <a:ext cx="2088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8.0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5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- Join and merge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88569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1,2],[3,4],[5,6],[7,8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=['A1','A2'])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11,12],[13,14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15,16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17,18]],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=['B1','B2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(b, how=‘inner')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A1  A2  B1  B2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1   2  11  12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3   4  13  14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15  16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17  18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how='left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A1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A2    B1    B2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1   2  11.0  12.0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3   4  13.0  14.0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5   6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7   8  15.0  16.0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7   8  17.0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18.0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pandas.tools.merge.merge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=True, how='left')</a:t>
            </a:r>
          </a:p>
        </p:txBody>
      </p:sp>
    </p:spTree>
    <p:extLst>
      <p:ext uri="{BB962C8B-B14F-4D97-AF65-F5344CB8AC3E}">
        <p14:creationId xmlns:p14="http://schemas.microsoft.com/office/powerpoint/2010/main" val="384310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and merge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1,2],[3,4],[5,6],[7,8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=['A1','A2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11,12],[13,14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15,16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17,18]],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=['B1','B2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how='left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op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pandas.tools.merge._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how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op.get_result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A1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A2    B1    B2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1   2  11.0  12.0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3   4  13.0  14.0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5   6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15.0  16.0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17.0  18.0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      =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op._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get_join_info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'd'], dtype='object')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3, 3])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array([ 0,  1, -1,  2,  3])</a:t>
            </a:r>
            <a:endParaRPr lang="pt-BR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51470"/>
            <a:ext cx="5040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DataFrame.join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=&gt;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join_compat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 =&gt;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pandas.tools.merge.merge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merge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'inner'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'_x'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'_y'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op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op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	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object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Perform a database (SQL) merge operation between two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objects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using either columns as keys or their row indexes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"""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'merge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init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'inner'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'_x'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'_y'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orig_left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left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orig_right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snip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	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 = self._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get_join_info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_data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rsuf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suffixes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llabels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rlabels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items_overlap_with_suffix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lindexers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}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rindexers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}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result_data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concatenate_block_managers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lindexers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rindexers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axes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llabels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rlabels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concat_axis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copy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typ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typ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result_data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__finalize__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method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merge_type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maybe_add_join_keys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endParaRPr lang="en-US" sz="800" dirty="0"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0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MultiIndex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987574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29680 rows x 5 columns]</a:t>
            </a:r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5121"/>
            <a:ext cx="3258616" cy="263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4416" y="1091526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4416" y="1379558"/>
            <a:ext cx="1043608" cy="25202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4048" y="267494"/>
            <a:ext cx="4104456" cy="48013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scores.columns</a:t>
            </a:r>
            <a:endParaRPr lang="en-US" sz="900" b="1" dirty="0">
              <a:solidFill>
                <a:srgbClr val="FFC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(['G', 'B', 'F', 'A'],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 = 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pd.MultiIndex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mi.names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 'Venue', 'Round', 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mi.levels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(['1897-05-08',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'2016-05-01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='datetime64[ns]', name='Date',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length=4496),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(['Adelaide Oval', 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Albury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'Arden St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Bellerive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Oval',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'York Park'],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name='Venue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(['EF', 'GF', 'PF', 'QF', 'R1', 'R10', 'R11',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…, 'R6', 'R7', 'R8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'R9', 'SF'],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name='Round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Bears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Lions',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'Carlton','Collingwood','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mi.labels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0, 0, 0, 0, 0, 0, 0, 0, 1, 1, 1, 1, 1, 1, 1, 1, 2, 2, 2, 2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,...],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7, 7, 11, 11, 20, 20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...], </a:t>
            </a:r>
          </a:p>
          <a:p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4, 4, 4, 4, 4, 4, 4, 4, 15, 15, 15, 15, 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...], </a:t>
            </a:r>
            <a:b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6, 3, 10, 5, 18, 14, 4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 ])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 6,   2,   3, ...,   8,  18,   9],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[ 13,   4,   6, ...,   9,  16,   8],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[ 49,  16,  24, ...,  57, 124,  62],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[ 16,  49,  47, ...,  72,  62, 124]])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5.85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scores._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4, 1), 4 x 29680,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int64,)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4399533"/>
            <a:ext cx="3384376" cy="69249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35.3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1,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slice(2, 8, 1), 6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Select subsets of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7" y="207989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251520" y="913819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'2016':'2016',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GW Sydney        10  18   78   80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S.C.G.            R1    Sydney           18  25  133   53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7  11   53  133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Showground R6    GW Sydney      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4 columns]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332113"/>
            <a:ext cx="3258616" cy="248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6384" y="1158518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56384" y="1446550"/>
            <a:ext cx="1043608" cy="23795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8064" y="1000055"/>
            <a:ext cx="3744416" cy="397031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#1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820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=['Date', 'Round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if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dt.year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== 2016 and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],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axis=0)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1.2 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keep = lambda key: key[0].year==2016 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and key[2].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startswith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data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scores.iterrows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]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#3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for key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] ]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8.29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</a:t>
            </a:r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–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scores.index.get_level_values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'Date').year==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&amp;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'Round').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#5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6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(axis=0)['2016':'2016', :,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'R1':'R9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4155926"/>
            <a:ext cx="4464496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 0.18.0 has a bug if dates are in level 0 </a:t>
            </a:r>
            <a:b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and either first or last dates are not actually in the index: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scores.loc(axis=0)['2015-04-02':'2015-09-06', 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394 rows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'2015-09-07', </a:t>
            </a:r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24577 rows</a:t>
            </a:r>
          </a:p>
          <a:p>
            <a:endParaRPr lang="pt-BR" sz="7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Seems to work ok if dates are last level: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scores.reorder_levels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([1,2,3,0]).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scores2.loc(axis=0)[:,'R1':'R9',:,'2015':'2015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# 394 rows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4008" y="4489545"/>
            <a:ext cx="504056" cy="9842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DataFrame.loc</a:t>
            </a:r>
            <a:r>
              <a:rPr lang="en-US" dirty="0" smtClean="0"/>
              <a:t>[] supports in-place updates!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5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2123728" y="1015598"/>
            <a:ext cx="5112568" cy="37548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= 0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8592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8592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60032" y="1152490"/>
            <a:ext cx="4248472" cy="393954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slice('2016','2016'),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slice(None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('R1','R9') )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indexer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scores2.index.get_locs(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#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1.34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array([29572, 29573, 29574, 29575, 29576, 29577, 29578, 29579, 29580,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29581, 29582, 29583, 29584, 29585, 29586, 29587, 29588, 29589,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29590, 29591, 29592, 29593, 29594, 29595, 29596, 29597, 29598,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29599, 29600, 29601, 29602, 29603, 29604, 29605, 29606, 29607,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29608, 29609, 29610, 29611, 29612, 29613, 29614, 29615, 29616,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29617, 29618, 29619, 29620, 29621, 29622, 29623, 29624, 29625,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29626, 29627, 29628, 29629, 29630, 29631, 29632, 29633, 29634,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29635, 29636, 29637, 29638, 29639, 29640, 29641, 29642, 29643,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29644, 29645, 29646, 29647, 29648, 29649, 29650, 29651, 29652,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29653, 29654, 29655, 29656, 29657, 29658, 29659, 29660, 29661,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29662, 29663, 29664, 29665, 29666, 29667, 29668, 29669, 29670,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29671, 29672, 29673, 29674, 29675, 29676, 29677, 29678, 29679])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scores2.ix[indexer]		# 330 µs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scores2.ix[indexer] = 0	# 190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Behind the scenes…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9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79512" y="843558"/>
            <a:ext cx="5544616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:, 'R1':'R9']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2.0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:, 'R1':'R9']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# 3.3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4376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4376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4</a:t>
            </a:r>
            <a:r>
              <a:rPr lang="en-US" dirty="0" smtClean="0"/>
              <a:t>. Add calculated columns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7859216" cy="5075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Need to count # of games played, won, drawn, lost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347614"/>
            <a:ext cx="5544616" cy="353173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 = scores.loc(axis=0)[</a:t>
            </a:r>
            <a:r>
              <a:rPr lang="pt-BR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'2016',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r>
              <a:rPr lang="en-US" sz="900" b="1" i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 value is trying to be set on a copy of a slice from a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Try using .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row_indexer,col_indexer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] = value instead</a:t>
            </a:r>
          </a:p>
          <a:p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See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the caveats in the documentation: http://pandas.pydata.org/pandas-docs/stable/indexing.html#indexing-view-versus-copy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weakref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at 0x7f3accf35868; 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to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 at 0x7f3ace5e3a90&gt;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hex(id(scores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'0x7f3ace5e3a90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# How fast?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3116442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499992" y="2715766"/>
            <a:ext cx="4644008" cy="243143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Sydney Showground R6    Hawthorn         12  11   83  158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  1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5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2889360"/>
            <a:ext cx="3258616" cy="198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4856" y="2715765"/>
            <a:ext cx="1259632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04856" y="3003797"/>
            <a:ext cx="1259632" cy="18722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Inserting a column is fast…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1275606"/>
            <a:ext cx="5544616" cy="323165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 -n1 y['P'] = 1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142 µs per loop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4, 1), 4 x 108, dtype: int64,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slice(4, 5, 1), 1 x 108, dtype: int64)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_ = y.max()      </a:t>
            </a: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Most funcs trigger consolidation</a:t>
            </a:r>
            <a:endParaRPr lang="pt-BR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2320" y="1563638"/>
            <a:ext cx="1080120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.astype(int)</a:t>
            </a:r>
            <a:endParaRPr lang="pt-BR" sz="1200" b="1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(0)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4328" y="1563638"/>
            <a:ext cx="1008112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size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sys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sys.getsizeof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(0)                       # 24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([])                      # 64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# 9112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+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 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# 37108 bytes               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hex(id(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           # '0x7f1e9c07ed48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np.array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# 96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arr.itemsize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# 4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arr.nbytes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# 4000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# 4096 bytes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arr.data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&lt;memory at 0x7f1e9c14ab88&gt;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arr.shape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arr.strides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# (1000,), (4,)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(4)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26774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267744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astype(int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Alternatively: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slice(7, 8,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slice(5, 6,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slice(6, 7, 1), 1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 = y._data.consolidate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# _=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y.max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8, 1), 8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31590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59078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85483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73515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5</a:t>
            </a:r>
            <a:r>
              <a:rPr lang="en-US" dirty="0" smtClean="0"/>
              <a:t>. Aggregate/subtotal </a:t>
            </a:r>
            <a:r>
              <a:rPr lang="en-US" dirty="0"/>
              <a:t>with 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48672" y="1275605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48672" y="1563637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1563638"/>
            <a:ext cx="7272808" cy="19543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subDF.sum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for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]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233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 - 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066840"/>
            <a:ext cx="8424936" cy="600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1726232"/>
            <a:ext cx="5832648" cy="314701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gb.grouper.groups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'Collingwood'][:3]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Timestamp('1897-06-19 00:00:00'), 'M.C.G.', 'R6', 'Collingwood'),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Timestamp('2016-04-25 00:00:00'), 'M.C.G.', 'R5', 'Collingwood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')]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gb.grouper.indices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  47,   114,   119,   145,   335,   449,   629,   699,   821,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826,   919,   968,   985,  1103,  1107,  1199,  1237,  1249,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1255,  1367,  1391,  1485,  1535,  1707,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, 29640, 29660])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].sum()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2.78 </a:t>
            </a:r>
            <a:r>
              <a:rPr lang="en-US" sz="105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scores['G'].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		 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slowest run took 13.73 times longer than the fastest. 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100000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9.88 µs per loop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1448653"/>
            <a:ext cx="4608512" cy="313932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         PCT  PTS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 124.907063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 174.736842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 143.973214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 155.813953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 140.756303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 130.406852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 121.985816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 91.803279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 102.195946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 94.957983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 89.705882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 88.480000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 78.649922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 73.484848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 74.613003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 70.792768    4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52  51  363  586  6  1  0  5   61.945392    4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 69.131833    0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920157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746562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2034595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points/percentages for each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 smtClean="0"/>
              <a:t>Final formatting adjustment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771550"/>
            <a:ext cx="4608512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pd.options.display.float_format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"%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0.1f"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pd.RangeIndex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(1,len(ladder)+1)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D  L   PCT  PTS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0 124.9   24  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1 174.7   20    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1 144.0   20    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2 155.8   16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2 140.8   16    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2 130.4   16    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2 122.0   16    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91.8   16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3 102.2   12    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95.0   12   10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89.7   12   11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88.5    8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78.6    8   13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73.5    8   14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74.6    4   15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70.8    4   16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52  51  363  586  6  1  0  5  61.9    4   17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69.1    0   18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499142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325547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1613580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2" y="923560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8024" y="4191784"/>
            <a:ext cx="4176464" cy="90024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code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: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pfi.prepare_game_scores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ladder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pfi.calc_team_ladder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, year=2016)</a:t>
            </a:r>
          </a:p>
        </p:txBody>
      </p:sp>
    </p:spTree>
    <p:extLst>
      <p:ext uri="{BB962C8B-B14F-4D97-AF65-F5344CB8AC3E}">
        <p14:creationId xmlns:p14="http://schemas.microsoft.com/office/powerpoint/2010/main" val="979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372596"/>
            <a:ext cx="54543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calc_team_ladder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'''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with championship ladder </a:t>
            </a:r>
            <a:r>
              <a:rPr lang="en-US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from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round-robin games for the given year.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Wins, draws and losses are worth 4, 2 and 0 points respectively.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'''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Select a subset of the rows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df.loc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[] matches dates as strings like '20160506' or '2016'.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__version__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'0.18.0'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slicing works ok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scores2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pt-B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:]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pandas 0.18.0 has a bug with 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on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MultiIndexes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if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dates are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first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da-DK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scores2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scores_df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reorder_levels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da-DK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Don't need to put levels back in order as we are about to drop 3 of them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x.reorder_levels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([3, 0, 1, 2]).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Just keep Team. This does a copy too, avoiding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reset_index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drop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cols with 0/1 for number of games played, won, drawn and lost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eval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'L = 1*(A&gt;F)'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inplace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Subtotal by team and then sort by Points/Percentage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groupby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fr-F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100.0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/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endParaRPr lang="fr-F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sort_values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ascending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ladder position (note: assumes no ties!)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a-DK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'Pos'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pd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len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ladder</a:t>
            </a:r>
            <a:endParaRPr lang="en-US" sz="800" dirty="0">
              <a:latin typeface="Liberation Mono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5470"/>
            <a:ext cx="5400600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2000" dirty="0" smtClean="0"/>
              <a:t>Pandas is powerful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Lots of ways to get things done</a:t>
            </a:r>
            <a:br>
              <a:rPr lang="en-US" sz="2000" dirty="0" smtClean="0"/>
            </a:br>
            <a:r>
              <a:rPr lang="en-US" sz="2000" dirty="0" smtClean="0"/>
              <a:t>(lots of bad ways too)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Understand its </a:t>
            </a:r>
            <a:r>
              <a:rPr lang="en-US" sz="2000" dirty="0" err="1" smtClean="0"/>
              <a:t>numpy</a:t>
            </a:r>
            <a:r>
              <a:rPr lang="en-US" sz="2000" dirty="0" smtClean="0"/>
              <a:t> core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See what/how it executes in </a:t>
            </a:r>
            <a:r>
              <a:rPr lang="en-US" sz="2000" dirty="0" err="1" smtClean="0"/>
              <a:t>IPython</a:t>
            </a:r>
            <a:r>
              <a:rPr lang="en-US" sz="2000" dirty="0" smtClean="0"/>
              <a:t>/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(??, %</a:t>
            </a:r>
            <a:r>
              <a:rPr lang="en-US" sz="2000" dirty="0" err="1" smtClean="0"/>
              <a:t>timeit</a:t>
            </a:r>
            <a:r>
              <a:rPr lang="en-US" sz="2000" dirty="0" smtClean="0"/>
              <a:t>, %</a:t>
            </a:r>
            <a:r>
              <a:rPr lang="en-US" sz="2000" dirty="0" err="1" smtClean="0"/>
              <a:t>prun</a:t>
            </a:r>
            <a:r>
              <a:rPr lang="en-US" sz="2000" dirty="0" smtClean="0"/>
              <a:t>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Try scaling up to bigger problems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Don’t be scared to look inside/read the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6"/>
          <a:stretch/>
        </p:blipFill>
        <p:spPr>
          <a:xfrm>
            <a:off x="5868144" y="555526"/>
            <a:ext cx="2895657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challenges …</a:t>
            </a:r>
            <a:br>
              <a:rPr lang="en-US" dirty="0" smtClean="0"/>
            </a:br>
            <a:r>
              <a:rPr lang="en-US" sz="2800" dirty="0" smtClean="0"/>
              <a:t>some ideas for further exploration with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0" y="1491628"/>
            <a:ext cx="2952328" cy="310299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 smtClean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Take a data analysis problem suitable for solving with </a:t>
            </a:r>
            <a:br>
              <a:rPr lang="en-US" sz="1400" dirty="0" smtClean="0"/>
            </a:br>
            <a:r>
              <a:rPr lang="en-US" sz="1400" dirty="0" smtClean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Prototype a direct (non-map) solution using in-memory pandas </a:t>
            </a:r>
            <a:r>
              <a:rPr lang="en-US" sz="1400" dirty="0" err="1" smtClean="0"/>
              <a:t>DataFrames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Scale up the problem </a:t>
            </a:r>
            <a:r>
              <a:rPr lang="en-US" sz="1400" dirty="0" err="1" smtClean="0"/>
              <a:t>til</a:t>
            </a:r>
            <a:r>
              <a:rPr lang="en-US" sz="1400" dirty="0" smtClean="0"/>
              <a:t> memory is a concern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Restructure using map-reduce in pandas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Can you eliminate many of the expensive index operations? 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5512" y="1491628"/>
            <a:ext cx="2314600" cy="3102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HDF5/</a:t>
            </a:r>
            <a:r>
              <a:rPr lang="en-US" sz="1400" dirty="0" err="1" smtClean="0"/>
              <a:t>pytables</a:t>
            </a:r>
            <a:r>
              <a:rPr lang="en-US" sz="1400" dirty="0" smtClean="0"/>
              <a:t>, </a:t>
            </a:r>
            <a:r>
              <a:rPr lang="en-US" sz="1400" dirty="0" err="1" smtClean="0"/>
              <a:t>bcolz</a:t>
            </a:r>
            <a:r>
              <a:rPr lang="en-US" sz="1400" dirty="0" smtClean="0"/>
              <a:t> or </a:t>
            </a:r>
            <a:r>
              <a:rPr lang="en-US" sz="1400" dirty="0" err="1" smtClean="0"/>
              <a:t>dask</a:t>
            </a:r>
            <a:endParaRPr lang="en-US" sz="1400" dirty="0" smtClean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Store some pandas </a:t>
            </a:r>
            <a:r>
              <a:rPr lang="en-US" sz="1400" dirty="0" err="1" smtClean="0"/>
              <a:t>DataFrames</a:t>
            </a:r>
            <a:r>
              <a:rPr lang="en-US" sz="1400" dirty="0" smtClean="0"/>
              <a:t> using several of these systems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Look at the structure of the stored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Trace what happens when data is loaded into pandas.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Which are best at minimizing data copying? 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491628"/>
            <a:ext cx="2448272" cy="3102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Test your pandas intuition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Solve a data analysis problem in pandas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From looking at the code, note where you think time is spent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Profile it (e.g. in </a:t>
            </a:r>
            <a:r>
              <a:rPr lang="en-US" sz="1400" dirty="0" err="1" smtClean="0"/>
              <a:t>IPython</a:t>
            </a:r>
            <a:r>
              <a:rPr lang="en-US" sz="1400" dirty="0" smtClean="0"/>
              <a:t> with %</a:t>
            </a:r>
            <a:r>
              <a:rPr lang="en-US" sz="1400" dirty="0" err="1" smtClean="0"/>
              <a:t>prun</a:t>
            </a:r>
            <a:r>
              <a:rPr lang="en-US" sz="1400" dirty="0" smtClean="0"/>
              <a:t>) to identify where time is actually spent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Try improvements that are idiomatic pandas, not tricky </a:t>
            </a:r>
            <a:r>
              <a:rPr lang="en-US" sz="1400" dirty="0" err="1" smtClean="0"/>
              <a:t>numpy</a:t>
            </a:r>
            <a:r>
              <a:rPr lang="en-US" sz="1400" dirty="0" smtClean="0"/>
              <a:t> hacks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speed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571183"/>
            <a:ext cx="387017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# 10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571183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		#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	# 150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2D data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81096" y="1275606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297470" y="174815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004048" y="1536635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66588" y="1275606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948000" y="168965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71970" y="168965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2806645"/>
            <a:ext cx="482453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[16, 17, 18, 19, 20, 21, 22, 23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6588" y="2193708"/>
            <a:ext cx="3041316" cy="738082"/>
            <a:chOff x="566554" y="2049692"/>
            <a:chExt cx="3041316" cy="738082"/>
          </a:xfrm>
        </p:grpSpPr>
        <p:sp>
          <p:nvSpPr>
            <p:cNvPr id="39" name="Rectangle 3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4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6588" y="3057804"/>
            <a:ext cx="3041316" cy="738082"/>
            <a:chOff x="566554" y="2049692"/>
            <a:chExt cx="3041316" cy="738082"/>
          </a:xfrm>
        </p:grpSpPr>
        <p:sp>
          <p:nvSpPr>
            <p:cNvPr id="69" name="Rectangle 6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endCxn id="7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51521" y="1186619"/>
            <a:ext cx="234026" cy="117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5400000">
            <a:off x="-855603" y="2886785"/>
            <a:ext cx="2448272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pointers to elements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 flipV="1">
            <a:off x="575533" y="1813444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V="1">
            <a:off x="563610" y="2728781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V="1">
            <a:off x="582539" y="3596380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130518" y="1424634"/>
            <a:ext cx="476030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377590" y="210819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5004048" y="1536635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028120" y="204969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52090" y="204969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slicing and views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37080" y="1491630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153454" y="196418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60032" y="1752659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03984" y="190567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27954" y="190567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9512" y="1347614"/>
            <a:ext cx="56166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arr3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[3::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arr3.base is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       np.info(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np.info(arr2), np.info(arr3)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class: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shape: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(3,8)         (7,)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strides: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 (32,4)        (12,)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itemsize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       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aligned: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contiguous: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True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fortran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         False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 pointer: 0x1df3690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0x1df3690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0x1df36</a:t>
            </a:r>
            <a:r>
              <a:rPr lang="en-US" sz="1100" u="sng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9c</a:t>
            </a:r>
            <a:endParaRPr lang="en-US" sz="1100" u="sng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byteorder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little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byteswap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type: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int32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233574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4860032" y="1752659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84104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08074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6745742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400092" y="1725656"/>
            <a:ext cx="2052228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396272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920242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indexing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23528" y="915566"/>
            <a:ext cx="324036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Scalar index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arr2[1]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arr2[:,0:4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Integer row indexes (location)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arr3.ravel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arr4[ [1,5,7] 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arr4.take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([1,5,7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Boolean indexing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 3 ==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Assigning to a 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91880" y="915565"/>
            <a:ext cx="52565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19, 20, 21, 22, 23]],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([ 8,  9, 10, 11, 12, 13, 14, 15],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array([0,1,2,3,8,9,10,11,16,17,18,19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True, False,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([ 0,  3,  9, 18],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array([-1,1,2,-1,8,-1,10,11,16,17,-1,19],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Pandas = best of Python + </a:t>
            </a:r>
            <a:r>
              <a:rPr lang="en-US" dirty="0" err="1" smtClean="0"/>
              <a:t>numpy</a:t>
            </a:r>
            <a:r>
              <a:rPr lang="en-US" dirty="0" smtClean="0"/>
              <a:t> +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200150"/>
            <a:ext cx="6923112" cy="3891879"/>
          </a:xfrm>
        </p:spPr>
        <p:txBody>
          <a:bodyPr>
            <a:noAutofit/>
          </a:bodyPr>
          <a:lstStyle/>
          <a:p>
            <a:r>
              <a:rPr lang="en-US" sz="2400" dirty="0" smtClean="0"/>
              <a:t>Python		- Easy syntax</a:t>
            </a:r>
          </a:p>
          <a:p>
            <a:r>
              <a:rPr lang="en-US" sz="2400" dirty="0" smtClean="0"/>
              <a:t>		- Good for prototyping (“…but slow”)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Helpful community</a:t>
            </a:r>
          </a:p>
          <a:p>
            <a:endParaRPr lang="en-US" sz="1600" dirty="0" smtClean="0"/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		- Fast, memory-efficient </a:t>
            </a:r>
            <a:r>
              <a:rPr lang="en-US" sz="2400" dirty="0" err="1" smtClean="0"/>
              <a:t>calcs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- Well-tested algorithms</a:t>
            </a:r>
          </a:p>
          <a:p>
            <a:endParaRPr lang="en-US" sz="1600" dirty="0" smtClean="0"/>
          </a:p>
          <a:p>
            <a:r>
              <a:rPr lang="en-US" sz="2400" dirty="0" smtClean="0"/>
              <a:t>R		-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column labels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Indexes to align rows</a:t>
            </a:r>
            <a:endParaRPr lang="en-US" sz="2400" dirty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</TotalTime>
  <Words>9326</Words>
  <Application>Microsoft Office PowerPoint</Application>
  <PresentationFormat>On-screen Show (16:9)</PresentationFormat>
  <Paragraphs>1673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Pandas from the Inside  PyData DC tutorial, 7 Oct 2016</vt:lpstr>
      <vt:lpstr>Goals for today…</vt:lpstr>
      <vt:lpstr>python vs numpy</vt:lpstr>
      <vt:lpstr>python vs numpy – size</vt:lpstr>
      <vt:lpstr>python vs numpy – speed</vt:lpstr>
      <vt:lpstr>python vs numpy – 2D data</vt:lpstr>
      <vt:lpstr>numpy – slicing and views</vt:lpstr>
      <vt:lpstr>numpy – indexing</vt:lpstr>
      <vt:lpstr>Pandas = best of Python + numpy + R</vt:lpstr>
      <vt:lpstr>Top-level classes</vt:lpstr>
      <vt:lpstr>Top-level classes                   core.internals</vt:lpstr>
      <vt:lpstr>Top-level classes                   core.internals</vt:lpstr>
      <vt:lpstr>Pandas = a bumpy learning curve</vt:lpstr>
      <vt:lpstr>Typical pandas analytical steps</vt:lpstr>
      <vt:lpstr>Starting point: Aussie Rules football data</vt:lpstr>
      <vt:lpstr>Aussie Rules = footy = football (!= soccer)</vt:lpstr>
      <vt:lpstr>End result: premiership ladder</vt:lpstr>
      <vt:lpstr>1. Load raw data into DataFrame</vt:lpstr>
      <vt:lpstr>DataFrame structure</vt:lpstr>
      <vt:lpstr>Selecting DataFrame columns</vt:lpstr>
      <vt:lpstr>Behind the scenes: BlockManager</vt:lpstr>
      <vt:lpstr>Plus caching: df[col]  df.__getitem__</vt:lpstr>
      <vt:lpstr>Selecting DataFrame columns (2)</vt:lpstr>
      <vt:lpstr>Selecting DataFrame rows</vt:lpstr>
      <vt:lpstr>Select = index lookup + slice numpy array plus index</vt:lpstr>
      <vt:lpstr>2. Reformat columns. Add row indexes</vt:lpstr>
      <vt:lpstr>Indexes – looking up values</vt:lpstr>
      <vt:lpstr>Indexes – aligning </vt:lpstr>
      <vt:lpstr>Indexes - Join and merge </vt:lpstr>
      <vt:lpstr>Join and merge </vt:lpstr>
      <vt:lpstr>MultiIndex</vt:lpstr>
      <vt:lpstr>3. Select subsets of rows</vt:lpstr>
      <vt:lpstr>DataFrame.loc[] supports in-place updates!</vt:lpstr>
      <vt:lpstr>Behind the scenes…</vt:lpstr>
      <vt:lpstr>4. Add calculated columns </vt:lpstr>
      <vt:lpstr>Inserting a column is fast…</vt:lpstr>
      <vt:lpstr>Creating the other columns</vt:lpstr>
      <vt:lpstr>Creating the other columns (2)</vt:lpstr>
      <vt:lpstr>Creating the other columns (3)</vt:lpstr>
      <vt:lpstr>Creating the other columns (4)</vt:lpstr>
      <vt:lpstr>Creating the other columns (5)</vt:lpstr>
      <vt:lpstr>5. Aggregate/subtotal with GroupBy</vt:lpstr>
      <vt:lpstr>GroupBy isn’t necessarily slow</vt:lpstr>
      <vt:lpstr>GroupBy isn’t necessarily slow - internals</vt:lpstr>
      <vt:lpstr>Adding points/percentages for each team</vt:lpstr>
      <vt:lpstr>Final formatting adjustment</vt:lpstr>
      <vt:lpstr>PowerPoint Presentation</vt:lpstr>
      <vt:lpstr>Conclusions</vt:lpstr>
      <vt:lpstr>Take home challenges … some ideas for further exploration with pandas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193</cp:revision>
  <dcterms:created xsi:type="dcterms:W3CDTF">2016-05-02T21:59:25Z</dcterms:created>
  <dcterms:modified xsi:type="dcterms:W3CDTF">2016-10-07T12:04:36Z</dcterms:modified>
</cp:coreProperties>
</file>