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5"/>
  </p:notesMasterIdLst>
  <p:handoutMasterIdLst>
    <p:handoutMasterId r:id="rId66"/>
  </p:handoutMasterIdLst>
  <p:sldIdLst>
    <p:sldId id="256" r:id="rId5"/>
    <p:sldId id="264" r:id="rId6"/>
    <p:sldId id="340" r:id="rId7"/>
    <p:sldId id="343" r:id="rId8"/>
    <p:sldId id="344" r:id="rId9"/>
    <p:sldId id="345" r:id="rId10"/>
    <p:sldId id="346" r:id="rId11"/>
    <p:sldId id="347" r:id="rId12"/>
    <p:sldId id="341" r:id="rId13"/>
    <p:sldId id="348" r:id="rId14"/>
    <p:sldId id="349" r:id="rId15"/>
    <p:sldId id="350" r:id="rId16"/>
    <p:sldId id="351" r:id="rId17"/>
    <p:sldId id="352" r:id="rId18"/>
    <p:sldId id="353" r:id="rId19"/>
    <p:sldId id="354" r:id="rId20"/>
    <p:sldId id="360" r:id="rId21"/>
    <p:sldId id="356" r:id="rId22"/>
    <p:sldId id="357" r:id="rId23"/>
    <p:sldId id="358" r:id="rId24"/>
    <p:sldId id="359" r:id="rId25"/>
    <p:sldId id="355" r:id="rId26"/>
    <p:sldId id="363" r:id="rId27"/>
    <p:sldId id="364" r:id="rId28"/>
    <p:sldId id="365" r:id="rId29"/>
    <p:sldId id="366" r:id="rId30"/>
    <p:sldId id="367" r:id="rId31"/>
    <p:sldId id="368" r:id="rId32"/>
    <p:sldId id="369" r:id="rId33"/>
    <p:sldId id="362" r:id="rId34"/>
    <p:sldId id="361" r:id="rId35"/>
    <p:sldId id="370" r:id="rId36"/>
    <p:sldId id="371" r:id="rId37"/>
    <p:sldId id="372" r:id="rId38"/>
    <p:sldId id="373" r:id="rId39"/>
    <p:sldId id="374" r:id="rId40"/>
    <p:sldId id="375" r:id="rId41"/>
    <p:sldId id="376" r:id="rId42"/>
    <p:sldId id="378" r:id="rId43"/>
    <p:sldId id="379" r:id="rId44"/>
    <p:sldId id="380" r:id="rId45"/>
    <p:sldId id="381" r:id="rId46"/>
    <p:sldId id="382" r:id="rId47"/>
    <p:sldId id="383" r:id="rId48"/>
    <p:sldId id="384" r:id="rId49"/>
    <p:sldId id="386" r:id="rId50"/>
    <p:sldId id="387" r:id="rId51"/>
    <p:sldId id="388" r:id="rId52"/>
    <p:sldId id="389" r:id="rId53"/>
    <p:sldId id="390" r:id="rId54"/>
    <p:sldId id="385" r:id="rId55"/>
    <p:sldId id="377" r:id="rId56"/>
    <p:sldId id="392" r:id="rId57"/>
    <p:sldId id="395" r:id="rId58"/>
    <p:sldId id="394" r:id="rId59"/>
    <p:sldId id="393" r:id="rId60"/>
    <p:sldId id="391" r:id="rId61"/>
    <p:sldId id="339" r:id="rId62"/>
    <p:sldId id="507" r:id="rId63"/>
    <p:sldId id="324" r:id="rId64"/>
  </p:sldIdLst>
  <p:sldSz cx="12192000" cy="6858000"/>
  <p:notesSz cx="7077075" cy="9363075"/>
  <p:custDataLst>
    <p:tags r:id="rId6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nt Slide" id="{02DBC34F-0A5F-4C64-AA58-113DB035FFDC}">
          <p14:sldIdLst>
            <p14:sldId id="256"/>
          </p14:sldIdLst>
        </p14:section>
        <p14:section name="Lecture Outline" id="{C7D05717-F6A5-4C31-B9C1-B194A9F7D6AB}">
          <p14:sldIdLst>
            <p14:sldId id="264"/>
          </p14:sldIdLst>
        </p14:section>
        <p14:section name="Lecture Content" id="{6D447382-37D7-4F4E-8CBA-81132B2B1E41}">
          <p14:sldIdLst>
            <p14:sldId id="340"/>
            <p14:sldId id="343"/>
            <p14:sldId id="344"/>
            <p14:sldId id="345"/>
            <p14:sldId id="346"/>
            <p14:sldId id="347"/>
            <p14:sldId id="341"/>
            <p14:sldId id="348"/>
            <p14:sldId id="349"/>
            <p14:sldId id="350"/>
            <p14:sldId id="351"/>
            <p14:sldId id="352"/>
            <p14:sldId id="353"/>
            <p14:sldId id="354"/>
            <p14:sldId id="360"/>
            <p14:sldId id="356"/>
            <p14:sldId id="357"/>
            <p14:sldId id="358"/>
            <p14:sldId id="359"/>
            <p14:sldId id="355"/>
            <p14:sldId id="363"/>
            <p14:sldId id="364"/>
            <p14:sldId id="365"/>
            <p14:sldId id="366"/>
            <p14:sldId id="367"/>
            <p14:sldId id="368"/>
            <p14:sldId id="369"/>
            <p14:sldId id="362"/>
            <p14:sldId id="361"/>
            <p14:sldId id="370"/>
            <p14:sldId id="371"/>
            <p14:sldId id="372"/>
            <p14:sldId id="373"/>
            <p14:sldId id="374"/>
            <p14:sldId id="375"/>
            <p14:sldId id="376"/>
            <p14:sldId id="378"/>
            <p14:sldId id="379"/>
            <p14:sldId id="380"/>
            <p14:sldId id="381"/>
            <p14:sldId id="382"/>
            <p14:sldId id="383"/>
            <p14:sldId id="384"/>
            <p14:sldId id="386"/>
            <p14:sldId id="387"/>
            <p14:sldId id="388"/>
            <p14:sldId id="389"/>
            <p14:sldId id="390"/>
            <p14:sldId id="385"/>
            <p14:sldId id="377"/>
            <p14:sldId id="392"/>
            <p14:sldId id="395"/>
            <p14:sldId id="394"/>
            <p14:sldId id="393"/>
            <p14:sldId id="391"/>
          </p14:sldIdLst>
        </p14:section>
        <p14:section name="Lecture Summary" id="{4C5B0C29-16EC-44C9-B6D9-0E8295A816BB}">
          <p14:sldIdLst>
            <p14:sldId id="339"/>
            <p14:sldId id="507"/>
            <p14:sldId id="32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660066"/>
    <a:srgbClr val="FFFBEB"/>
    <a:srgbClr val="FFE7FF"/>
    <a:srgbClr val="EDDD6E"/>
    <a:srgbClr val="FFFDFA"/>
    <a:srgbClr val="FDFCFB"/>
    <a:srgbClr val="FFFAFA"/>
    <a:srgbClr val="FFFA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58" autoAdjust="0"/>
    <p:restoredTop sz="94660"/>
  </p:normalViewPr>
  <p:slideViewPr>
    <p:cSldViewPr snapToGrid="0">
      <p:cViewPr varScale="1">
        <p:scale>
          <a:sx n="70" d="100"/>
          <a:sy n="70" d="100"/>
        </p:scale>
        <p:origin x="412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41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ags" Target="tags/tag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thur Sloan" userId="d396f28b-d1f7-4131-abed-e2c819916214" providerId="ADAL" clId="{FEB4E7FE-E9AB-46AF-83E1-2BE903C45BD2}"/>
    <pc:docChg chg="modSld">
      <pc:chgData name="Arthur Sloan" userId="d396f28b-d1f7-4131-abed-e2c819916214" providerId="ADAL" clId="{FEB4E7FE-E9AB-46AF-83E1-2BE903C45BD2}" dt="2025-01-15T11:25:45.202" v="28" actId="20577"/>
      <pc:docMkLst>
        <pc:docMk/>
      </pc:docMkLst>
      <pc:sldChg chg="modSp mod">
        <pc:chgData name="Arthur Sloan" userId="d396f28b-d1f7-4131-abed-e2c819916214" providerId="ADAL" clId="{FEB4E7FE-E9AB-46AF-83E1-2BE903C45BD2}" dt="2025-01-15T11:25:45.202" v="28" actId="20577"/>
        <pc:sldMkLst>
          <pc:docMk/>
          <pc:sldMk cId="2021065587" sldId="507"/>
        </pc:sldMkLst>
        <pc:spChg chg="mod">
          <ac:chgData name="Arthur Sloan" userId="d396f28b-d1f7-4131-abed-e2c819916214" providerId="ADAL" clId="{FEB4E7FE-E9AB-46AF-83E1-2BE903C45BD2}" dt="2025-01-15T11:25:45.202" v="28" actId="20577"/>
          <ac:spMkLst>
            <pc:docMk/>
            <pc:sldMk cId="2021065587" sldId="507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1BEDD7E4-D9DD-457A-80DD-16B6A5581131}" type="datetimeFigureOut">
              <a:rPr lang="en-IE" smtClean="0"/>
              <a:t>15/01/2025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452E9043-510A-4DE6-A29E-89BB75A7E92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669267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6D13DA9F-1A75-4C30-A0E3-64F41EA7D402}" type="datetimeFigureOut">
              <a:rPr lang="en-IE" smtClean="0"/>
              <a:t>15/01/2025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8663" y="1169988"/>
            <a:ext cx="5619750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36" tIns="46968" rIns="93936" bIns="46968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980"/>
            <a:ext cx="5661660" cy="3686711"/>
          </a:xfrm>
          <a:prstGeom prst="rect">
            <a:avLst/>
          </a:prstGeom>
        </p:spPr>
        <p:txBody>
          <a:bodyPr vert="horz" lIns="93936" tIns="46968" rIns="93936" bIns="46968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F6EE4786-A1E9-4BB1-97EC-A697D94E6C6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35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502917"/>
            <a:ext cx="9144000" cy="1743964"/>
          </a:xfrm>
        </p:spPr>
        <p:txBody>
          <a:bodyPr anchor="b">
            <a:normAutofit/>
          </a:bodyPr>
          <a:lstStyle>
            <a:lvl1pPr algn="ctr">
              <a:defRPr sz="54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72598"/>
            <a:ext cx="9144000" cy="1655762"/>
          </a:xfrm>
        </p:spPr>
        <p:txBody>
          <a:bodyPr/>
          <a:lstStyle>
            <a:lvl1pPr marL="0" indent="0" algn="ctr">
              <a:lnSpc>
                <a:spcPct val="150000"/>
              </a:lnSpc>
              <a:spcBef>
                <a:spcPts val="600"/>
              </a:spcBef>
              <a:buNone/>
              <a:defRPr sz="24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C360E93-F76D-4BFB-AD2D-F1D9EA9D9317}" type="datetime1">
              <a:rPr lang="en-IE" smtClean="0"/>
              <a:t>15/01/2025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1101D7E7-C74A-4A5D-A756-C8CA1900BA37}" type="slidenum">
              <a:rPr lang="en-IE" smtClean="0"/>
              <a:pPr/>
              <a:t>‹#›</a:t>
            </a:fld>
            <a:endParaRPr lang="en-IE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247" y="-570"/>
            <a:ext cx="3960000" cy="24951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383" y="1248507"/>
            <a:ext cx="2800741" cy="69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231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000" y="365125"/>
            <a:ext cx="108000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000" y="1825625"/>
            <a:ext cx="108000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600"/>
              </a:spcBef>
              <a:defRPr sz="2400"/>
            </a:lvl1pPr>
            <a:lvl2pPr>
              <a:lnSpc>
                <a:spcPct val="150000"/>
              </a:lnSpc>
              <a:spcBef>
                <a:spcPts val="600"/>
              </a:spcBef>
              <a:defRPr sz="24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B7A9-B68C-4C3E-8CF5-A7B8A292ACFC}" type="datetime1">
              <a:rPr lang="en-IE" smtClean="0"/>
              <a:t>15/01/2025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1D7E7-C74A-4A5D-A756-C8CA1900BA37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84903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5C6EE-CABD-4D94-BD19-15B41D826445}" type="datetime1">
              <a:rPr lang="en-IE" smtClean="0"/>
              <a:t>15/01/2025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1D7E7-C74A-4A5D-A756-C8CA1900BA3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66216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50000"/>
              </a:lnSpc>
              <a:spcBef>
                <a:spcPts val="600"/>
              </a:spcBef>
              <a:defRPr/>
            </a:lvl1pPr>
            <a:lvl2pPr>
              <a:lnSpc>
                <a:spcPct val="150000"/>
              </a:lnSpc>
              <a:spcBef>
                <a:spcPts val="600"/>
              </a:spcBef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50000"/>
              </a:lnSpc>
              <a:spcBef>
                <a:spcPts val="600"/>
              </a:spcBef>
              <a:defRPr/>
            </a:lvl1pPr>
            <a:lvl2pPr>
              <a:lnSpc>
                <a:spcPct val="150000"/>
              </a:lnSpc>
              <a:spcBef>
                <a:spcPts val="600"/>
              </a:spcBef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E9EA-F2BE-4720-A7C1-919FC335C74F}" type="datetime1">
              <a:rPr lang="en-IE" smtClean="0"/>
              <a:t>15/01/2025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1D7E7-C74A-4A5D-A756-C8CA1900BA3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71806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000" y="365125"/>
            <a:ext cx="108000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C8BE2-8465-4EC8-AF8F-1D3F0EDE7E66}" type="datetime1">
              <a:rPr lang="en-IE" smtClean="0"/>
              <a:t>15/01/2025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1D7E7-C74A-4A5D-A756-C8CA1900BA3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7899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BDD8-0C91-45A3-A214-8D205AF259B6}" type="datetime1">
              <a:rPr lang="en-IE" smtClean="0"/>
              <a:t>15/01/2025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1D7E7-C74A-4A5D-A756-C8CA1900BA3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58806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lnSpc>
                <a:spcPct val="150000"/>
              </a:lnSpc>
              <a:spcBef>
                <a:spcPts val="600"/>
              </a:spcBef>
              <a:defRPr sz="32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lnSpc>
                <a:spcPct val="150000"/>
              </a:lnSpc>
              <a:spcBef>
                <a:spcPts val="600"/>
              </a:spcBef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lnSpc>
                <a:spcPct val="150000"/>
              </a:lnSpc>
              <a:spcBef>
                <a:spcPts val="600"/>
              </a:spcBef>
              <a:defRPr sz="24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lnSpc>
                <a:spcPct val="150000"/>
              </a:lnSpc>
              <a:spcBef>
                <a:spcPts val="600"/>
              </a:spcBef>
              <a:defRPr sz="24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lnSpc>
                <a:spcPct val="150000"/>
              </a:lnSpc>
              <a:spcBef>
                <a:spcPts val="600"/>
              </a:spcBef>
              <a:defRPr sz="2400">
                <a:latin typeface="Verdana" panose="020B0604030504040204" pitchFamily="34" charset="0"/>
                <a:ea typeface="Verdana" panose="020B060403050404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6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06E07-B7EF-4FD4-B55B-5005EAFAC037}" type="datetime1">
              <a:rPr lang="en-IE" smtClean="0"/>
              <a:t>15/01/2025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1D7E7-C74A-4A5D-A756-C8CA1900BA3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92780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IE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6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67B2-94D0-42E6-B8D3-8D11A90FA08C}" type="datetime1">
              <a:rPr lang="en-IE" smtClean="0"/>
              <a:t>15/01/2025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1D7E7-C74A-4A5D-A756-C8CA1900BA3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61315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897" y="4145657"/>
            <a:ext cx="3960000" cy="249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682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6000" y="365125"/>
            <a:ext cx="1080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6000" y="1825625"/>
            <a:ext cx="1080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74BEB21-6964-4F57-9B78-649CE4260CC9}" type="datetime1">
              <a:rPr lang="en-IE" smtClean="0"/>
              <a:t>15/01/2025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1101D7E7-C74A-4A5D-A756-C8CA1900BA37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75159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4C6C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4C6C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4C6C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4C6C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4C6C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4C6C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://upload.wikimedia.org/wikipedia/en/0/08/Dual_Core_Generic.png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GB" sz="4000" dirty="0">
                <a:cs typeface="Tahoma" panose="020B0604030504040204" pitchFamily="34" charset="0"/>
              </a:rPr>
              <a:t>TU856-1 &amp; TU858-1 Computer Architecture and Technology</a:t>
            </a:r>
            <a:br>
              <a:rPr lang="en-IE" b="1" dirty="0">
                <a:cs typeface="Tahoma" panose="020B0604030504040204" pitchFamily="34" charset="0"/>
              </a:rPr>
            </a:br>
            <a:r>
              <a:rPr lang="en-IE" sz="2800" dirty="0">
                <a:cs typeface="Tahoma" panose="020B0604030504040204" pitchFamily="34" charset="0"/>
              </a:rPr>
              <a:t>Module Code: CMPU 1006</a:t>
            </a:r>
            <a:endParaRPr lang="en-IE" sz="4800" dirty="0">
              <a:cs typeface="Tahom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72597"/>
            <a:ext cx="9144000" cy="1819977"/>
          </a:xfrm>
        </p:spPr>
        <p:txBody>
          <a:bodyPr anchor="ctr">
            <a:normAutofit/>
          </a:bodyPr>
          <a:lstStyle/>
          <a:p>
            <a:r>
              <a:rPr lang="en-US" sz="2800" dirty="0">
                <a:cs typeface="Tahoma" panose="020B0604030504040204" pitchFamily="34" charset="0"/>
              </a:rPr>
              <a:t>COMPUTING AND ITS HISTORY – </a:t>
            </a:r>
            <a:r>
              <a:rPr lang="en-US" sz="2800">
                <a:cs typeface="Tahoma" panose="020B0604030504040204" pitchFamily="34" charset="0"/>
              </a:rPr>
              <a:t>an Overview</a:t>
            </a:r>
            <a:endParaRPr lang="en-US" sz="2800" dirty="0">
              <a:solidFill>
                <a:srgbClr val="0000FF"/>
              </a:solidFill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IE" dirty="0">
                <a:cs typeface="Tahoma" panose="020B0604030504040204" pitchFamily="34" charset="0"/>
              </a:rPr>
              <a:t>Presenter:   Dr Art Sloan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391233" y="478189"/>
            <a:ext cx="3168352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en-IE" altLang="en-US" sz="2800" dirty="0"/>
              <a:t>Semester 1, Week 1</a:t>
            </a:r>
            <a:endParaRPr lang="en-US" alt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1D7E7-C74A-4A5D-A756-C8CA1900BA37}" type="slidenum">
              <a:rPr lang="en-IE" smtClean="0"/>
              <a:pPr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20753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Computer System (5)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computer system is a system because the two aspects of hardware and software have to work together. </a:t>
            </a:r>
          </a:p>
          <a:p>
            <a:pPr marL="0" indent="0">
              <a:buNone/>
            </a:pPr>
            <a:endParaRPr lang="en-US" sz="1300" dirty="0"/>
          </a:p>
          <a:p>
            <a:r>
              <a:rPr lang="en-US" dirty="0"/>
              <a:t>A typical ‘computer system’ comes with interconnection capability. (Many computer systems can interconnect - that is, join to become a bigger system.)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1D7E7-C74A-4A5D-A756-C8CA1900BA37}" type="slidenum">
              <a:rPr lang="en-IE" smtClean="0"/>
              <a:t>10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49878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Hardware of a Computer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‘Hardware’ is the term that encapsulates the electronic devices and circuitry that make up the </a:t>
            </a:r>
            <a:r>
              <a:rPr lang="en-US" b="1" dirty="0"/>
              <a:t>physical</a:t>
            </a:r>
            <a:r>
              <a:rPr lang="en-US" dirty="0"/>
              <a:t> components of the computer system. </a:t>
            </a:r>
          </a:p>
          <a:p>
            <a:pPr marL="0" indent="0">
              <a:buNone/>
            </a:pPr>
            <a:endParaRPr lang="en-US" sz="1300" dirty="0"/>
          </a:p>
          <a:p>
            <a:r>
              <a:rPr lang="en-US" dirty="0"/>
              <a:t>These elements are the computer parts that </a:t>
            </a:r>
            <a:r>
              <a:rPr lang="en-US" u="sng" dirty="0"/>
              <a:t>you can see and touch</a:t>
            </a:r>
            <a:r>
              <a:rPr lang="en-US" dirty="0"/>
              <a:t>.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1D7E7-C74A-4A5D-A756-C8CA1900BA37}" type="slidenum">
              <a:rPr lang="en-IE" smtClean="0"/>
              <a:t>11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12886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Hardware of a Computer System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dirty="0"/>
              <a:t>Examples of physical elements – (Hardware): </a:t>
            </a:r>
          </a:p>
          <a:p>
            <a:pPr lvl="1"/>
            <a:r>
              <a:rPr lang="en-US" dirty="0"/>
              <a:t>Central Processing Unit (CPU), </a:t>
            </a:r>
          </a:p>
          <a:p>
            <a:pPr lvl="1"/>
            <a:r>
              <a:rPr lang="en-US" dirty="0"/>
              <a:t>Primary storage, </a:t>
            </a:r>
          </a:p>
          <a:p>
            <a:pPr lvl="1"/>
            <a:r>
              <a:rPr lang="en-US" dirty="0"/>
              <a:t>Secondary storage, </a:t>
            </a:r>
          </a:p>
          <a:p>
            <a:pPr lvl="1"/>
            <a:r>
              <a:rPr lang="en-US" dirty="0"/>
              <a:t>Input devices, </a:t>
            </a:r>
          </a:p>
          <a:p>
            <a:pPr lvl="1"/>
            <a:r>
              <a:rPr lang="en-US" dirty="0"/>
              <a:t>Output devices and </a:t>
            </a:r>
          </a:p>
          <a:p>
            <a:pPr lvl="1"/>
            <a:r>
              <a:rPr lang="en-US" dirty="0"/>
              <a:t>Communications devices 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1D7E7-C74A-4A5D-A756-C8CA1900BA37}" type="slidenum">
              <a:rPr lang="en-IE" smtClean="0"/>
              <a:t>12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34371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Software of a Computer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‘Software’ is the term that describes the </a:t>
            </a:r>
            <a:r>
              <a:rPr lang="en-US" b="1" dirty="0"/>
              <a:t>instructions</a:t>
            </a:r>
            <a:r>
              <a:rPr lang="en-US" dirty="0"/>
              <a:t> (and data) that determine the use of the processing capability.</a:t>
            </a:r>
          </a:p>
          <a:p>
            <a:pPr marL="0" indent="0">
              <a:buNone/>
            </a:pPr>
            <a:endParaRPr lang="en-US" sz="1300" dirty="0"/>
          </a:p>
          <a:p>
            <a:r>
              <a:rPr lang="en-US" dirty="0"/>
              <a:t>Software is often the </a:t>
            </a:r>
            <a:r>
              <a:rPr lang="en-US" u="sng" dirty="0"/>
              <a:t>invisible means of process</a:t>
            </a:r>
            <a:r>
              <a:rPr lang="en-US" dirty="0"/>
              <a:t> that goes on as the computer is running.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1D7E7-C74A-4A5D-A756-C8CA1900BA37}" type="slidenum">
              <a:rPr lang="en-IE" smtClean="0"/>
              <a:t>13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19718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Software of a Computer System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dirty="0"/>
              <a:t>Examples of non-physical elements – (Software):</a:t>
            </a:r>
          </a:p>
          <a:p>
            <a:pPr lvl="1"/>
            <a:r>
              <a:rPr lang="en-US" dirty="0"/>
              <a:t>Systems software and/or Operating Systems (O/S),</a:t>
            </a:r>
          </a:p>
          <a:p>
            <a:pPr lvl="1"/>
            <a:r>
              <a:rPr lang="en-US" dirty="0"/>
              <a:t>Applications software,</a:t>
            </a:r>
          </a:p>
          <a:p>
            <a:pPr lvl="1"/>
            <a:r>
              <a:rPr lang="en-US" dirty="0"/>
              <a:t>Database Management Systems (DBMS). (Optional for most computer systems.)</a:t>
            </a:r>
          </a:p>
          <a:p>
            <a:pPr lvl="1"/>
            <a:r>
              <a:rPr lang="en-US" dirty="0"/>
              <a:t>Communications software (when connected to a network).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1D7E7-C74A-4A5D-A756-C8CA1900BA37}" type="slidenum">
              <a:rPr lang="en-IE" smtClean="0"/>
              <a:t>14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38318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System of Two Things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two terms, hardware and software together encapsulate a working computer system. </a:t>
            </a:r>
          </a:p>
          <a:p>
            <a:pPr marL="0" indent="0">
              <a:buNone/>
            </a:pPr>
            <a:endParaRPr lang="en-US" sz="1300" dirty="0"/>
          </a:p>
          <a:p>
            <a:r>
              <a:rPr lang="en-US" dirty="0"/>
              <a:t>This basic system allows a </a:t>
            </a:r>
            <a:r>
              <a:rPr lang="en-US" b="1" dirty="0"/>
              <a:t>datum</a:t>
            </a:r>
            <a:r>
              <a:rPr lang="en-US" dirty="0"/>
              <a:t> (singular) and </a:t>
            </a:r>
            <a:r>
              <a:rPr lang="en-US" b="1" dirty="0"/>
              <a:t>data</a:t>
            </a:r>
            <a:r>
              <a:rPr lang="en-US" dirty="0"/>
              <a:t> (a collection of datum) to be represented for input, processing and/or output.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1D7E7-C74A-4A5D-A756-C8CA1900BA37}" type="slidenum">
              <a:rPr lang="en-IE" smtClean="0"/>
              <a:t>15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73763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System of Two Things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000" y="1825625"/>
            <a:ext cx="5280257" cy="4351338"/>
          </a:xfrm>
        </p:spPr>
        <p:txBody>
          <a:bodyPr/>
          <a:lstStyle/>
          <a:p>
            <a:r>
              <a:rPr lang="en-US" sz="2600" dirty="0"/>
              <a:t>The physical elements are </a:t>
            </a:r>
            <a:r>
              <a:rPr lang="en-US" sz="2600" dirty="0" err="1"/>
              <a:t>utilised</a:t>
            </a:r>
            <a:r>
              <a:rPr lang="en-US" sz="2600" dirty="0"/>
              <a:t> by non-physical elements of instruction and coordination.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1D7E7-C74A-4A5D-A756-C8CA1900BA37}" type="slidenum">
              <a:rPr lang="en-IE" smtClean="0"/>
              <a:t>16</a:t>
            </a:fld>
            <a:endParaRPr lang="en-I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DBEAF3-537F-2C59-7411-B249C036B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090" y="1993542"/>
            <a:ext cx="5981020" cy="35631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E2353E-90F8-4935-C95C-E1C169862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5237" y="1760311"/>
            <a:ext cx="199072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666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History of Hardware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Next, let us go back to early devices for calculation, moving through time to very large-scale integrated circuits. </a:t>
            </a:r>
          </a:p>
          <a:p>
            <a:pPr marL="0" indent="0">
              <a:buNone/>
            </a:pPr>
            <a:endParaRPr lang="en-US" sz="1300" dirty="0"/>
          </a:p>
          <a:p>
            <a:r>
              <a:rPr lang="en-US" dirty="0"/>
              <a:t>There is a diversion to mention von Neumann architecture (Systems Architecture) midway.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1D7E7-C74A-4A5D-A756-C8CA1900BA37}" type="slidenum">
              <a:rPr lang="en-IE" smtClean="0"/>
              <a:t>17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912115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Babbage and </a:t>
            </a:r>
            <a:r>
              <a:rPr lang="en-IE" b="1" dirty="0"/>
              <a:t>Before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were simple, mechanical devices for calculating numbers – even dated around 1624.</a:t>
            </a:r>
          </a:p>
          <a:p>
            <a:pPr marL="0" indent="0">
              <a:buNone/>
            </a:pPr>
            <a:endParaRPr lang="en-US" sz="1300" dirty="0"/>
          </a:p>
          <a:p>
            <a:r>
              <a:rPr lang="en-US" dirty="0">
                <a:solidFill>
                  <a:srgbClr val="0000FF"/>
                </a:solidFill>
              </a:rPr>
              <a:t>Wilhelm </a:t>
            </a:r>
            <a:r>
              <a:rPr lang="en-US" dirty="0" err="1">
                <a:solidFill>
                  <a:srgbClr val="0000FF"/>
                </a:solidFill>
              </a:rPr>
              <a:t>Schickard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lived from 1592 to 1635 was a Christian minister and a Professor of Hebrew, Eastern Languages, Astronomy and Mathematics, among other things, in Tubingen, Germany.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1D7E7-C74A-4A5D-A756-C8CA1900BA37}" type="slidenum">
              <a:rPr lang="en-IE" smtClean="0"/>
              <a:t>18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891297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Schickard’s</a:t>
            </a:r>
            <a:r>
              <a:rPr lang="en-IE" dirty="0"/>
              <a:t> Calculator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000" y="1825625"/>
            <a:ext cx="10800000" cy="1181344"/>
          </a:xfrm>
        </p:spPr>
        <p:txBody>
          <a:bodyPr>
            <a:normAutofit/>
          </a:bodyPr>
          <a:lstStyle/>
          <a:p>
            <a:r>
              <a:rPr lang="en-US" dirty="0"/>
              <a:t>Wilhelm </a:t>
            </a:r>
            <a:r>
              <a:rPr lang="en-US" dirty="0" err="1"/>
              <a:t>Schickard</a:t>
            </a:r>
            <a:r>
              <a:rPr lang="en-US" dirty="0"/>
              <a:t> built this adding machine based on his mathematical ideas: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1D7E7-C74A-4A5D-A756-C8CA1900BA37}" type="slidenum">
              <a:rPr lang="en-IE" smtClean="0"/>
              <a:t>19</a:t>
            </a:fld>
            <a:endParaRPr lang="en-IE" dirty="0"/>
          </a:p>
        </p:txBody>
      </p:sp>
      <p:pic>
        <p:nvPicPr>
          <p:cNvPr id="5" name="Picture 5" descr="schickard-fro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251" y="3036887"/>
            <a:ext cx="3024187" cy="275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624751" y="5989637"/>
            <a:ext cx="1152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GB" altLang="en-US" sz="1800" b="1"/>
              <a:t>Front</a:t>
            </a:r>
            <a:endParaRPr lang="en-US" altLang="en-US" sz="1800" b="1"/>
          </a:p>
        </p:txBody>
      </p:sp>
      <p:pic>
        <p:nvPicPr>
          <p:cNvPr id="7" name="Picture 8" descr="schickard-bac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238" y="3036887"/>
            <a:ext cx="3529013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7514126" y="5989637"/>
            <a:ext cx="1152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GB" altLang="en-US" sz="1800" b="1"/>
              <a:t>Back</a:t>
            </a:r>
            <a:endParaRPr lang="en-US" altLang="en-US" sz="1800" b="1"/>
          </a:p>
        </p:txBody>
      </p:sp>
    </p:spTree>
    <p:extLst>
      <p:ext uri="{BB962C8B-B14F-4D97-AF65-F5344CB8AC3E}">
        <p14:creationId xmlns:p14="http://schemas.microsoft.com/office/powerpoint/2010/main" val="50238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Presentation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001" y="1825625"/>
            <a:ext cx="10867563" cy="4285029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GB" altLang="en-US" sz="2800" dirty="0">
                <a:latin typeface="+mn-lt"/>
              </a:rPr>
              <a:t>This presentation is a rapid journey through the development of computers – from small mechanical calculators to multi-core processors.</a:t>
            </a:r>
          </a:p>
          <a:p>
            <a:pPr>
              <a:buNone/>
            </a:pPr>
            <a:r>
              <a:rPr lang="en-GB" altLang="en-US" sz="2800" dirty="0">
                <a:latin typeface="+mn-lt"/>
              </a:rPr>
              <a:t>It will focus on the functional structures of the examples given – an architectural perspective.</a:t>
            </a:r>
          </a:p>
          <a:p>
            <a:pPr>
              <a:buNone/>
            </a:pPr>
            <a:endParaRPr lang="en-GB" altLang="en-US" sz="800" dirty="0">
              <a:latin typeface="+mn-lt"/>
            </a:endParaRPr>
          </a:p>
          <a:p>
            <a:pPr>
              <a:buNone/>
            </a:pPr>
            <a:r>
              <a:rPr lang="en-GB" altLang="en-US" sz="2800" dirty="0">
                <a:latin typeface="+mn-lt"/>
              </a:rPr>
              <a:t>There is ‘diversion’ in the mid section of the presentation to give the background of the people and society in which electronic computers developed most rapidly</a:t>
            </a:r>
            <a:r>
              <a:rPr lang="en-IE" sz="2800" dirty="0"/>
              <a:t>.</a:t>
            </a:r>
            <a:endParaRPr lang="en-I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1D7E7-C74A-4A5D-A756-C8CA1900BA37}" type="slidenum">
              <a:rPr lang="en-IE" smtClean="0"/>
              <a:t>2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65751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Pascal’s Calculator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000" y="1825625"/>
            <a:ext cx="10800000" cy="1198929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Blaise Pascal</a:t>
            </a:r>
            <a:r>
              <a:rPr lang="en-US" dirty="0"/>
              <a:t>, the French mathematician, who lived from 1623 to 1662, had an adding and subtracting machine – built around 1642: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1D7E7-C74A-4A5D-A756-C8CA1900BA37}" type="slidenum">
              <a:rPr lang="en-IE" smtClean="0"/>
              <a:t>20</a:t>
            </a:fld>
            <a:endParaRPr lang="en-IE" dirty="0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4187948" y="5348653"/>
            <a:ext cx="3600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GB" altLang="en-US" sz="1800" b="1"/>
              <a:t>Pascal’s Arithmetic Machine</a:t>
            </a:r>
            <a:endParaRPr lang="en-US" altLang="en-US" sz="1800" b="1"/>
          </a:p>
        </p:txBody>
      </p:sp>
      <p:pic>
        <p:nvPicPr>
          <p:cNvPr id="6" name="Picture 9" descr="http://www-sop.inria.fr/amisa/PHOTO4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273" y="3024554"/>
            <a:ext cx="3057525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1" descr="http://calmeca.free.fr/calculmecanique_php/illustrations_texte/pascalin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321" y="3024554"/>
            <a:ext cx="3157538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91053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Leibniz’s Calculator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Gottfried Wilhelm von Leibniz </a:t>
            </a:r>
            <a:r>
              <a:rPr lang="en-US" dirty="0"/>
              <a:t>lived from 1646 to 1716 and is described as a lawyer, mathematician and a scientist of various other disciplines. His calculator appeared around 1671.</a:t>
            </a:r>
          </a:p>
          <a:p>
            <a:pPr marL="0" indent="0">
              <a:buNone/>
            </a:pPr>
            <a:endParaRPr lang="en-US" sz="1300" dirty="0"/>
          </a:p>
          <a:p>
            <a:r>
              <a:rPr lang="en-US" dirty="0"/>
              <a:t>It was another apparatus of cogs and wheels…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1D7E7-C74A-4A5D-A756-C8CA1900BA37}" type="slidenum">
              <a:rPr lang="en-IE" smtClean="0"/>
              <a:t>21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452184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Leibniz’s Calculator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000" y="1825625"/>
            <a:ext cx="10800000" cy="126926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… but it is said to be better than Pascal’s device since it could add, subtract, multiply and divide.</a:t>
            </a:r>
          </a:p>
          <a:p>
            <a:pPr marL="0" indent="0">
              <a:buNone/>
            </a:pP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1D7E7-C74A-4A5D-A756-C8CA1900BA37}" type="slidenum">
              <a:rPr lang="en-IE" smtClean="0"/>
              <a:t>22</a:t>
            </a:fld>
            <a:endParaRPr lang="en-IE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265252" y="5871918"/>
            <a:ext cx="3600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GB" altLang="en-US" sz="1800" b="1" dirty="0"/>
              <a:t>Leibniz’s Calculating Machine</a:t>
            </a:r>
            <a:endParaRPr lang="en-US" altLang="en-US" sz="1800" b="1" dirty="0"/>
          </a:p>
        </p:txBody>
      </p:sp>
      <p:pic>
        <p:nvPicPr>
          <p:cNvPr id="6" name="Picture 9" descr="A replica of the Stepped Reckoner of Lebniz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115" y="2631830"/>
            <a:ext cx="5072062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92147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Charles Babbage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Charles Babbage was an English mathematician – but is often seen more of an inventor. He lived from 1791 to 1871.</a:t>
            </a:r>
          </a:p>
          <a:p>
            <a:r>
              <a:rPr lang="en-US" dirty="0"/>
              <a:t>His mechanical calculator was called the Difference Engine and is said to have been functional in 1822.</a:t>
            </a:r>
          </a:p>
          <a:p>
            <a:r>
              <a:rPr lang="en-US" dirty="0"/>
              <a:t>The machine was able to generate successive values of algebraic functions by means of finite differences.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1D7E7-C74A-4A5D-A756-C8CA1900BA37}" type="slidenum">
              <a:rPr lang="en-IE" smtClean="0"/>
              <a:t>23</a:t>
            </a:fld>
            <a:endParaRPr lang="en-IE" dirty="0"/>
          </a:p>
        </p:txBody>
      </p:sp>
      <p:pic>
        <p:nvPicPr>
          <p:cNvPr id="5" name="Picture 7" descr="http://t0.gstatic.com/images?q=tbn:ANd9GcQDKDmG9YMmLvELuQQiFHG5BlD5MzgMCzlOkO6T7rs0QGa5-MU&amp;t=1&amp;usg=__cwO44fZZAeBxAM0kGmtFE4aDxZ8=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123" y="365125"/>
            <a:ext cx="1452563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01456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Charles Babbage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000" y="1825625"/>
            <a:ext cx="10800000" cy="1225306"/>
          </a:xfrm>
        </p:spPr>
        <p:txBody>
          <a:bodyPr/>
          <a:lstStyle/>
          <a:p>
            <a:r>
              <a:rPr lang="en-US" dirty="0"/>
              <a:t>The device seems to have worked like a series of Leibniz machines connected together – that is how it seems to me, anyway.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1D7E7-C74A-4A5D-A756-C8CA1900BA37}" type="slidenum">
              <a:rPr lang="en-IE" smtClean="0"/>
              <a:t>24</a:t>
            </a:fld>
            <a:endParaRPr lang="en-IE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078046" y="6068097"/>
            <a:ext cx="3600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GB" altLang="en-US" sz="1800" b="1"/>
              <a:t>Babbage’s Difference Engine</a:t>
            </a:r>
            <a:endParaRPr lang="en-US" altLang="en-US" sz="1800" b="1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2871" y="2972472"/>
            <a:ext cx="2635250" cy="314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http://www.computerhistory.org/babbage/robertpeel/img/5-8-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196" y="3332835"/>
            <a:ext cx="1871663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9"/>
          <p:cNvSpPr txBox="1">
            <a:spLocks noChangeArrowheads="1"/>
          </p:cNvSpPr>
          <p:nvPr/>
        </p:nvSpPr>
        <p:spPr bwMode="auto">
          <a:xfrm>
            <a:off x="1982421" y="5275935"/>
            <a:ext cx="20161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IE" altLang="en-US" sz="1600"/>
              <a:t>Babbage for scale</a:t>
            </a:r>
          </a:p>
        </p:txBody>
      </p:sp>
    </p:spTree>
    <p:extLst>
      <p:ext uri="{BB962C8B-B14F-4D97-AF65-F5344CB8AC3E}">
        <p14:creationId xmlns:p14="http://schemas.microsoft.com/office/powerpoint/2010/main" val="16115677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Charles Babbage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000" y="1825624"/>
            <a:ext cx="10800000" cy="453072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600" dirty="0"/>
              <a:t>After the Difference Engine Babbage set about the Analytical Engine. He did not complete this </a:t>
            </a:r>
            <a:r>
              <a:rPr lang="en-US" sz="2600" dirty="0" err="1"/>
              <a:t>endeavour</a:t>
            </a:r>
            <a:r>
              <a:rPr lang="en-US" sz="2600" dirty="0"/>
              <a:t>, having died, but the idea was to use </a:t>
            </a:r>
            <a:r>
              <a:rPr lang="en-US" sz="2600" dirty="0" err="1"/>
              <a:t>Jaquard’s</a:t>
            </a:r>
            <a:r>
              <a:rPr lang="en-US" sz="2600" dirty="0"/>
              <a:t> Loom (see Tutorial) technology to manipulate numbers; </a:t>
            </a:r>
          </a:p>
          <a:p>
            <a:r>
              <a:rPr lang="en-US" sz="2600" dirty="0"/>
              <a:t>Store numbers with a memory consisting of sets of counter wheels</a:t>
            </a:r>
          </a:p>
          <a:p>
            <a:r>
              <a:rPr lang="en-US" sz="2600" dirty="0"/>
              <a:t>A ‘mill’ as a kind of Arithmetic Logic Unit: a four-function arithmetic unit operating on variables stored on counter wheels and storing the result on a counter wheel</a:t>
            </a:r>
          </a:p>
          <a:p>
            <a:r>
              <a:rPr lang="en-US" sz="2600" dirty="0"/>
              <a:t>Printer or card punch to output the result</a:t>
            </a:r>
          </a:p>
          <a:p>
            <a:r>
              <a:rPr lang="en-US" sz="2600" dirty="0"/>
              <a:t>Operation cards to directed the operation to be performed</a:t>
            </a:r>
          </a:p>
          <a:p>
            <a:r>
              <a:rPr lang="en-US" sz="2600" dirty="0"/>
              <a:t>Variable Cards to call in the variables from the store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1D7E7-C74A-4A5D-A756-C8CA1900BA37}" type="slidenum">
              <a:rPr lang="en-IE" smtClean="0"/>
              <a:t>25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513541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Charles Babbage (4)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000" y="1825625"/>
            <a:ext cx="10800000" cy="1682506"/>
          </a:xfrm>
        </p:spPr>
        <p:txBody>
          <a:bodyPr>
            <a:normAutofit/>
          </a:bodyPr>
          <a:lstStyle/>
          <a:p>
            <a:r>
              <a:rPr lang="en-US" dirty="0"/>
              <a:t>What is this? Some Web sites say it is the Analytical Engine in complete form. Historically, it was never properly built… but this may be a fair representation: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1D7E7-C74A-4A5D-A756-C8CA1900BA37}" type="slidenum">
              <a:rPr lang="en-IE" smtClean="0"/>
              <a:t>26</a:t>
            </a:fld>
            <a:endParaRPr lang="en-IE" dirty="0"/>
          </a:p>
        </p:txBody>
      </p:sp>
      <p:pic>
        <p:nvPicPr>
          <p:cNvPr id="5" name="Picture 5" descr="BabbageAnalyticalEngine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944" y="3081092"/>
            <a:ext cx="3333198" cy="2828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099297" y="5909834"/>
            <a:ext cx="3600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GB" altLang="en-US" sz="1800" b="1" dirty="0"/>
              <a:t>Babbage’s Analytical Engine?</a:t>
            </a:r>
            <a:endParaRPr lang="en-US" altLang="en-US" sz="1800" b="1" dirty="0"/>
          </a:p>
        </p:txBody>
      </p:sp>
      <p:pic>
        <p:nvPicPr>
          <p:cNvPr id="7" name="Picture 9" descr="http://t0.gstatic.com/images?q=tbn:ANd9GcQ_5QhvEtdT9x4mBzDtShPq4KIMCmx0ECwSU7FpfJPgk57VLXE&amp;t=1&amp;usg=__Ld-QiZxKcIJ6lGJ1Glo4JC7ywHQ=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372" y="3873255"/>
            <a:ext cx="23622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2043234" y="4520955"/>
            <a:ext cx="10080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IE" altLang="en-US" sz="1600"/>
              <a:t>For scale</a:t>
            </a:r>
          </a:p>
        </p:txBody>
      </p:sp>
    </p:spTree>
    <p:extLst>
      <p:ext uri="{BB962C8B-B14F-4D97-AF65-F5344CB8AC3E}">
        <p14:creationId xmlns:p14="http://schemas.microsoft.com/office/powerpoint/2010/main" val="11485150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Charles Babbage (5)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1D7E7-C74A-4A5D-A756-C8CA1900BA37}" type="slidenum">
              <a:rPr lang="en-IE" smtClean="0"/>
              <a:t>27</a:t>
            </a:fld>
            <a:endParaRPr lang="en-IE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44963" y="2309019"/>
            <a:ext cx="1828800" cy="1295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n-GB" altLang="en-US" sz="2400" dirty="0">
              <a:latin typeface="Verdana" pitchFamily="34" charset="0"/>
            </a:endParaRP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GB" altLang="en-US" sz="2400" dirty="0">
                <a:solidFill>
                  <a:schemeClr val="accent5">
                    <a:lumMod val="75000"/>
                  </a:schemeClr>
                </a:solidFill>
                <a:latin typeface="Verdana" pitchFamily="34" charset="0"/>
              </a:rPr>
              <a:t>The Mill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GB" altLang="en-US" sz="2400" dirty="0">
                <a:solidFill>
                  <a:schemeClr val="accent5">
                    <a:lumMod val="75000"/>
                  </a:schemeClr>
                </a:solidFill>
                <a:latin typeface="Verdana" pitchFamily="34" charset="0"/>
              </a:rPr>
              <a:t>(Arithmetic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GB" altLang="en-US" sz="2400" dirty="0">
                <a:solidFill>
                  <a:schemeClr val="accent5">
                    <a:lumMod val="75000"/>
                  </a:schemeClr>
                </a:solidFill>
                <a:latin typeface="Verdana" pitchFamily="34" charset="0"/>
              </a:rPr>
              <a:t>Functions)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lang="en-GB" altLang="en-US" sz="2400" dirty="0">
              <a:latin typeface="Verdana" pitchFamily="34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683363" y="2309019"/>
            <a:ext cx="1828800" cy="1295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GB" altLang="en-US" sz="2400" dirty="0">
                <a:solidFill>
                  <a:schemeClr val="accent5">
                    <a:lumMod val="75000"/>
                  </a:schemeClr>
                </a:solidFill>
                <a:latin typeface="Verdana" pitchFamily="34" charset="0"/>
              </a:rPr>
              <a:t>The Store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GB" altLang="en-US" sz="2400" dirty="0">
                <a:solidFill>
                  <a:schemeClr val="accent5">
                    <a:lumMod val="75000"/>
                  </a:schemeClr>
                </a:solidFill>
                <a:latin typeface="Verdana" pitchFamily="34" charset="0"/>
              </a:rPr>
              <a:t>(Memory)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lang="en-GB" altLang="en-US" sz="2400" dirty="0">
              <a:latin typeface="Times New Roman" pitchFamily="18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7502763" y="2309019"/>
            <a:ext cx="2063750" cy="1295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GB" altLang="en-US" sz="2400" dirty="0">
                <a:solidFill>
                  <a:schemeClr val="accent5">
                    <a:lumMod val="75000"/>
                  </a:schemeClr>
                </a:solidFill>
                <a:latin typeface="Verdana" pitchFamily="34" charset="0"/>
              </a:rPr>
              <a:t>Printer and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GB" altLang="en-US" sz="2400" dirty="0">
                <a:solidFill>
                  <a:schemeClr val="accent5">
                    <a:lumMod val="75000"/>
                  </a:schemeClr>
                </a:solidFill>
                <a:latin typeface="Verdana" pitchFamily="34" charset="0"/>
              </a:rPr>
              <a:t>Punch Cards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lang="en-GB" altLang="en-US" sz="2400" dirty="0">
              <a:latin typeface="Times New Roman" pitchFamily="18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244963" y="4671219"/>
            <a:ext cx="1828800" cy="1066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n-GB" altLang="en-US" sz="2400" dirty="0">
              <a:latin typeface="Verdana" pitchFamily="34" charset="0"/>
            </a:endParaRP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GB" altLang="en-US" sz="2400" dirty="0">
                <a:solidFill>
                  <a:schemeClr val="accent5">
                    <a:lumMod val="75000"/>
                  </a:schemeClr>
                </a:solidFill>
                <a:latin typeface="Verdana" pitchFamily="34" charset="0"/>
              </a:rPr>
              <a:t>Operation 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GB" altLang="en-US" sz="2400" dirty="0">
                <a:solidFill>
                  <a:schemeClr val="accent5">
                    <a:lumMod val="75000"/>
                  </a:schemeClr>
                </a:solidFill>
                <a:latin typeface="Verdana" pitchFamily="34" charset="0"/>
              </a:rPr>
              <a:t>Cards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lang="en-GB" altLang="en-US" sz="2400" dirty="0">
              <a:latin typeface="Times New Roman" pitchFamily="18" charset="0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4683363" y="4671219"/>
            <a:ext cx="1828800" cy="1066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n-GB" altLang="en-US" sz="2400" dirty="0">
              <a:latin typeface="Verdana" pitchFamily="34" charset="0"/>
            </a:endParaRP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GB" altLang="en-US" sz="2400" dirty="0">
                <a:solidFill>
                  <a:schemeClr val="accent5">
                    <a:lumMod val="75000"/>
                  </a:schemeClr>
                </a:solidFill>
                <a:latin typeface="Verdana" pitchFamily="34" charset="0"/>
              </a:rPr>
              <a:t>Variable 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GB" altLang="en-US" sz="2400" dirty="0">
                <a:solidFill>
                  <a:schemeClr val="accent5">
                    <a:lumMod val="75000"/>
                  </a:schemeClr>
                </a:solidFill>
                <a:latin typeface="Verdana" pitchFamily="34" charset="0"/>
              </a:rPr>
              <a:t>Cards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lang="en-GB" altLang="en-US" sz="2400" dirty="0">
              <a:latin typeface="Verdana" pitchFamily="34" charset="0"/>
            </a:endParaRP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V="1">
            <a:off x="3159363" y="3604419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flipV="1">
            <a:off x="5597763" y="3604419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V="1">
            <a:off x="4073763" y="2918619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flipV="1">
            <a:off x="6512163" y="2918619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4073763" y="2613819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650304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Hollerith’s Punched 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rgbClr val="0000FF"/>
                </a:solidFill>
              </a:rPr>
              <a:t>Herman Hollerith </a:t>
            </a:r>
            <a:r>
              <a:rPr lang="en-US" dirty="0"/>
              <a:t>(1860 – 1929) designed a ‘tabulating machine’ based on punched cards – specifically for the 1890 United States census.</a:t>
            </a:r>
          </a:p>
          <a:p>
            <a:r>
              <a:rPr lang="en-US" dirty="0"/>
              <a:t>His breakthrough was his use of electricity to read, count, and sort punched cards whose holes represented data gathered by the census-takers. </a:t>
            </a:r>
          </a:p>
          <a:p>
            <a:r>
              <a:rPr lang="en-US" dirty="0"/>
              <a:t>His machines accomplished in one year what would have taken nearly ten years of tabulating by clerks. (Note; some sources suggest 2000 clerks employed, taking 6 weeks on the machine for the census (?).)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1D7E7-C74A-4A5D-A756-C8CA1900BA37}" type="slidenum">
              <a:rPr lang="en-IE" smtClean="0"/>
              <a:t>28</a:t>
            </a:fld>
            <a:endParaRPr lang="en-IE" dirty="0"/>
          </a:p>
        </p:txBody>
      </p:sp>
      <p:pic>
        <p:nvPicPr>
          <p:cNvPr id="6" name="Picture 5" descr="C:\Users\art.sloan\AppData\Local\Microsoft\Windows\INetCache\Content.MSO\ACB0EDB9.tm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122" y="374990"/>
            <a:ext cx="1452563" cy="16062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1761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Hollerith’s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000" y="1825625"/>
            <a:ext cx="10800000" cy="1603375"/>
          </a:xfrm>
        </p:spPr>
        <p:txBody>
          <a:bodyPr>
            <a:normAutofit/>
          </a:bodyPr>
          <a:lstStyle/>
          <a:p>
            <a:r>
              <a:rPr lang="en-US" sz="2200" dirty="0"/>
              <a:t>In 1896 Hollerith founded the Tabulating Machine Company (TMC) to sell his invention. The company developed into International Business Machines (IBM) in the 1920s.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1D7E7-C74A-4A5D-A756-C8CA1900BA37}" type="slidenum">
              <a:rPr lang="en-IE" smtClean="0"/>
              <a:t>29</a:t>
            </a:fld>
            <a:endParaRPr lang="en-IE" dirty="0"/>
          </a:p>
        </p:txBody>
      </p:sp>
      <p:pic>
        <p:nvPicPr>
          <p:cNvPr id="5" name="Picture 5" descr="Pho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815" y="2888273"/>
            <a:ext cx="4227512" cy="358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953727" y="4656748"/>
            <a:ext cx="3600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GB" altLang="en-US" sz="1800" b="1"/>
              <a:t>Hollerith’s 1890 Census Machine</a:t>
            </a:r>
            <a:endParaRPr lang="en-US" altLang="en-US" sz="1800" b="1"/>
          </a:p>
        </p:txBody>
      </p:sp>
    </p:spTree>
    <p:extLst>
      <p:ext uri="{BB962C8B-B14F-4D97-AF65-F5344CB8AC3E}">
        <p14:creationId xmlns:p14="http://schemas.microsoft.com/office/powerpoint/2010/main" val="84982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Presentation Content - including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000" y="1825625"/>
            <a:ext cx="4905903" cy="435133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IE" sz="2000" dirty="0"/>
              <a:t>Computer System</a:t>
            </a:r>
          </a:p>
          <a:p>
            <a:pPr marL="457200" indent="-457200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000" dirty="0"/>
              <a:t>Hardware of the </a:t>
            </a:r>
            <a:r>
              <a:rPr lang="en-IE" sz="2000" dirty="0"/>
              <a:t>Computer System</a:t>
            </a:r>
          </a:p>
          <a:p>
            <a:pPr marL="457200" indent="-457200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000" dirty="0"/>
              <a:t>Software of the </a:t>
            </a:r>
            <a:r>
              <a:rPr lang="en-IE" sz="2000" dirty="0"/>
              <a:t>Computer System</a:t>
            </a:r>
          </a:p>
          <a:p>
            <a:pPr marL="457200" indent="-457200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000" dirty="0"/>
              <a:t>Before Babbage (</a:t>
            </a:r>
            <a:r>
              <a:rPr lang="en-US" sz="2000" dirty="0" err="1"/>
              <a:t>Schickard</a:t>
            </a:r>
            <a:r>
              <a:rPr lang="en-US" sz="2000" dirty="0"/>
              <a:t> – Leibniz)</a:t>
            </a:r>
            <a:endParaRPr lang="en-IE" sz="2000" dirty="0"/>
          </a:p>
          <a:p>
            <a:pPr marL="457200" indent="-457200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IE" sz="2000" dirty="0"/>
              <a:t>Charles Babbage </a:t>
            </a:r>
          </a:p>
          <a:p>
            <a:pPr marL="457200" indent="-457200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000" dirty="0"/>
              <a:t>Herman Hollerith</a:t>
            </a:r>
          </a:p>
          <a:p>
            <a:pPr marL="457200" indent="-457200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000" dirty="0"/>
              <a:t>ENIAC, EDVAC, EDSAC</a:t>
            </a:r>
            <a:endParaRPr lang="en-IE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1D7E7-C74A-4A5D-A756-C8CA1900BA37}" type="slidenum">
              <a:rPr lang="en-IE" smtClean="0"/>
              <a:t>3</a:t>
            </a:fld>
            <a:endParaRPr lang="en-IE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779972" y="1958774"/>
            <a:ext cx="54038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4C6C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4C6C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4C6C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4C6C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4C6C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spcBef>
                <a:spcPts val="1200"/>
              </a:spcBef>
              <a:buFont typeface="+mj-lt"/>
              <a:buAutoNum type="arabicPeriod" startAt="8"/>
            </a:pPr>
            <a:r>
              <a:rPr lang="en-IE" sz="2000" dirty="0"/>
              <a:t>Transistors</a:t>
            </a:r>
          </a:p>
          <a:p>
            <a:pPr marL="457200" indent="-457200">
              <a:lnSpc>
                <a:spcPct val="100000"/>
              </a:lnSpc>
              <a:spcBef>
                <a:spcPts val="1200"/>
              </a:spcBef>
              <a:buFont typeface="+mj-lt"/>
              <a:buAutoNum type="arabicPeriod" startAt="8"/>
            </a:pPr>
            <a:r>
              <a:rPr lang="en-IE" sz="2000" dirty="0"/>
              <a:t>Integrated Circuits </a:t>
            </a:r>
          </a:p>
          <a:p>
            <a:pPr marL="457200" indent="-457200">
              <a:lnSpc>
                <a:spcPct val="100000"/>
              </a:lnSpc>
              <a:spcBef>
                <a:spcPts val="1200"/>
              </a:spcBef>
              <a:buFont typeface="+mj-lt"/>
              <a:buAutoNum type="arabicPeriod" startAt="8"/>
            </a:pPr>
            <a:r>
              <a:rPr lang="en-US" sz="2000" dirty="0"/>
              <a:t>Microprocessors</a:t>
            </a:r>
            <a:endParaRPr lang="en-IE" sz="2000" dirty="0"/>
          </a:p>
          <a:p>
            <a:pPr marL="457200" indent="-457200">
              <a:lnSpc>
                <a:spcPct val="100000"/>
              </a:lnSpc>
              <a:spcBef>
                <a:spcPts val="1200"/>
              </a:spcBef>
              <a:buFont typeface="+mj-lt"/>
              <a:buAutoNum type="arabicPeriod" startAt="8"/>
            </a:pPr>
            <a:r>
              <a:rPr lang="en-US" sz="2000" dirty="0"/>
              <a:t>Multicore Processors</a:t>
            </a:r>
          </a:p>
          <a:p>
            <a:pPr marL="457200" indent="-457200">
              <a:lnSpc>
                <a:spcPct val="100000"/>
              </a:lnSpc>
              <a:spcBef>
                <a:spcPts val="1200"/>
              </a:spcBef>
              <a:buFont typeface="+mj-lt"/>
              <a:buAutoNum type="arabicPeriod" startAt="8"/>
            </a:pPr>
            <a:r>
              <a:rPr lang="en-US" sz="2000" dirty="0"/>
              <a:t>Introduction to Computer Architecture</a:t>
            </a:r>
          </a:p>
          <a:p>
            <a:pPr marL="457200" indent="-457200">
              <a:lnSpc>
                <a:spcPct val="100000"/>
              </a:lnSpc>
              <a:spcBef>
                <a:spcPts val="1200"/>
              </a:spcBef>
              <a:buFont typeface="+mj-lt"/>
              <a:buAutoNum type="arabicPeriod" startAt="8"/>
            </a:pPr>
            <a:r>
              <a:rPr lang="en-US" sz="2000" dirty="0"/>
              <a:t>Lecture Summary</a:t>
            </a:r>
            <a:endParaRPr lang="en-IE" sz="2000" dirty="0"/>
          </a:p>
          <a:p>
            <a:pPr marL="457200" indent="-457200">
              <a:lnSpc>
                <a:spcPct val="100000"/>
              </a:lnSpc>
              <a:spcBef>
                <a:spcPts val="1200"/>
              </a:spcBef>
              <a:buFont typeface="+mj-lt"/>
              <a:buAutoNum type="arabicPeriod" startAt="8"/>
            </a:pPr>
            <a:r>
              <a:rPr lang="en-US" sz="2000" dirty="0"/>
              <a:t>Where to Next?</a:t>
            </a:r>
            <a:endParaRPr lang="en-IE" sz="2000" dirty="0"/>
          </a:p>
        </p:txBody>
      </p:sp>
    </p:spTree>
    <p:extLst>
      <p:ext uri="{BB962C8B-B14F-4D97-AF65-F5344CB8AC3E}">
        <p14:creationId xmlns:p14="http://schemas.microsoft.com/office/powerpoint/2010/main" val="10763275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Early 20th Century Computers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were variations on mechanical and electro-mechanical computing devices. Transitory inventions. Consider:</a:t>
            </a:r>
          </a:p>
          <a:p>
            <a:pPr marL="0" indent="0">
              <a:buNone/>
            </a:pPr>
            <a:endParaRPr lang="en-US" sz="1300" dirty="0"/>
          </a:p>
          <a:p>
            <a:r>
              <a:rPr lang="en-US" dirty="0"/>
              <a:t>Charles and Howard Krum’s </a:t>
            </a:r>
            <a:r>
              <a:rPr lang="en-US" dirty="0" err="1"/>
              <a:t>Teleprinter</a:t>
            </a:r>
            <a:endParaRPr lang="en-US" dirty="0"/>
          </a:p>
          <a:p>
            <a:r>
              <a:rPr lang="en-US" dirty="0" err="1"/>
              <a:t>Vannevar</a:t>
            </a:r>
            <a:r>
              <a:rPr lang="en-US" dirty="0"/>
              <a:t> Bush’s Differential </a:t>
            </a:r>
            <a:r>
              <a:rPr lang="en-US" dirty="0" err="1"/>
              <a:t>Analyser</a:t>
            </a:r>
            <a:endParaRPr lang="en-US" dirty="0"/>
          </a:p>
          <a:p>
            <a:r>
              <a:rPr lang="en-US" dirty="0"/>
              <a:t>George Stibitz's Complex Number Calculator </a:t>
            </a:r>
          </a:p>
          <a:p>
            <a:r>
              <a:rPr lang="en-US" dirty="0"/>
              <a:t>Alan Turing’s (big contribution to Bletchley Park’s) </a:t>
            </a:r>
            <a:r>
              <a:rPr lang="en-US" dirty="0" err="1"/>
              <a:t>Collossus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1D7E7-C74A-4A5D-A756-C8CA1900BA37}" type="slidenum">
              <a:rPr lang="en-IE" smtClean="0"/>
              <a:t>30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643924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999" y="365125"/>
            <a:ext cx="1109448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Electronic Numerical Integrator And Computer (ENIAC)</a:t>
            </a:r>
            <a:endParaRPr lang="en-IE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000" y="1825625"/>
            <a:ext cx="10800000" cy="438174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Ballistics Research Laboratory, started 1935, Maryland USA to scientifically support the military. Keeping tables on weapons’ firing tests was difficult. 3,000 trajectories for a typical table took 100 people one month.</a:t>
            </a:r>
          </a:p>
          <a:p>
            <a:r>
              <a:rPr lang="en-US" dirty="0"/>
              <a:t>200 people were employed with calculators.</a:t>
            </a:r>
          </a:p>
          <a:p>
            <a:endParaRPr lang="en-US" sz="1400" dirty="0"/>
          </a:p>
          <a:p>
            <a:r>
              <a:rPr lang="en-US" dirty="0"/>
              <a:t>Along comes World War 2, along comes government investment, along comes ENIAC from the University of Pennsylvania.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1D7E7-C74A-4A5D-A756-C8CA1900BA37}" type="slidenum">
              <a:rPr lang="en-IE" smtClean="0"/>
              <a:t>31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974959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ENIAC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1D7E7-C74A-4A5D-A756-C8CA1900BA37}" type="slidenum">
              <a:rPr lang="en-IE" smtClean="0"/>
              <a:t>32</a:t>
            </a:fld>
            <a:endParaRPr lang="en-IE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96000" y="1825625"/>
            <a:ext cx="10800000" cy="123409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ENIAC – (Electronic Numerical Integrator And Computer) is really the world's first electronic digital computer.</a:t>
            </a:r>
          </a:p>
          <a:p>
            <a:endParaRPr lang="en-IE" dirty="0"/>
          </a:p>
        </p:txBody>
      </p:sp>
      <p:pic>
        <p:nvPicPr>
          <p:cNvPr id="6" name="Picture 11" descr="ENI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288" y="3352311"/>
            <a:ext cx="4176713" cy="290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3" descr="http://1.bp.blogspot.com/_AuDLci9w140/TQYeEmfvzsI/AAAAAAAAAAU/x9Ui9fB2oZA/s1600/eniac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4070" y="2442674"/>
            <a:ext cx="3095625" cy="381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64750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ENIAC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ENIAC was developed by </a:t>
            </a:r>
            <a:r>
              <a:rPr lang="en-US" dirty="0">
                <a:solidFill>
                  <a:srgbClr val="0000FF"/>
                </a:solidFill>
              </a:rPr>
              <a:t>Dr. J. </a:t>
            </a:r>
            <a:r>
              <a:rPr lang="en-US" dirty="0" err="1">
                <a:solidFill>
                  <a:srgbClr val="0000FF"/>
                </a:solidFill>
              </a:rPr>
              <a:t>Presper</a:t>
            </a:r>
            <a:r>
              <a:rPr lang="en-US" dirty="0">
                <a:solidFill>
                  <a:srgbClr val="0000FF"/>
                </a:solidFill>
              </a:rPr>
              <a:t> Eckert </a:t>
            </a:r>
            <a:r>
              <a:rPr lang="en-US" dirty="0"/>
              <a:t>and </a:t>
            </a:r>
            <a:r>
              <a:rPr lang="en-US" dirty="0">
                <a:solidFill>
                  <a:srgbClr val="0000FF"/>
                </a:solidFill>
              </a:rPr>
              <a:t>Dr. John W. </a:t>
            </a:r>
            <a:r>
              <a:rPr lang="en-US" dirty="0" err="1">
                <a:solidFill>
                  <a:srgbClr val="0000FF"/>
                </a:solidFill>
              </a:rPr>
              <a:t>Mauchly</a:t>
            </a:r>
            <a:r>
              <a:rPr lang="en-US" dirty="0"/>
              <a:t>.</a:t>
            </a:r>
          </a:p>
          <a:p>
            <a:r>
              <a:rPr lang="en-US" dirty="0"/>
              <a:t>It filled an entire room, weighed thirty tons, and consumed two hundred kilowatts of power.</a:t>
            </a:r>
          </a:p>
          <a:p>
            <a:r>
              <a:rPr lang="en-US" dirty="0"/>
              <a:t>More than 19,000 vacuum tubes were the principal elements in the computer's circuitry. It also had fifteen hundred relays and hundreds of thousands of resistors, capacitors, and inductors.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1D7E7-C74A-4A5D-A756-C8CA1900BA37}" type="slidenum">
              <a:rPr lang="en-IE" smtClean="0"/>
              <a:t>33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990620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EDVAC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EDVAC (Electronic Discrete Variable Automatic Computer) was </a:t>
            </a:r>
            <a:r>
              <a:rPr lang="en-US" dirty="0" err="1"/>
              <a:t>Mauchly</a:t>
            </a:r>
            <a:r>
              <a:rPr lang="en-US" dirty="0"/>
              <a:t> and Eckert’s next project – they started working on it two years before ENIAC even went into operation. </a:t>
            </a:r>
          </a:p>
          <a:p>
            <a:r>
              <a:rPr lang="en-US" dirty="0"/>
              <a:t>The program for the computer stored inside the computer, made possible by having more internal memory than any other computing device. </a:t>
            </a:r>
          </a:p>
          <a:p>
            <a:r>
              <a:rPr lang="en-US" dirty="0"/>
              <a:t>Memory used mercury delay lines. The idea being that given a tube of mercury, an electronic pulse could be bounced back and forth to be retrieved at will. Another two state device for storing 0s and 1s. This on/off </a:t>
            </a:r>
            <a:r>
              <a:rPr lang="en-US" dirty="0" err="1"/>
              <a:t>switchability</a:t>
            </a:r>
            <a:r>
              <a:rPr lang="en-US" dirty="0"/>
              <a:t> for memory was required because EDVAC used binary rather than decimal numbers, thus simplifying the construction of the arithmetic units.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1D7E7-C74A-4A5D-A756-C8CA1900BA37}" type="slidenum">
              <a:rPr lang="en-IE" smtClean="0"/>
              <a:t>34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906233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a Small </a:t>
            </a:r>
            <a:r>
              <a:rPr lang="en-GB" dirty="0"/>
              <a:t>Diversion…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need to divert from hardware history at this point, as </a:t>
            </a:r>
            <a:r>
              <a:rPr lang="en-US" dirty="0" err="1"/>
              <a:t>Mauchly</a:t>
            </a:r>
            <a:r>
              <a:rPr lang="en-US" dirty="0"/>
              <a:t>, Eckert and von Neumann developed a new idea on how vacuum tube-based hardware could handle instructions and data. (Around the mid-1940s)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dirty="0"/>
              <a:t>This was a new architectural approach to systems.</a:t>
            </a:r>
          </a:p>
          <a:p>
            <a:pPr marL="0" indent="0">
              <a:buNone/>
            </a:pPr>
            <a:endParaRPr lang="en-US" sz="1300" dirty="0"/>
          </a:p>
          <a:p>
            <a:pPr marL="0" indent="0">
              <a:buNone/>
            </a:pPr>
            <a:r>
              <a:rPr lang="en-US" dirty="0"/>
              <a:t>Briefly, Systems Architecture History… 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1D7E7-C74A-4A5D-A756-C8CA1900BA37}" type="slidenum">
              <a:rPr lang="en-IE" smtClean="0"/>
              <a:t>35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55447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John Von Neumann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John Von Neumann </a:t>
            </a:r>
            <a:r>
              <a:rPr lang="en-US" dirty="0"/>
              <a:t>wrote a paper called ‘The First Draft’ which described the stored program concept.</a:t>
            </a:r>
          </a:p>
          <a:p>
            <a:pPr marL="0" indent="0">
              <a:buNone/>
            </a:pPr>
            <a:endParaRPr lang="en-US" sz="700" dirty="0"/>
          </a:p>
          <a:p>
            <a:r>
              <a:rPr lang="en-US" dirty="0"/>
              <a:t>He was involved with the ENIAC and the EDVAC projects.</a:t>
            </a:r>
          </a:p>
          <a:p>
            <a:pPr marL="0" indent="0">
              <a:buNone/>
            </a:pPr>
            <a:endParaRPr lang="en-US" sz="700" dirty="0"/>
          </a:p>
          <a:p>
            <a:r>
              <a:rPr lang="en-US" dirty="0"/>
              <a:t>He became associated with ‘inventing’ modern programming in a kind of scientific community mistake. (The concept was really Eckert and </a:t>
            </a:r>
            <a:r>
              <a:rPr lang="en-US" dirty="0" err="1"/>
              <a:t>Mauchly’s</a:t>
            </a:r>
            <a:r>
              <a:rPr lang="en-US" dirty="0"/>
              <a:t>.)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1D7E7-C74A-4A5D-A756-C8CA1900BA37}" type="slidenum">
              <a:rPr lang="en-IE" smtClean="0"/>
              <a:t>36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176637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EDVAC Layout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1D7E7-C74A-4A5D-A756-C8CA1900BA37}" type="slidenum">
              <a:rPr lang="en-IE" smtClean="0"/>
              <a:t>37</a:t>
            </a:fld>
            <a:endParaRPr lang="en-IE" dirty="0"/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2128837" y="5538787"/>
            <a:ext cx="1611312" cy="179388"/>
          </a:xfrm>
          <a:custGeom>
            <a:avLst/>
            <a:gdLst>
              <a:gd name="T0" fmla="*/ 2147483647 w 2029"/>
              <a:gd name="T1" fmla="*/ 0 h 227"/>
              <a:gd name="T2" fmla="*/ 0 w 2029"/>
              <a:gd name="T3" fmla="*/ 0 h 227"/>
              <a:gd name="T4" fmla="*/ 2147483647 w 2029"/>
              <a:gd name="T5" fmla="*/ 2147483647 h 227"/>
              <a:gd name="T6" fmla="*/ 2147483647 w 2029"/>
              <a:gd name="T7" fmla="*/ 2147483647 h 227"/>
              <a:gd name="T8" fmla="*/ 2147483647 w 2029"/>
              <a:gd name="T9" fmla="*/ 0 h 2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29"/>
              <a:gd name="T16" fmla="*/ 0 h 227"/>
              <a:gd name="T17" fmla="*/ 2029 w 2029"/>
              <a:gd name="T18" fmla="*/ 227 h 2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29" h="227">
                <a:moveTo>
                  <a:pt x="1803" y="0"/>
                </a:moveTo>
                <a:lnTo>
                  <a:pt x="0" y="0"/>
                </a:lnTo>
                <a:lnTo>
                  <a:pt x="225" y="227"/>
                </a:lnTo>
                <a:lnTo>
                  <a:pt x="2029" y="227"/>
                </a:lnTo>
                <a:lnTo>
                  <a:pt x="1803" y="0"/>
                </a:lnTo>
                <a:close/>
              </a:path>
            </a:pathLst>
          </a:custGeom>
          <a:solidFill>
            <a:srgbClr val="C0C0C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3560762" y="2149475"/>
            <a:ext cx="179387" cy="3568700"/>
          </a:xfrm>
          <a:custGeom>
            <a:avLst/>
            <a:gdLst>
              <a:gd name="T0" fmla="*/ 2147483647 w 226"/>
              <a:gd name="T1" fmla="*/ 2147483647 h 4496"/>
              <a:gd name="T2" fmla="*/ 0 w 226"/>
              <a:gd name="T3" fmla="*/ 2147483647 h 4496"/>
              <a:gd name="T4" fmla="*/ 0 w 226"/>
              <a:gd name="T5" fmla="*/ 0 h 4496"/>
              <a:gd name="T6" fmla="*/ 2147483647 w 226"/>
              <a:gd name="T7" fmla="*/ 2147483647 h 4496"/>
              <a:gd name="T8" fmla="*/ 2147483647 w 226"/>
              <a:gd name="T9" fmla="*/ 2147483647 h 44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6"/>
              <a:gd name="T16" fmla="*/ 0 h 4496"/>
              <a:gd name="T17" fmla="*/ 226 w 226"/>
              <a:gd name="T18" fmla="*/ 4496 h 44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6" h="4496">
                <a:moveTo>
                  <a:pt x="226" y="4496"/>
                </a:moveTo>
                <a:lnTo>
                  <a:pt x="0" y="4269"/>
                </a:lnTo>
                <a:lnTo>
                  <a:pt x="0" y="0"/>
                </a:lnTo>
                <a:lnTo>
                  <a:pt x="226" y="226"/>
                </a:lnTo>
                <a:lnTo>
                  <a:pt x="226" y="4496"/>
                </a:lnTo>
                <a:close/>
              </a:path>
            </a:pathLst>
          </a:custGeom>
          <a:solidFill>
            <a:srgbClr val="C0C0C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28837" y="2149475"/>
            <a:ext cx="1431925" cy="3389312"/>
          </a:xfrm>
          <a:prstGeom prst="rect">
            <a:avLst/>
          </a:prstGeom>
          <a:solidFill>
            <a:srgbClr val="FF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IE" altLang="en-US" sz="28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524124" y="3482975"/>
            <a:ext cx="596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chemeClr val="tx1"/>
              </a:buClr>
              <a:buSzPct val="75000"/>
              <a:buFont typeface="Monotype Sorts" pitchFamily="2" charset="2"/>
              <a:buNone/>
            </a:pPr>
            <a:r>
              <a:rPr lang="en-GB" altLang="en-US" sz="2000">
                <a:solidFill>
                  <a:srgbClr val="000000"/>
                </a:solidFill>
                <a:latin typeface="Verdana" pitchFamily="34" charset="0"/>
              </a:rPr>
              <a:t>Main</a:t>
            </a:r>
            <a:endParaRPr lang="en-GB" altLang="en-US" sz="2000">
              <a:latin typeface="Verdana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320924" y="3844925"/>
            <a:ext cx="10255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chemeClr val="tx1"/>
              </a:buClr>
              <a:buSzPct val="75000"/>
              <a:buFont typeface="Monotype Sorts" pitchFamily="2" charset="2"/>
              <a:buNone/>
            </a:pPr>
            <a:r>
              <a:rPr lang="en-GB" altLang="en-US" sz="2000">
                <a:solidFill>
                  <a:srgbClr val="000000"/>
                </a:solidFill>
                <a:latin typeface="Verdana" pitchFamily="34" charset="0"/>
              </a:rPr>
              <a:t>Memory</a:t>
            </a:r>
            <a:endParaRPr lang="en-GB" altLang="en-US" sz="2000">
              <a:latin typeface="Verdana" pitchFamily="34" charset="0"/>
            </a:endParaRP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4670424" y="3221037"/>
            <a:ext cx="1968500" cy="177800"/>
          </a:xfrm>
          <a:custGeom>
            <a:avLst/>
            <a:gdLst>
              <a:gd name="T0" fmla="*/ 2147483647 w 2479"/>
              <a:gd name="T1" fmla="*/ 0 h 224"/>
              <a:gd name="T2" fmla="*/ 0 w 2479"/>
              <a:gd name="T3" fmla="*/ 0 h 224"/>
              <a:gd name="T4" fmla="*/ 2147483647 w 2479"/>
              <a:gd name="T5" fmla="*/ 2147483647 h 224"/>
              <a:gd name="T6" fmla="*/ 2147483647 w 2479"/>
              <a:gd name="T7" fmla="*/ 2147483647 h 224"/>
              <a:gd name="T8" fmla="*/ 2147483647 w 2479"/>
              <a:gd name="T9" fmla="*/ 0 h 2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79"/>
              <a:gd name="T16" fmla="*/ 0 h 224"/>
              <a:gd name="T17" fmla="*/ 2479 w 2479"/>
              <a:gd name="T18" fmla="*/ 224 h 2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79" h="224">
                <a:moveTo>
                  <a:pt x="2254" y="0"/>
                </a:moveTo>
                <a:lnTo>
                  <a:pt x="0" y="0"/>
                </a:lnTo>
                <a:lnTo>
                  <a:pt x="225" y="224"/>
                </a:lnTo>
                <a:lnTo>
                  <a:pt x="2479" y="224"/>
                </a:lnTo>
                <a:lnTo>
                  <a:pt x="2254" y="0"/>
                </a:lnTo>
                <a:close/>
              </a:path>
            </a:pathLst>
          </a:custGeom>
          <a:solidFill>
            <a:srgbClr val="C0C0C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6459537" y="2149475"/>
            <a:ext cx="179387" cy="1249362"/>
          </a:xfrm>
          <a:custGeom>
            <a:avLst/>
            <a:gdLst>
              <a:gd name="T0" fmla="*/ 2147483647 w 225"/>
              <a:gd name="T1" fmla="*/ 2147483647 h 1573"/>
              <a:gd name="T2" fmla="*/ 0 w 225"/>
              <a:gd name="T3" fmla="*/ 2147483647 h 1573"/>
              <a:gd name="T4" fmla="*/ 0 w 225"/>
              <a:gd name="T5" fmla="*/ 0 h 1573"/>
              <a:gd name="T6" fmla="*/ 2147483647 w 225"/>
              <a:gd name="T7" fmla="*/ 2147483647 h 1573"/>
              <a:gd name="T8" fmla="*/ 2147483647 w 225"/>
              <a:gd name="T9" fmla="*/ 2147483647 h 15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5"/>
              <a:gd name="T16" fmla="*/ 0 h 1573"/>
              <a:gd name="T17" fmla="*/ 225 w 225"/>
              <a:gd name="T18" fmla="*/ 1573 h 15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5" h="1573">
                <a:moveTo>
                  <a:pt x="225" y="1573"/>
                </a:moveTo>
                <a:lnTo>
                  <a:pt x="0" y="1349"/>
                </a:lnTo>
                <a:lnTo>
                  <a:pt x="0" y="0"/>
                </a:lnTo>
                <a:lnTo>
                  <a:pt x="225" y="226"/>
                </a:lnTo>
                <a:lnTo>
                  <a:pt x="225" y="1573"/>
                </a:lnTo>
                <a:close/>
              </a:path>
            </a:pathLst>
          </a:custGeom>
          <a:solidFill>
            <a:srgbClr val="C0C0C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670424" y="2149475"/>
            <a:ext cx="1789113" cy="1071562"/>
          </a:xfrm>
          <a:prstGeom prst="rect">
            <a:avLst/>
          </a:prstGeom>
          <a:solidFill>
            <a:srgbClr val="FF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IE" alt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906962" y="2324100"/>
            <a:ext cx="1311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chemeClr val="tx1"/>
              </a:buClr>
              <a:buSzPct val="75000"/>
              <a:buFont typeface="Monotype Sorts" pitchFamily="2" charset="2"/>
              <a:buNone/>
            </a:pPr>
            <a:r>
              <a:rPr lang="en-GB" altLang="en-US" sz="2000">
                <a:solidFill>
                  <a:srgbClr val="000000"/>
                </a:solidFill>
                <a:latin typeface="Verdana" pitchFamily="34" charset="0"/>
              </a:rPr>
              <a:t>Arithmetic</a:t>
            </a:r>
            <a:endParaRPr lang="en-GB" altLang="en-US" sz="2000">
              <a:latin typeface="Verdana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903787" y="2686050"/>
            <a:ext cx="1260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chemeClr val="tx1"/>
              </a:buClr>
              <a:buSzPct val="75000"/>
              <a:buFont typeface="Monotype Sorts" pitchFamily="2" charset="2"/>
              <a:buNone/>
            </a:pPr>
            <a:r>
              <a:rPr lang="en-GB" altLang="en-US" sz="2000">
                <a:solidFill>
                  <a:srgbClr val="000000"/>
                </a:solidFill>
                <a:latin typeface="Verdana" pitchFamily="34" charset="0"/>
              </a:rPr>
              <a:t>Logic Unit</a:t>
            </a:r>
            <a:endParaRPr lang="en-GB" altLang="en-US" sz="2000">
              <a:latin typeface="Verdana" pitchFamily="34" charset="0"/>
            </a:endParaRPr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4670424" y="5538787"/>
            <a:ext cx="1968500" cy="179388"/>
          </a:xfrm>
          <a:custGeom>
            <a:avLst/>
            <a:gdLst>
              <a:gd name="T0" fmla="*/ 2147483647 w 2479"/>
              <a:gd name="T1" fmla="*/ 0 h 227"/>
              <a:gd name="T2" fmla="*/ 0 w 2479"/>
              <a:gd name="T3" fmla="*/ 0 h 227"/>
              <a:gd name="T4" fmla="*/ 2147483647 w 2479"/>
              <a:gd name="T5" fmla="*/ 2147483647 h 227"/>
              <a:gd name="T6" fmla="*/ 2147483647 w 2479"/>
              <a:gd name="T7" fmla="*/ 2147483647 h 227"/>
              <a:gd name="T8" fmla="*/ 2147483647 w 2479"/>
              <a:gd name="T9" fmla="*/ 0 h 2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79"/>
              <a:gd name="T16" fmla="*/ 0 h 227"/>
              <a:gd name="T17" fmla="*/ 2479 w 2479"/>
              <a:gd name="T18" fmla="*/ 227 h 2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79" h="227">
                <a:moveTo>
                  <a:pt x="2254" y="0"/>
                </a:moveTo>
                <a:lnTo>
                  <a:pt x="0" y="0"/>
                </a:lnTo>
                <a:lnTo>
                  <a:pt x="225" y="227"/>
                </a:lnTo>
                <a:lnTo>
                  <a:pt x="2479" y="227"/>
                </a:lnTo>
                <a:lnTo>
                  <a:pt x="2254" y="0"/>
                </a:lnTo>
                <a:close/>
              </a:path>
            </a:pathLst>
          </a:custGeom>
          <a:solidFill>
            <a:srgbClr val="C0C0C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6459537" y="4470400"/>
            <a:ext cx="179387" cy="1247775"/>
          </a:xfrm>
          <a:custGeom>
            <a:avLst/>
            <a:gdLst>
              <a:gd name="T0" fmla="*/ 2147483647 w 225"/>
              <a:gd name="T1" fmla="*/ 2147483647 h 1574"/>
              <a:gd name="T2" fmla="*/ 0 w 225"/>
              <a:gd name="T3" fmla="*/ 2147483647 h 1574"/>
              <a:gd name="T4" fmla="*/ 0 w 225"/>
              <a:gd name="T5" fmla="*/ 0 h 1574"/>
              <a:gd name="T6" fmla="*/ 2147483647 w 225"/>
              <a:gd name="T7" fmla="*/ 2147483647 h 1574"/>
              <a:gd name="T8" fmla="*/ 2147483647 w 225"/>
              <a:gd name="T9" fmla="*/ 2147483647 h 15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5"/>
              <a:gd name="T16" fmla="*/ 0 h 1574"/>
              <a:gd name="T17" fmla="*/ 225 w 225"/>
              <a:gd name="T18" fmla="*/ 1574 h 157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5" h="1574">
                <a:moveTo>
                  <a:pt x="225" y="1574"/>
                </a:moveTo>
                <a:lnTo>
                  <a:pt x="0" y="1347"/>
                </a:lnTo>
                <a:lnTo>
                  <a:pt x="0" y="0"/>
                </a:lnTo>
                <a:lnTo>
                  <a:pt x="225" y="225"/>
                </a:lnTo>
                <a:lnTo>
                  <a:pt x="225" y="1574"/>
                </a:lnTo>
                <a:close/>
              </a:path>
            </a:pathLst>
          </a:custGeom>
          <a:solidFill>
            <a:srgbClr val="C0C0C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670424" y="4470400"/>
            <a:ext cx="1789113" cy="1068387"/>
          </a:xfrm>
          <a:prstGeom prst="rect">
            <a:avLst/>
          </a:prstGeom>
          <a:solidFill>
            <a:srgbClr val="FF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IE" altLang="en-US" sz="280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041899" y="4641850"/>
            <a:ext cx="10810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chemeClr val="tx1"/>
              </a:buClr>
              <a:buSzPct val="75000"/>
              <a:buFont typeface="Monotype Sorts" pitchFamily="2" charset="2"/>
              <a:buNone/>
            </a:pPr>
            <a:r>
              <a:rPr lang="en-GB" altLang="en-US" sz="2000">
                <a:solidFill>
                  <a:srgbClr val="000000"/>
                </a:solidFill>
                <a:latin typeface="Verdana" pitchFamily="34" charset="0"/>
              </a:rPr>
              <a:t>Program</a:t>
            </a:r>
            <a:endParaRPr lang="en-GB" altLang="en-US" sz="2000">
              <a:latin typeface="Verdana" pitchFamily="34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4792662" y="5005387"/>
            <a:ext cx="15287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chemeClr val="tx1"/>
              </a:buClr>
              <a:buSzPct val="75000"/>
              <a:buFont typeface="Monotype Sorts" pitchFamily="2" charset="2"/>
              <a:buNone/>
            </a:pPr>
            <a:r>
              <a:rPr lang="en-GB" altLang="en-US" sz="2000">
                <a:solidFill>
                  <a:srgbClr val="000000"/>
                </a:solidFill>
                <a:latin typeface="Verdana" pitchFamily="34" charset="0"/>
              </a:rPr>
              <a:t>Control Unit</a:t>
            </a:r>
            <a:endParaRPr lang="en-GB" altLang="en-US" sz="2000">
              <a:latin typeface="Verdana" pitchFamily="34" charset="0"/>
            </a:endParaRPr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8428037" y="5718175"/>
            <a:ext cx="1609725" cy="179387"/>
          </a:xfrm>
          <a:custGeom>
            <a:avLst/>
            <a:gdLst>
              <a:gd name="T0" fmla="*/ 2147483647 w 2029"/>
              <a:gd name="T1" fmla="*/ 0 h 224"/>
              <a:gd name="T2" fmla="*/ 0 w 2029"/>
              <a:gd name="T3" fmla="*/ 0 h 224"/>
              <a:gd name="T4" fmla="*/ 2147483647 w 2029"/>
              <a:gd name="T5" fmla="*/ 2147483647 h 224"/>
              <a:gd name="T6" fmla="*/ 2147483647 w 2029"/>
              <a:gd name="T7" fmla="*/ 2147483647 h 224"/>
              <a:gd name="T8" fmla="*/ 2147483647 w 2029"/>
              <a:gd name="T9" fmla="*/ 0 h 2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29"/>
              <a:gd name="T16" fmla="*/ 0 h 224"/>
              <a:gd name="T17" fmla="*/ 2029 w 2029"/>
              <a:gd name="T18" fmla="*/ 224 h 2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29" h="224">
                <a:moveTo>
                  <a:pt x="1804" y="0"/>
                </a:moveTo>
                <a:lnTo>
                  <a:pt x="0" y="0"/>
                </a:lnTo>
                <a:lnTo>
                  <a:pt x="225" y="224"/>
                </a:lnTo>
                <a:lnTo>
                  <a:pt x="2029" y="224"/>
                </a:lnTo>
                <a:lnTo>
                  <a:pt x="1804" y="0"/>
                </a:lnTo>
                <a:close/>
              </a:path>
            </a:pathLst>
          </a:custGeom>
          <a:solidFill>
            <a:srgbClr val="C0C0C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9859962" y="2149475"/>
            <a:ext cx="177800" cy="3748087"/>
          </a:xfrm>
          <a:custGeom>
            <a:avLst/>
            <a:gdLst>
              <a:gd name="T0" fmla="*/ 2147483647 w 225"/>
              <a:gd name="T1" fmla="*/ 2147483647 h 4720"/>
              <a:gd name="T2" fmla="*/ 0 w 225"/>
              <a:gd name="T3" fmla="*/ 2147483647 h 4720"/>
              <a:gd name="T4" fmla="*/ 0 w 225"/>
              <a:gd name="T5" fmla="*/ 0 h 4720"/>
              <a:gd name="T6" fmla="*/ 2147483647 w 225"/>
              <a:gd name="T7" fmla="*/ 2147483647 h 4720"/>
              <a:gd name="T8" fmla="*/ 2147483647 w 225"/>
              <a:gd name="T9" fmla="*/ 2147483647 h 4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5"/>
              <a:gd name="T16" fmla="*/ 0 h 4720"/>
              <a:gd name="T17" fmla="*/ 225 w 225"/>
              <a:gd name="T18" fmla="*/ 4720 h 4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5" h="4720">
                <a:moveTo>
                  <a:pt x="225" y="4720"/>
                </a:moveTo>
                <a:lnTo>
                  <a:pt x="0" y="4496"/>
                </a:lnTo>
                <a:lnTo>
                  <a:pt x="0" y="0"/>
                </a:lnTo>
                <a:lnTo>
                  <a:pt x="225" y="226"/>
                </a:lnTo>
                <a:lnTo>
                  <a:pt x="225" y="4720"/>
                </a:lnTo>
                <a:close/>
              </a:path>
            </a:pathLst>
          </a:custGeom>
          <a:solidFill>
            <a:srgbClr val="C0C0C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8428037" y="2149475"/>
            <a:ext cx="1431925" cy="3568700"/>
          </a:xfrm>
          <a:prstGeom prst="rect">
            <a:avLst/>
          </a:prstGeom>
          <a:solidFill>
            <a:srgbClr val="FF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IE" altLang="en-US" sz="2800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8940799" y="3571875"/>
            <a:ext cx="422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chemeClr val="tx1"/>
              </a:buClr>
              <a:buSzPct val="75000"/>
              <a:buFont typeface="Monotype Sorts" pitchFamily="2" charset="2"/>
              <a:buNone/>
            </a:pPr>
            <a:r>
              <a:rPr lang="en-GB" altLang="en-US" sz="2000">
                <a:solidFill>
                  <a:srgbClr val="000000"/>
                </a:solidFill>
                <a:latin typeface="Verdana" pitchFamily="34" charset="0"/>
              </a:rPr>
              <a:t>I/O</a:t>
            </a:r>
            <a:endParaRPr lang="en-GB" altLang="en-US" sz="2000">
              <a:latin typeface="Verdana" pitchFamily="34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477249" y="3933825"/>
            <a:ext cx="13668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chemeClr val="tx1"/>
              </a:buClr>
              <a:buSzPct val="75000"/>
              <a:buFont typeface="Monotype Sorts" pitchFamily="2" charset="2"/>
              <a:buNone/>
            </a:pPr>
            <a:r>
              <a:rPr lang="en-GB" altLang="en-US" sz="2000">
                <a:solidFill>
                  <a:srgbClr val="000000"/>
                </a:solidFill>
                <a:latin typeface="Verdana" pitchFamily="34" charset="0"/>
              </a:rPr>
              <a:t>Equipment</a:t>
            </a:r>
            <a:endParaRPr lang="en-GB" altLang="en-US" sz="2000">
              <a:latin typeface="Verdana" pitchFamily="34" charset="0"/>
            </a:endParaRPr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3784599" y="2508250"/>
            <a:ext cx="922338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560762" y="2379662"/>
            <a:ext cx="257175" cy="257175"/>
          </a:xfrm>
          <a:custGeom>
            <a:avLst/>
            <a:gdLst>
              <a:gd name="T0" fmla="*/ 2147483647 w 325"/>
              <a:gd name="T1" fmla="*/ 2147483647 h 324"/>
              <a:gd name="T2" fmla="*/ 0 w 325"/>
              <a:gd name="T3" fmla="*/ 2147483647 h 324"/>
              <a:gd name="T4" fmla="*/ 2147483647 w 325"/>
              <a:gd name="T5" fmla="*/ 0 h 324"/>
              <a:gd name="T6" fmla="*/ 2147483647 w 325"/>
              <a:gd name="T7" fmla="*/ 2147483647 h 324"/>
              <a:gd name="T8" fmla="*/ 0 60000 65536"/>
              <a:gd name="T9" fmla="*/ 0 60000 65536"/>
              <a:gd name="T10" fmla="*/ 0 60000 65536"/>
              <a:gd name="T11" fmla="*/ 0 60000 65536"/>
              <a:gd name="T12" fmla="*/ 0 w 325"/>
              <a:gd name="T13" fmla="*/ 0 h 324"/>
              <a:gd name="T14" fmla="*/ 325 w 325"/>
              <a:gd name="T15" fmla="*/ 324 h 3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5" h="324">
                <a:moveTo>
                  <a:pt x="325" y="324"/>
                </a:moveTo>
                <a:lnTo>
                  <a:pt x="0" y="162"/>
                </a:lnTo>
                <a:lnTo>
                  <a:pt x="325" y="0"/>
                </a:lnTo>
                <a:lnTo>
                  <a:pt x="325" y="3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 flipH="1">
            <a:off x="3560762" y="2863850"/>
            <a:ext cx="920750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8" name="Freeform 27"/>
          <p:cNvSpPr>
            <a:spLocks/>
          </p:cNvSpPr>
          <p:nvPr/>
        </p:nvSpPr>
        <p:spPr bwMode="auto">
          <a:xfrm>
            <a:off x="4448174" y="2736850"/>
            <a:ext cx="258763" cy="255587"/>
          </a:xfrm>
          <a:custGeom>
            <a:avLst/>
            <a:gdLst>
              <a:gd name="T0" fmla="*/ 0 w 324"/>
              <a:gd name="T1" fmla="*/ 2147483647 h 324"/>
              <a:gd name="T2" fmla="*/ 2147483647 w 324"/>
              <a:gd name="T3" fmla="*/ 2147483647 h 324"/>
              <a:gd name="T4" fmla="*/ 0 w 324"/>
              <a:gd name="T5" fmla="*/ 0 h 324"/>
              <a:gd name="T6" fmla="*/ 0 w 324"/>
              <a:gd name="T7" fmla="*/ 2147483647 h 324"/>
              <a:gd name="T8" fmla="*/ 0 60000 65536"/>
              <a:gd name="T9" fmla="*/ 0 60000 65536"/>
              <a:gd name="T10" fmla="*/ 0 60000 65536"/>
              <a:gd name="T11" fmla="*/ 0 60000 65536"/>
              <a:gd name="T12" fmla="*/ 0 w 324"/>
              <a:gd name="T13" fmla="*/ 0 h 324"/>
              <a:gd name="T14" fmla="*/ 324 w 324"/>
              <a:gd name="T15" fmla="*/ 324 h 3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4" h="324">
                <a:moveTo>
                  <a:pt x="0" y="324"/>
                </a:moveTo>
                <a:lnTo>
                  <a:pt x="324" y="162"/>
                </a:lnTo>
                <a:lnTo>
                  <a:pt x="0" y="0"/>
                </a:lnTo>
                <a:lnTo>
                  <a:pt x="0" y="3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>
            <a:off x="5745162" y="3446462"/>
            <a:ext cx="1587" cy="1058863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0" name="Freeform 29"/>
          <p:cNvSpPr>
            <a:spLocks/>
          </p:cNvSpPr>
          <p:nvPr/>
        </p:nvSpPr>
        <p:spPr bwMode="auto">
          <a:xfrm>
            <a:off x="5614987" y="3221037"/>
            <a:ext cx="258762" cy="257175"/>
          </a:xfrm>
          <a:custGeom>
            <a:avLst/>
            <a:gdLst>
              <a:gd name="T0" fmla="*/ 0 w 324"/>
              <a:gd name="T1" fmla="*/ 2147483647 h 323"/>
              <a:gd name="T2" fmla="*/ 2147483647 w 324"/>
              <a:gd name="T3" fmla="*/ 0 h 323"/>
              <a:gd name="T4" fmla="*/ 2147483647 w 324"/>
              <a:gd name="T5" fmla="*/ 2147483647 h 323"/>
              <a:gd name="T6" fmla="*/ 0 w 324"/>
              <a:gd name="T7" fmla="*/ 2147483647 h 323"/>
              <a:gd name="T8" fmla="*/ 0 60000 65536"/>
              <a:gd name="T9" fmla="*/ 0 60000 65536"/>
              <a:gd name="T10" fmla="*/ 0 60000 65536"/>
              <a:gd name="T11" fmla="*/ 0 60000 65536"/>
              <a:gd name="T12" fmla="*/ 0 w 324"/>
              <a:gd name="T13" fmla="*/ 0 h 323"/>
              <a:gd name="T14" fmla="*/ 324 w 324"/>
              <a:gd name="T15" fmla="*/ 323 h 32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4" h="323">
                <a:moveTo>
                  <a:pt x="0" y="323"/>
                </a:moveTo>
                <a:lnTo>
                  <a:pt x="162" y="0"/>
                </a:lnTo>
                <a:lnTo>
                  <a:pt x="324" y="323"/>
                </a:lnTo>
                <a:lnTo>
                  <a:pt x="0" y="3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" name="Line 30"/>
          <p:cNvSpPr>
            <a:spLocks noChangeShapeType="1"/>
          </p:cNvSpPr>
          <p:nvPr/>
        </p:nvSpPr>
        <p:spPr bwMode="auto">
          <a:xfrm flipV="1">
            <a:off x="5384799" y="3221037"/>
            <a:ext cx="1588" cy="106045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2" name="Freeform 31"/>
          <p:cNvSpPr>
            <a:spLocks/>
          </p:cNvSpPr>
          <p:nvPr/>
        </p:nvSpPr>
        <p:spPr bwMode="auto">
          <a:xfrm>
            <a:off x="5256212" y="4248150"/>
            <a:ext cx="257175" cy="257175"/>
          </a:xfrm>
          <a:custGeom>
            <a:avLst/>
            <a:gdLst>
              <a:gd name="T0" fmla="*/ 0 w 325"/>
              <a:gd name="T1" fmla="*/ 0 h 323"/>
              <a:gd name="T2" fmla="*/ 2147483647 w 325"/>
              <a:gd name="T3" fmla="*/ 2147483647 h 323"/>
              <a:gd name="T4" fmla="*/ 2147483647 w 325"/>
              <a:gd name="T5" fmla="*/ 0 h 323"/>
              <a:gd name="T6" fmla="*/ 0 w 325"/>
              <a:gd name="T7" fmla="*/ 0 h 323"/>
              <a:gd name="T8" fmla="*/ 0 60000 65536"/>
              <a:gd name="T9" fmla="*/ 0 60000 65536"/>
              <a:gd name="T10" fmla="*/ 0 60000 65536"/>
              <a:gd name="T11" fmla="*/ 0 60000 65536"/>
              <a:gd name="T12" fmla="*/ 0 w 325"/>
              <a:gd name="T13" fmla="*/ 0 h 323"/>
              <a:gd name="T14" fmla="*/ 325 w 325"/>
              <a:gd name="T15" fmla="*/ 323 h 32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5" h="323">
                <a:moveTo>
                  <a:pt x="0" y="0"/>
                </a:moveTo>
                <a:lnTo>
                  <a:pt x="163" y="323"/>
                </a:lnTo>
                <a:lnTo>
                  <a:pt x="32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3" name="Line 32"/>
          <p:cNvSpPr>
            <a:spLocks noChangeShapeType="1"/>
          </p:cNvSpPr>
          <p:nvPr/>
        </p:nvSpPr>
        <p:spPr bwMode="auto">
          <a:xfrm>
            <a:off x="3784599" y="4826000"/>
            <a:ext cx="922338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4" name="Freeform 33"/>
          <p:cNvSpPr>
            <a:spLocks/>
          </p:cNvSpPr>
          <p:nvPr/>
        </p:nvSpPr>
        <p:spPr bwMode="auto">
          <a:xfrm>
            <a:off x="3560762" y="4697412"/>
            <a:ext cx="257175" cy="257175"/>
          </a:xfrm>
          <a:custGeom>
            <a:avLst/>
            <a:gdLst>
              <a:gd name="T0" fmla="*/ 2147483647 w 325"/>
              <a:gd name="T1" fmla="*/ 2147483647 h 323"/>
              <a:gd name="T2" fmla="*/ 0 w 325"/>
              <a:gd name="T3" fmla="*/ 2147483647 h 323"/>
              <a:gd name="T4" fmla="*/ 2147483647 w 325"/>
              <a:gd name="T5" fmla="*/ 0 h 323"/>
              <a:gd name="T6" fmla="*/ 2147483647 w 325"/>
              <a:gd name="T7" fmla="*/ 2147483647 h 323"/>
              <a:gd name="T8" fmla="*/ 0 60000 65536"/>
              <a:gd name="T9" fmla="*/ 0 60000 65536"/>
              <a:gd name="T10" fmla="*/ 0 60000 65536"/>
              <a:gd name="T11" fmla="*/ 0 60000 65536"/>
              <a:gd name="T12" fmla="*/ 0 w 325"/>
              <a:gd name="T13" fmla="*/ 0 h 323"/>
              <a:gd name="T14" fmla="*/ 325 w 325"/>
              <a:gd name="T15" fmla="*/ 323 h 32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5" h="323">
                <a:moveTo>
                  <a:pt x="325" y="323"/>
                </a:moveTo>
                <a:lnTo>
                  <a:pt x="0" y="161"/>
                </a:lnTo>
                <a:lnTo>
                  <a:pt x="325" y="0"/>
                </a:lnTo>
                <a:lnTo>
                  <a:pt x="325" y="3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5" name="Line 34"/>
          <p:cNvSpPr>
            <a:spLocks noChangeShapeType="1"/>
          </p:cNvSpPr>
          <p:nvPr/>
        </p:nvSpPr>
        <p:spPr bwMode="auto">
          <a:xfrm flipH="1">
            <a:off x="3560762" y="5183187"/>
            <a:ext cx="920750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6" name="Freeform 35"/>
          <p:cNvSpPr>
            <a:spLocks/>
          </p:cNvSpPr>
          <p:nvPr/>
        </p:nvSpPr>
        <p:spPr bwMode="auto">
          <a:xfrm>
            <a:off x="4448174" y="5054600"/>
            <a:ext cx="258763" cy="257175"/>
          </a:xfrm>
          <a:custGeom>
            <a:avLst/>
            <a:gdLst>
              <a:gd name="T0" fmla="*/ 0 w 324"/>
              <a:gd name="T1" fmla="*/ 2147483647 h 323"/>
              <a:gd name="T2" fmla="*/ 2147483647 w 324"/>
              <a:gd name="T3" fmla="*/ 2147483647 h 323"/>
              <a:gd name="T4" fmla="*/ 0 w 324"/>
              <a:gd name="T5" fmla="*/ 0 h 323"/>
              <a:gd name="T6" fmla="*/ 0 w 324"/>
              <a:gd name="T7" fmla="*/ 2147483647 h 323"/>
              <a:gd name="T8" fmla="*/ 0 60000 65536"/>
              <a:gd name="T9" fmla="*/ 0 60000 65536"/>
              <a:gd name="T10" fmla="*/ 0 60000 65536"/>
              <a:gd name="T11" fmla="*/ 0 60000 65536"/>
              <a:gd name="T12" fmla="*/ 0 w 324"/>
              <a:gd name="T13" fmla="*/ 0 h 323"/>
              <a:gd name="T14" fmla="*/ 324 w 324"/>
              <a:gd name="T15" fmla="*/ 323 h 32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4" h="323">
                <a:moveTo>
                  <a:pt x="0" y="323"/>
                </a:moveTo>
                <a:lnTo>
                  <a:pt x="324" y="161"/>
                </a:lnTo>
                <a:lnTo>
                  <a:pt x="0" y="0"/>
                </a:lnTo>
                <a:lnTo>
                  <a:pt x="0" y="3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7" name="Line 36"/>
          <p:cNvSpPr>
            <a:spLocks noChangeShapeType="1"/>
          </p:cNvSpPr>
          <p:nvPr/>
        </p:nvSpPr>
        <p:spPr bwMode="auto">
          <a:xfrm>
            <a:off x="6792912" y="2508250"/>
            <a:ext cx="1635125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8" name="Freeform 37"/>
          <p:cNvSpPr>
            <a:spLocks/>
          </p:cNvSpPr>
          <p:nvPr/>
        </p:nvSpPr>
        <p:spPr bwMode="auto">
          <a:xfrm>
            <a:off x="6567487" y="2379662"/>
            <a:ext cx="257175" cy="257175"/>
          </a:xfrm>
          <a:custGeom>
            <a:avLst/>
            <a:gdLst>
              <a:gd name="T0" fmla="*/ 2147483647 w 324"/>
              <a:gd name="T1" fmla="*/ 2147483647 h 324"/>
              <a:gd name="T2" fmla="*/ 0 w 324"/>
              <a:gd name="T3" fmla="*/ 2147483647 h 324"/>
              <a:gd name="T4" fmla="*/ 2147483647 w 324"/>
              <a:gd name="T5" fmla="*/ 0 h 324"/>
              <a:gd name="T6" fmla="*/ 2147483647 w 324"/>
              <a:gd name="T7" fmla="*/ 2147483647 h 324"/>
              <a:gd name="T8" fmla="*/ 0 60000 65536"/>
              <a:gd name="T9" fmla="*/ 0 60000 65536"/>
              <a:gd name="T10" fmla="*/ 0 60000 65536"/>
              <a:gd name="T11" fmla="*/ 0 60000 65536"/>
              <a:gd name="T12" fmla="*/ 0 w 324"/>
              <a:gd name="T13" fmla="*/ 0 h 324"/>
              <a:gd name="T14" fmla="*/ 324 w 324"/>
              <a:gd name="T15" fmla="*/ 324 h 3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4" h="324">
                <a:moveTo>
                  <a:pt x="324" y="324"/>
                </a:moveTo>
                <a:lnTo>
                  <a:pt x="0" y="162"/>
                </a:lnTo>
                <a:lnTo>
                  <a:pt x="324" y="0"/>
                </a:lnTo>
                <a:lnTo>
                  <a:pt x="324" y="3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9" name="Line 38"/>
          <p:cNvSpPr>
            <a:spLocks noChangeShapeType="1"/>
          </p:cNvSpPr>
          <p:nvPr/>
        </p:nvSpPr>
        <p:spPr bwMode="auto">
          <a:xfrm flipH="1">
            <a:off x="6567487" y="2863850"/>
            <a:ext cx="1636712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40" name="Freeform 39"/>
          <p:cNvSpPr>
            <a:spLocks/>
          </p:cNvSpPr>
          <p:nvPr/>
        </p:nvSpPr>
        <p:spPr bwMode="auto">
          <a:xfrm>
            <a:off x="8170862" y="2736850"/>
            <a:ext cx="257175" cy="255587"/>
          </a:xfrm>
          <a:custGeom>
            <a:avLst/>
            <a:gdLst>
              <a:gd name="T0" fmla="*/ 0 w 325"/>
              <a:gd name="T1" fmla="*/ 2147483647 h 324"/>
              <a:gd name="T2" fmla="*/ 2147483647 w 325"/>
              <a:gd name="T3" fmla="*/ 2147483647 h 324"/>
              <a:gd name="T4" fmla="*/ 0 w 325"/>
              <a:gd name="T5" fmla="*/ 0 h 324"/>
              <a:gd name="T6" fmla="*/ 0 w 325"/>
              <a:gd name="T7" fmla="*/ 2147483647 h 324"/>
              <a:gd name="T8" fmla="*/ 0 60000 65536"/>
              <a:gd name="T9" fmla="*/ 0 60000 65536"/>
              <a:gd name="T10" fmla="*/ 0 60000 65536"/>
              <a:gd name="T11" fmla="*/ 0 60000 65536"/>
              <a:gd name="T12" fmla="*/ 0 w 325"/>
              <a:gd name="T13" fmla="*/ 0 h 324"/>
              <a:gd name="T14" fmla="*/ 325 w 325"/>
              <a:gd name="T15" fmla="*/ 324 h 3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5" h="324">
                <a:moveTo>
                  <a:pt x="0" y="324"/>
                </a:moveTo>
                <a:lnTo>
                  <a:pt x="325" y="162"/>
                </a:lnTo>
                <a:lnTo>
                  <a:pt x="0" y="0"/>
                </a:lnTo>
                <a:lnTo>
                  <a:pt x="0" y="3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067494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EDSAC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Meanwhile… over in England… a machine called the Electronic Delay Storage Automatic Calculator (EDSAC) started running at Cambridge University on 6th May 1949. It was a project by Professor Maurice Wilkes.</a:t>
            </a:r>
          </a:p>
          <a:p>
            <a:r>
              <a:rPr lang="en-US" dirty="0"/>
              <a:t>EDSAC contained 3,000 vacuum tubes and used mercury delay lines for memory. </a:t>
            </a:r>
          </a:p>
          <a:p>
            <a:r>
              <a:rPr lang="en-US" dirty="0"/>
              <a:t>Programs were input using paper tape and output results appeared on a </a:t>
            </a:r>
            <a:r>
              <a:rPr lang="en-US" dirty="0" err="1"/>
              <a:t>teleprinter</a:t>
            </a:r>
            <a:r>
              <a:rPr lang="en-US" dirty="0"/>
              <a:t>. </a:t>
            </a:r>
          </a:p>
          <a:p>
            <a:r>
              <a:rPr lang="en-US" dirty="0"/>
              <a:t>EDSAC is credited as using one of the first assemblers (more on assemblers in another lecture) called "Initial Orders," so it could be programmed symbolically rather than using machine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1D7E7-C74A-4A5D-A756-C8CA1900BA37}" type="slidenum">
              <a:rPr lang="en-IE" smtClean="0"/>
              <a:t>38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637381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EDSAC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000" y="1825624"/>
            <a:ext cx="10800000" cy="453072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000" dirty="0"/>
              <a:t>EDSAC had 512 words of 35 bits each of main RAM (Random Access Memory). (Total: just over 2 kilobytes.)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000" dirty="0"/>
              <a:t>The RAM was made of 32 long tanks of mercury carrying ultrasonic sound pulses.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000" dirty="0"/>
              <a:t>The system ran at a clock speed of 500kHz, but since the EDSAC was a serial computer, and because of the memory design, it managed about 600 instructions per second.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000" dirty="0"/>
              <a:t>18 different instructions possible, each took 17 bits, or one half-word. Values could either be integers or fixed-point numbers (from -1 to 1), occupying either a whole 35-bit word or a 17-bit half-word.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000" dirty="0"/>
              <a:t>The accumulator had a capacity of 71 bits.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1D7E7-C74A-4A5D-A756-C8CA1900BA37}" type="slidenum">
              <a:rPr lang="en-IE" smtClean="0"/>
              <a:t>39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36806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Computer…?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A computer is a device – usually an electronic device – that accepts information in the form of data and manipulates them for some result which is often output.</a:t>
            </a:r>
          </a:p>
          <a:p>
            <a:pPr marL="0" indent="0">
              <a:buNone/>
            </a:pPr>
            <a:endParaRPr lang="en-US" sz="700" dirty="0"/>
          </a:p>
          <a:p>
            <a:r>
              <a:rPr lang="en-US" sz="2600" dirty="0"/>
              <a:t>The manipulation is a process or method based on a computer program or sequence of instructions on how the data are to be processed.</a:t>
            </a:r>
            <a:endParaRPr lang="en-IE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1D7E7-C74A-4A5D-A756-C8CA1900BA37}" type="slidenum">
              <a:rPr lang="en-IE" smtClean="0"/>
              <a:t>4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56855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1935 – 1950 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1D7E7-C74A-4A5D-A756-C8CA1900BA37}" type="slidenum">
              <a:rPr lang="en-IE" smtClean="0"/>
              <a:t>40</a:t>
            </a:fld>
            <a:endParaRPr lang="en-IE" dirty="0"/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2" y="1524244"/>
            <a:ext cx="8207375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27793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Back to Hardware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we can go back to historic hardware – to pick up on the move away from vacuum tube technology and towards the alternatives that reduce the size of circuits and improve power efficiency…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1D7E7-C74A-4A5D-A756-C8CA1900BA37}" type="slidenum">
              <a:rPr lang="en-IE" smtClean="0"/>
              <a:t>41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277774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Transistors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000" y="1825625"/>
            <a:ext cx="10800000" cy="2473813"/>
          </a:xfrm>
        </p:spPr>
        <p:txBody>
          <a:bodyPr>
            <a:normAutofit/>
          </a:bodyPr>
          <a:lstStyle/>
          <a:p>
            <a:r>
              <a:rPr lang="en-US" sz="2000" dirty="0"/>
              <a:t>Transistors are credited to John Bardeen, William Shockley, and Walter Brattain, scientists at the Bell Telephone Laboratories in New Jersey, U.S.A.</a:t>
            </a:r>
          </a:p>
          <a:p>
            <a:r>
              <a:rPr lang="en-US" sz="2000" dirty="0"/>
              <a:t>In the early 1950s they were researching the possibility of using crystals as semi-conductors - attempting to replace vacuum tubes as relays in telecommunications systems.</a:t>
            </a:r>
          </a:p>
          <a:p>
            <a:endParaRPr lang="en-IE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1D7E7-C74A-4A5D-A756-C8CA1900BA37}" type="slidenum">
              <a:rPr lang="en-IE" smtClean="0"/>
              <a:t>42</a:t>
            </a:fld>
            <a:endParaRPr lang="en-IE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635250" y="4611200"/>
            <a:ext cx="3600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GB" altLang="en-US" sz="1800" b="1" dirty="0"/>
              <a:t>A very early Shockley, Bardeen, Brattain Transistor</a:t>
            </a:r>
            <a:endParaRPr lang="en-US" altLang="en-US" sz="1800" b="1" dirty="0"/>
          </a:p>
        </p:txBody>
      </p:sp>
      <p:pic>
        <p:nvPicPr>
          <p:cNvPr id="6" name="Picture 9" descr="https://encrypted-tbn0.gstatic.com/images?q=tbn:ANd9GcRk6yoTytg7u55BOJeH2AwzCF18F8hxCjDwAAf8Qz4U-DIojMs2q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575" y="3747600"/>
            <a:ext cx="2232025" cy="270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90169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Transistors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000" y="1825625"/>
            <a:ext cx="10800000" cy="2069367"/>
          </a:xfrm>
        </p:spPr>
        <p:txBody>
          <a:bodyPr>
            <a:normAutofit/>
          </a:bodyPr>
          <a:lstStyle/>
          <a:p>
            <a:r>
              <a:rPr lang="en-US" sz="2000" dirty="0"/>
              <a:t>The transistor is a device composed of semi-conductor material that can both conduct and insulate. (Germanium and silicon can do that.) </a:t>
            </a:r>
          </a:p>
          <a:p>
            <a:r>
              <a:rPr lang="en-US" sz="2000" dirty="0"/>
              <a:t>Transistors switch and modulate electronic current.</a:t>
            </a:r>
          </a:p>
          <a:p>
            <a:r>
              <a:rPr lang="en-US" sz="2000" dirty="0"/>
              <a:t>The "point-contact" transistor amplifier. </a:t>
            </a:r>
            <a:endParaRPr lang="en-IE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1D7E7-C74A-4A5D-A756-C8CA1900BA37}" type="slidenum">
              <a:rPr lang="en-IE" smtClean="0"/>
              <a:t>43</a:t>
            </a:fld>
            <a:endParaRPr lang="en-IE" dirty="0"/>
          </a:p>
        </p:txBody>
      </p:sp>
      <p:pic>
        <p:nvPicPr>
          <p:cNvPr id="5" name="Picture 5" descr="1947_test_r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049" y="2962421"/>
            <a:ext cx="3278920" cy="3278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2953955" y="3724718"/>
            <a:ext cx="4633826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IE" altLang="en-US" sz="2800" dirty="0"/>
              <a:t>  -</a:t>
            </a:r>
            <a:r>
              <a:rPr lang="en-IE" altLang="en-US" sz="2000" dirty="0"/>
              <a:t>n emitter 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IE" altLang="en-US" sz="2000" dirty="0"/>
              <a:t>    p base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IE" altLang="en-US" sz="2000" dirty="0"/>
              <a:t>  +n collector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IE" altLang="en-US" sz="2000" dirty="0"/>
              <a:t>Low voltage at base and emitter – higher voltage at collector and emitter</a:t>
            </a:r>
          </a:p>
        </p:txBody>
      </p:sp>
    </p:spTree>
    <p:extLst>
      <p:ext uri="{BB962C8B-B14F-4D97-AF65-F5344CB8AC3E}">
        <p14:creationId xmlns:p14="http://schemas.microsoft.com/office/powerpoint/2010/main" val="26881433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Integrated Circuits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900"/>
              </a:spcBef>
            </a:pPr>
            <a:r>
              <a:rPr lang="en-US" sz="2000" dirty="0"/>
              <a:t>From 1956 transistors </a:t>
            </a:r>
            <a:r>
              <a:rPr lang="en-US" sz="2000" dirty="0" err="1"/>
              <a:t>revolutionised</a:t>
            </a:r>
            <a:r>
              <a:rPr lang="en-US" sz="2000" dirty="0"/>
              <a:t> computer hardware. The research, at that time, was to reduce the wiring and soldered connections.</a:t>
            </a:r>
          </a:p>
          <a:p>
            <a:pPr>
              <a:lnSpc>
                <a:spcPct val="100000"/>
              </a:lnSpc>
              <a:spcBef>
                <a:spcPts val="900"/>
              </a:spcBef>
            </a:pPr>
            <a:r>
              <a:rPr lang="en-US" sz="2000" dirty="0">
                <a:solidFill>
                  <a:srgbClr val="0000FF"/>
                </a:solidFill>
              </a:rPr>
              <a:t>Jack St. Clair </a:t>
            </a:r>
            <a:r>
              <a:rPr lang="en-US" sz="2000" dirty="0" err="1">
                <a:solidFill>
                  <a:srgbClr val="0000FF"/>
                </a:solidFill>
              </a:rPr>
              <a:t>Kilby</a:t>
            </a:r>
            <a:r>
              <a:rPr lang="en-US" sz="2000" dirty="0"/>
              <a:t>, an engineer with Texas Instruments, manufactured the first integrated circuit or ‘chip’ in 1958. </a:t>
            </a:r>
            <a:r>
              <a:rPr lang="en-US" sz="2000" dirty="0">
                <a:solidFill>
                  <a:srgbClr val="0000FF"/>
                </a:solidFill>
              </a:rPr>
              <a:t>Robert Noyce</a:t>
            </a:r>
            <a:r>
              <a:rPr lang="en-US" sz="2000" dirty="0"/>
              <a:t>, research engineer and co-founder the Fairchild Semiconductor Corporation was also making progress on a chip.</a:t>
            </a:r>
          </a:p>
          <a:p>
            <a:pPr>
              <a:lnSpc>
                <a:spcPct val="100000"/>
              </a:lnSpc>
              <a:spcBef>
                <a:spcPts val="900"/>
              </a:spcBef>
            </a:pPr>
            <a:r>
              <a:rPr lang="en-US" sz="2000" dirty="0"/>
              <a:t>With transistor-type circuits the transistors, resistors, capacitors and all the connecting wiring are separate. The monolithic - or single crystal - integrated circuit placed all components and most wiring onto a single, semiconducting crystal.</a:t>
            </a:r>
          </a:p>
          <a:p>
            <a:pPr>
              <a:lnSpc>
                <a:spcPct val="100000"/>
              </a:lnSpc>
              <a:spcBef>
                <a:spcPts val="900"/>
              </a:spcBef>
            </a:pPr>
            <a:r>
              <a:rPr lang="en-US" sz="2000" dirty="0" err="1"/>
              <a:t>Kilby</a:t>
            </a:r>
            <a:r>
              <a:rPr lang="en-US" sz="2000" dirty="0"/>
              <a:t> used germanium and Noyce used silicon as the basis of their respective chips.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1D7E7-C74A-4A5D-A756-C8CA1900BA37}" type="slidenum">
              <a:rPr lang="en-IE" smtClean="0"/>
              <a:t>44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836572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Integrated Circuits (2)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000" y="1825625"/>
            <a:ext cx="10800000" cy="1181344"/>
          </a:xfrm>
        </p:spPr>
        <p:txBody>
          <a:bodyPr>
            <a:normAutofit/>
          </a:bodyPr>
          <a:lstStyle/>
          <a:p>
            <a:r>
              <a:rPr lang="en-US" sz="2000" dirty="0" err="1"/>
              <a:t>Kilby</a:t>
            </a:r>
            <a:r>
              <a:rPr lang="en-US" sz="2000" dirty="0"/>
              <a:t> and Noyce patented their devices separately but came to an agreement a few years after legal wrangling to allow both patents to act as one… K</a:t>
            </a:r>
            <a:r>
              <a:rPr lang="en-US" sz="1800" dirty="0"/>
              <a:t>er</a:t>
            </a:r>
            <a:r>
              <a:rPr lang="en-US" sz="1600" dirty="0"/>
              <a:t>-</a:t>
            </a:r>
            <a:r>
              <a:rPr lang="en-US" sz="1600" dirty="0" err="1"/>
              <a:t>ching</a:t>
            </a:r>
            <a:r>
              <a:rPr lang="en-US" sz="2000" dirty="0"/>
              <a:t>!</a:t>
            </a:r>
            <a:endParaRPr lang="en-IE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1D7E7-C74A-4A5D-A756-C8CA1900BA37}" type="slidenum">
              <a:rPr lang="en-IE" smtClean="0"/>
              <a:t>45</a:t>
            </a:fld>
            <a:endParaRPr lang="en-IE" dirty="0"/>
          </a:p>
        </p:txBody>
      </p:sp>
      <p:pic>
        <p:nvPicPr>
          <p:cNvPr id="5" name="Picture 5" descr="The First Integrated Circu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826" y="3141906"/>
            <a:ext cx="2857500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2123464" y="5231056"/>
            <a:ext cx="3600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GB" altLang="en-US" sz="1800" b="1"/>
              <a:t>The Kilby Integrated Circuit</a:t>
            </a:r>
            <a:endParaRPr lang="en-US" altLang="en-US" sz="1800" b="1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6084276" y="5375518"/>
            <a:ext cx="3600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GB" altLang="en-US" sz="1800" b="1"/>
              <a:t>The Noyce Integrated Circuit</a:t>
            </a:r>
            <a:endParaRPr lang="en-US" altLang="en-US" sz="1800" b="1"/>
          </a:p>
        </p:txBody>
      </p:sp>
      <p:pic>
        <p:nvPicPr>
          <p:cNvPr id="8" name="Picture 11" descr="IC, Noy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439" y="3141906"/>
            <a:ext cx="2101850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1553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Microprocessors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1968, </a:t>
            </a:r>
            <a:r>
              <a:rPr lang="en-US" dirty="0">
                <a:solidFill>
                  <a:srgbClr val="0000FF"/>
                </a:solidFill>
              </a:rPr>
              <a:t>Bob Noyce </a:t>
            </a:r>
            <a:r>
              <a:rPr lang="en-US" dirty="0"/>
              <a:t>(again) and </a:t>
            </a:r>
            <a:r>
              <a:rPr lang="en-US" dirty="0">
                <a:solidFill>
                  <a:srgbClr val="0000FF"/>
                </a:solidFill>
              </a:rPr>
              <a:t>Gordon Moore </a:t>
            </a:r>
            <a:r>
              <a:rPr lang="en-US" dirty="0"/>
              <a:t>left ‘Fairchild’ and set up Intel. November 1971, Intel announced the world's first single chip microprocessor; the Intel 4004.</a:t>
            </a:r>
          </a:p>
          <a:p>
            <a:r>
              <a:rPr lang="en-US" dirty="0"/>
              <a:t>The 4004 was invented by Federico </a:t>
            </a:r>
            <a:r>
              <a:rPr lang="en-US" dirty="0" err="1"/>
              <a:t>Faggin</a:t>
            </a:r>
            <a:r>
              <a:rPr lang="en-US" dirty="0"/>
              <a:t>, Ted Hoff, and Stan </a:t>
            </a:r>
            <a:r>
              <a:rPr lang="en-US" dirty="0" err="1"/>
              <a:t>Mazor</a:t>
            </a:r>
            <a:r>
              <a:rPr lang="en-US" dirty="0"/>
              <a:t>, engineers at Intel. </a:t>
            </a:r>
          </a:p>
          <a:p>
            <a:r>
              <a:rPr lang="en-US" dirty="0"/>
              <a:t>This was more that just an integrated circuit - the Intel 4004 chip reduced the size requirements for a processor by placing the central processing unit, memory, input and output controls on one small chip.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1D7E7-C74A-4A5D-A756-C8CA1900BA37}" type="slidenum">
              <a:rPr lang="en-IE" smtClean="0"/>
              <a:t>46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180680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Microprocessors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1D7E7-C74A-4A5D-A756-C8CA1900BA37}" type="slidenum">
              <a:rPr lang="en-IE" smtClean="0"/>
              <a:t>47</a:t>
            </a:fld>
            <a:endParaRPr lang="en-IE" dirty="0"/>
          </a:p>
        </p:txBody>
      </p:sp>
      <p:pic>
        <p:nvPicPr>
          <p:cNvPr id="5" name="Picture 5" descr="illustration of an Intel 4004 cp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839" y="1808084"/>
            <a:ext cx="2846388" cy="388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286489" y="3824209"/>
            <a:ext cx="3600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GB" altLang="en-US" sz="1800" b="1"/>
              <a:t>Layout for the Intel 4004</a:t>
            </a:r>
            <a:endParaRPr lang="en-US" altLang="en-US" sz="1800" b="1"/>
          </a:p>
        </p:txBody>
      </p:sp>
    </p:spTree>
    <p:extLst>
      <p:ext uri="{BB962C8B-B14F-4D97-AF65-F5344CB8AC3E}">
        <p14:creationId xmlns:p14="http://schemas.microsoft.com/office/powerpoint/2010/main" val="39498935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Multi Core Processors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Place two or more processor circuits on one IC (integrated circuit) - or two or more individual processors to work together - and you have a ‘multicore’ (or multi-core) architecture. A core is a collection of one or more processor threads with the components to execute instructions – such as Arithmetic Logic Unit, Cache, RAM…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dirty="0"/>
              <a:t>(N.B. Multi core arrangements usually contain much more cache than regular processors.)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1D7E7-C74A-4A5D-A756-C8CA1900BA37}" type="slidenum">
              <a:rPr lang="en-IE" smtClean="0"/>
              <a:t>48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509696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Multi Core Processors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A thread (thread of execution) is ‘placeholder information’ associated with a single use of a program that can handle multiple concurrent users. A thread is like a task but is not actually an instruction task. Many ordinary, single-core processors can perform ‘multithreading’ - multiple threads are executed in parallel by ‘time slicing’ the processing capability of the processor and the processor can function by switching between different threads.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1D7E7-C74A-4A5D-A756-C8CA1900BA37}" type="slidenum">
              <a:rPr lang="en-IE" smtClean="0"/>
              <a:t>49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21021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Computer!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Many computers also include the means for storing data and programs for a necessary period of time. Time that could be a nanosecond or a millennium.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1D7E7-C74A-4A5D-A756-C8CA1900BA37}" type="slidenum">
              <a:rPr lang="en-IE" smtClean="0"/>
              <a:t>5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589489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Multi Core Processors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600" dirty="0"/>
              <a:t>Multiple terms for multi-core:</a:t>
            </a:r>
          </a:p>
          <a:p>
            <a:pPr lvl="1"/>
            <a:r>
              <a:rPr lang="en-US" dirty="0"/>
              <a:t>‘Multi-core’ – more than one core</a:t>
            </a:r>
          </a:p>
          <a:p>
            <a:pPr lvl="1"/>
            <a:r>
              <a:rPr lang="en-US" dirty="0"/>
              <a:t>‘Dual-core’ – two CPU cores on one IC or two separate ICs </a:t>
            </a:r>
          </a:p>
          <a:p>
            <a:pPr lvl="1"/>
            <a:r>
              <a:rPr lang="en-US" dirty="0"/>
              <a:t>‘Multi-chip module’ – an alternative name for two or more separate ICs</a:t>
            </a:r>
          </a:p>
          <a:p>
            <a:pPr lvl="1"/>
            <a:r>
              <a:rPr lang="en-US" dirty="0"/>
              <a:t>‘Double core’ or ‘twin core’ - alternative names for two separate ICs</a:t>
            </a:r>
          </a:p>
          <a:p>
            <a:pPr lvl="1"/>
            <a:r>
              <a:rPr lang="en-US" dirty="0"/>
              <a:t>‘Quad-core’ – four CPU cores on one IC or two separate ICs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1D7E7-C74A-4A5D-A756-C8CA1900BA37}" type="slidenum">
              <a:rPr lang="en-IE" smtClean="0"/>
              <a:t>50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045257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Multi Core Processors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000" y="1406769"/>
            <a:ext cx="10800000" cy="1195754"/>
          </a:xfrm>
        </p:spPr>
        <p:txBody>
          <a:bodyPr/>
          <a:lstStyle/>
          <a:p>
            <a:r>
              <a:rPr lang="en-IE" dirty="0"/>
              <a:t>Microsoft’s multi-core diagrams: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1D7E7-C74A-4A5D-A756-C8CA1900BA37}" type="slidenum">
              <a:rPr lang="en-IE" smtClean="0"/>
              <a:t>51</a:t>
            </a:fld>
            <a:endParaRPr lang="en-IE" dirty="0"/>
          </a:p>
        </p:txBody>
      </p:sp>
      <p:pic>
        <p:nvPicPr>
          <p:cNvPr id="5" name="Picture 4" descr="Multicore Processor Summary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828" y="2035050"/>
            <a:ext cx="2808287" cy="233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Multicore Processor Summary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315" y="2035050"/>
            <a:ext cx="2881313" cy="239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Multicore Processor Summary Diagr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215" y="4122612"/>
            <a:ext cx="2808288" cy="233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227390" y="5275137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GB" altLang="en-US" sz="2000"/>
              <a:t>3</a:t>
            </a:r>
            <a:endParaRPr lang="en-US" altLang="en-US" sz="2000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708028" y="2971675"/>
            <a:ext cx="360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GB" altLang="en-US" sz="2000"/>
              <a:t>1</a:t>
            </a:r>
            <a:endParaRPr lang="en-US" altLang="en-US" sz="2000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6172078" y="2971675"/>
            <a:ext cx="360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GB" altLang="en-US" sz="2000"/>
              <a:t>2</a:t>
            </a: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17490528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Multi Core Processors (5)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1D7E7-C74A-4A5D-A756-C8CA1900BA37}" type="slidenum">
              <a:rPr lang="en-IE" smtClean="0"/>
              <a:t>52</a:t>
            </a:fld>
            <a:endParaRPr lang="en-IE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96000" y="1406769"/>
            <a:ext cx="10800000" cy="1195754"/>
          </a:xfrm>
        </p:spPr>
        <p:txBody>
          <a:bodyPr/>
          <a:lstStyle/>
          <a:p>
            <a:r>
              <a:rPr lang="en-IE" dirty="0"/>
              <a:t>Dual core block diagram:</a:t>
            </a:r>
          </a:p>
        </p:txBody>
      </p:sp>
      <p:pic>
        <p:nvPicPr>
          <p:cNvPr id="6" name="Picture 8" descr="517px-Dual_Core_Generic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393" y="2179637"/>
            <a:ext cx="3605213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31657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Multi Core Processors -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dual core set-up is comparable to having multiple, separate processors installed in the same computer, but because the two processors are actually plugged into the same socket, the connection between them is faster. Ideally, a dual core processor is nearly twice as powerful as a single core processor. In practice, performance gains are about fifty percent: a dual core processor is about one-and-a-half times as powerful as a single core processor.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1D7E7-C74A-4A5D-A756-C8CA1900BA37}" type="slidenum">
              <a:rPr lang="en-IE" smtClean="0"/>
              <a:t>53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984215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Back to Architecture, Briefly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We can go back to architecture to finish the lecture.</a:t>
            </a:r>
          </a:p>
          <a:p>
            <a:pPr marL="0" indent="0">
              <a:buNone/>
            </a:pPr>
            <a:endParaRPr lang="en-US" sz="2600" dirty="0"/>
          </a:p>
          <a:p>
            <a:r>
              <a:rPr lang="en-US" sz="2600" dirty="0"/>
              <a:t>This is just to introduce the principle of computer architecture… </a:t>
            </a:r>
          </a:p>
          <a:p>
            <a:endParaRPr lang="en-IE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1D7E7-C74A-4A5D-A756-C8CA1900BA37}" type="slidenum">
              <a:rPr lang="en-IE" smtClean="0"/>
              <a:t>54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6065436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Introducing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architecture can be a reference model, such as the Open Systems Interconnection (OSI) reference model, intended as a model for specific product architectures, or it can be a specific product architecture, such as that for an Intel microprocessor or for one of IBM's or Microsoft’s operating systems.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1D7E7-C74A-4A5D-A756-C8CA1900BA37}" type="slidenum">
              <a:rPr lang="en-IE" smtClean="0"/>
              <a:t>55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71189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Introducing Architecture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1200"/>
              </a:spcBef>
              <a:buNone/>
            </a:pPr>
            <a:r>
              <a:rPr lang="en-US" dirty="0"/>
              <a:t>Architecture can be divided into five fundamental components: 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US" dirty="0"/>
              <a:t>input/output, 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US" dirty="0"/>
              <a:t>storage, 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US" dirty="0"/>
              <a:t>communication, 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US" dirty="0"/>
              <a:t>control, 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US" dirty="0"/>
              <a:t>processing. </a:t>
            </a:r>
          </a:p>
          <a:p>
            <a:pPr marL="0" indent="0">
              <a:lnSpc>
                <a:spcPct val="110000"/>
              </a:lnSpc>
              <a:spcBef>
                <a:spcPts val="1200"/>
              </a:spcBef>
              <a:buNone/>
            </a:pPr>
            <a:r>
              <a:rPr lang="en-US" dirty="0"/>
              <a:t>In practice, each of these components (sometimes called </a:t>
            </a:r>
            <a:r>
              <a:rPr lang="en-US" b="1" dirty="0"/>
              <a:t>subsystems</a:t>
            </a:r>
            <a:r>
              <a:rPr lang="en-US" dirty="0"/>
              <a:t>) is sometimes said to have an architecture of its own.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1D7E7-C74A-4A5D-A756-C8CA1900BA37}" type="slidenum">
              <a:rPr lang="en-IE" smtClean="0"/>
              <a:t>56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204330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Introducing Architecture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By comparison, the term </a:t>
            </a:r>
            <a:r>
              <a:rPr lang="en-US" b="1" dirty="0"/>
              <a:t>design</a:t>
            </a:r>
            <a:r>
              <a:rPr lang="en-US" dirty="0"/>
              <a:t> might be considered as having less scope than architecture. </a:t>
            </a:r>
          </a:p>
          <a:p>
            <a:r>
              <a:rPr lang="en-US" dirty="0"/>
              <a:t>An architecture is a design, but most designs are not architectures. A single component or a new function has a design that has to fit within the overall architecture.</a:t>
            </a:r>
          </a:p>
          <a:p>
            <a:r>
              <a:rPr lang="en-US" dirty="0"/>
              <a:t>In hardware terms, the architecture is a very detailed description of every component – even the microscopic ones of the processor(s) – and their interaction.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1D7E7-C74A-4A5D-A756-C8CA1900BA37}" type="slidenum">
              <a:rPr lang="en-IE" smtClean="0"/>
              <a:t>57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04107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End of Historic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That describes the module content and some of the features and events of computer (architecture) history.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Are there…</a:t>
            </a:r>
          </a:p>
          <a:p>
            <a:pPr marL="0" indent="0">
              <a:buNone/>
            </a:pPr>
            <a:r>
              <a:rPr lang="en-US" dirty="0"/>
              <a:t>	ANY QUESTIONS?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1D7E7-C74A-4A5D-A756-C8CA1900BA37}" type="slidenum">
              <a:rPr lang="en-IE" smtClean="0"/>
              <a:t>58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6512581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Where to Next?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NEXT TIME (Monday </a:t>
            </a:r>
            <a:r>
              <a:rPr lang="en-US" u="sng"/>
              <a:t>10 February)</a:t>
            </a:r>
            <a:r>
              <a:rPr lang="en-US"/>
              <a:t>: </a:t>
            </a:r>
            <a:endParaRPr lang="en-US" dirty="0"/>
          </a:p>
          <a:p>
            <a:pPr marL="0" indent="0">
              <a:buNone/>
            </a:pPr>
            <a:r>
              <a:rPr lang="en-IE" dirty="0"/>
              <a:t>The theme of the next lecture:</a:t>
            </a:r>
          </a:p>
          <a:p>
            <a:pPr marL="0" indent="0">
              <a:buNone/>
            </a:pPr>
            <a:r>
              <a:rPr lang="en-IE" dirty="0"/>
              <a:t>“Computers and Electricity”</a:t>
            </a:r>
          </a:p>
          <a:p>
            <a:pPr marL="0" indent="0">
              <a:buNone/>
            </a:pPr>
            <a:r>
              <a:rPr lang="en-IE" dirty="0"/>
              <a:t>How do computers work physically? How is computer architecture electronic? What is so special about electricity, where computer hardware is concerned? We can look at these things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1D7E7-C74A-4A5D-A756-C8CA1900BA37}" type="slidenum">
              <a:rPr lang="en-IE" smtClean="0"/>
              <a:t>59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21065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Computer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What is a ‘system’?</a:t>
            </a:r>
          </a:p>
          <a:p>
            <a:pPr marL="0" indent="0">
              <a:buNone/>
            </a:pPr>
            <a:endParaRPr lang="en-US" sz="1300" dirty="0"/>
          </a:p>
          <a:p>
            <a:r>
              <a:rPr lang="en-US" sz="2600" dirty="0"/>
              <a:t>A system is a generally defining word that implies that there exists a type of input, a type of procedure and a type of output.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1D7E7-C74A-4A5D-A756-C8CA1900BA37}" type="slidenum">
              <a:rPr lang="en-IE" smtClean="0"/>
              <a:t>6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8442642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E" sz="2800" dirty="0"/>
              <a:t>Thanks for your attentiveness.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</a:rPr>
              <a:t>See you here next time. Be safe and well in the meantime.</a:t>
            </a:r>
            <a:endParaRPr lang="en-IE" sz="2800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1D7E7-C74A-4A5D-A756-C8CA1900BA37}" type="slidenum">
              <a:rPr lang="en-IE" smtClean="0"/>
              <a:t>60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30215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Computer System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A computer system can be described as having </a:t>
            </a:r>
          </a:p>
          <a:p>
            <a:pPr lvl="1"/>
            <a:r>
              <a:rPr lang="en-US" sz="2600" dirty="0"/>
              <a:t>input(s), </a:t>
            </a:r>
          </a:p>
          <a:p>
            <a:pPr lvl="1"/>
            <a:r>
              <a:rPr lang="en-US" sz="2600" dirty="0"/>
              <a:t>procedure(s) or process(</a:t>
            </a:r>
            <a:r>
              <a:rPr lang="en-US" sz="2600" dirty="0" err="1"/>
              <a:t>es</a:t>
            </a:r>
            <a:r>
              <a:rPr lang="en-US" sz="2600" dirty="0"/>
              <a:t>), </a:t>
            </a:r>
          </a:p>
          <a:p>
            <a:pPr lvl="1"/>
            <a:r>
              <a:rPr lang="en-US" sz="2600" dirty="0"/>
              <a:t>output(s).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1D7E7-C74A-4A5D-A756-C8CA1900BA37}" type="slidenum">
              <a:rPr lang="en-IE" smtClean="0"/>
              <a:t>7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43899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Computer System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dirty="0"/>
              <a:t>		INPUT ----</a:t>
            </a:r>
            <a:r>
              <a:rPr lang="en-US" sz="2600" dirty="0">
                <a:sym typeface="Wingdings" panose="05000000000000000000" pitchFamily="2" charset="2"/>
              </a:rPr>
              <a:t></a:t>
            </a:r>
            <a:r>
              <a:rPr lang="en-US" sz="2600" dirty="0"/>
              <a:t> PROCESS ---</a:t>
            </a:r>
            <a:r>
              <a:rPr lang="en-US" sz="2600" dirty="0">
                <a:sym typeface="Wingdings" panose="05000000000000000000" pitchFamily="2" charset="2"/>
              </a:rPr>
              <a:t></a:t>
            </a:r>
            <a:r>
              <a:rPr lang="en-US" sz="2600" dirty="0"/>
              <a:t> OUTPUT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dirty="0"/>
              <a:t>A computer system is a set of </a:t>
            </a:r>
            <a:r>
              <a:rPr lang="en-US" b="1" dirty="0"/>
              <a:t>hardware</a:t>
            </a:r>
            <a:r>
              <a:rPr lang="en-US" dirty="0"/>
              <a:t> and </a:t>
            </a:r>
            <a:r>
              <a:rPr lang="en-US" b="1" dirty="0"/>
              <a:t>software</a:t>
            </a:r>
            <a:r>
              <a:rPr lang="en-US" dirty="0"/>
              <a:t> that processes data. </a:t>
            </a:r>
          </a:p>
          <a:p>
            <a:r>
              <a:rPr lang="en-US" dirty="0"/>
              <a:t>A relatively simple computer system is a personal computer. </a:t>
            </a:r>
          </a:p>
          <a:p>
            <a:r>
              <a:rPr lang="en-US" dirty="0"/>
              <a:t>An example of a complex computer system is the Internet. </a:t>
            </a:r>
          </a:p>
          <a:p>
            <a:endParaRPr lang="en-US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1D7E7-C74A-4A5D-A756-C8CA1900BA37}" type="slidenum">
              <a:rPr lang="en-IE" smtClean="0"/>
              <a:t>8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46677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Computer System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makes a computer system even more useful is its ability to STORE data (or signals of a non-data type) after they have been output – or while data are output.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That output or stored data can be used as input in a ‘feedback loop’, if necessary.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1D7E7-C74A-4A5D-A756-C8CA1900BA37}" type="slidenum">
              <a:rPr lang="en-IE" smtClean="0"/>
              <a:t>9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153818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PRESENTATIONGUID" val="f54e04da-1b5d-454b-98f0-6d829ee0e4fe"/>
  <p:tag name="TPVERSION" val="8"/>
  <p:tag name="TPFULLVERSION" val="8.6.1.4"/>
  <p:tag name="PPTVERSION" val="16"/>
  <p:tag name="TPOS" val="2"/>
  <p:tag name="TPLASTSAVEVERSION" val="6.4 PC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Verdana Sans Serif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497A5DDE61EC49B38F08F69D7D1C30" ma:contentTypeVersion="14" ma:contentTypeDescription="Create a new document." ma:contentTypeScope="" ma:versionID="cc9cf3809cc1a736e9f0ee9a17edb34f">
  <xsd:schema xmlns:xsd="http://www.w3.org/2001/XMLSchema" xmlns:xs="http://www.w3.org/2001/XMLSchema" xmlns:p="http://schemas.microsoft.com/office/2006/metadata/properties" xmlns:ns3="8713c86b-11c3-4892-8b22-8e1103c1c89f" xmlns:ns4="186a8af6-524e-48fb-a2b5-8db5625d742b" targetNamespace="http://schemas.microsoft.com/office/2006/metadata/properties" ma:root="true" ma:fieldsID="12546ddb3f55a813144bf20bb38a3f89" ns3:_="" ns4:_="">
    <xsd:import namespace="8713c86b-11c3-4892-8b22-8e1103c1c89f"/>
    <xsd:import namespace="186a8af6-524e-48fb-a2b5-8db5625d742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LengthInSeconds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13c86b-11c3-4892-8b22-8e1103c1c89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6a8af6-524e-48fb-a2b5-8db5625d74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8FD34FC-A4F1-4C6E-9FD4-600C61C98A77}">
  <ds:schemaRefs>
    <ds:schemaRef ds:uri="http://schemas.openxmlformats.org/package/2006/metadata/core-properties"/>
    <ds:schemaRef ds:uri="http://schemas.microsoft.com/office/2006/documentManagement/types"/>
    <ds:schemaRef ds:uri="8713c86b-11c3-4892-8b22-8e1103c1c89f"/>
    <ds:schemaRef ds:uri="http://purl.org/dc/terms/"/>
    <ds:schemaRef ds:uri="http://purl.org/dc/dcmitype/"/>
    <ds:schemaRef ds:uri="http://schemas.microsoft.com/office/2006/metadata/properties"/>
    <ds:schemaRef ds:uri="http://purl.org/dc/elements/1.1/"/>
    <ds:schemaRef ds:uri="186a8af6-524e-48fb-a2b5-8db5625d742b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B0B552E-0E03-4286-9D71-4EBC3C1DE6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13c86b-11c3-4892-8b22-8e1103c1c89f"/>
    <ds:schemaRef ds:uri="186a8af6-524e-48fb-a2b5-8db5625d742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A2670FB-A39F-4E8C-88ED-759A70E3289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2240</TotalTime>
  <Words>3176</Words>
  <Application>Microsoft Office PowerPoint</Application>
  <PresentationFormat>Widescreen</PresentationFormat>
  <Paragraphs>342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8" baseType="lpstr">
      <vt:lpstr>Arial</vt:lpstr>
      <vt:lpstr>Calibri</vt:lpstr>
      <vt:lpstr>Monotype Sorts</vt:lpstr>
      <vt:lpstr>Tahoma</vt:lpstr>
      <vt:lpstr>Times New Roman</vt:lpstr>
      <vt:lpstr>Verdana</vt:lpstr>
      <vt:lpstr>Wingdings</vt:lpstr>
      <vt:lpstr>Office Theme</vt:lpstr>
      <vt:lpstr>TU856-1 &amp; TU858-1 Computer Architecture and Technology Module Code: CMPU 1006</vt:lpstr>
      <vt:lpstr>Presentation Outline</vt:lpstr>
      <vt:lpstr>Presentation Content - including</vt:lpstr>
      <vt:lpstr>Computer…?</vt:lpstr>
      <vt:lpstr>Computer!</vt:lpstr>
      <vt:lpstr>Computer System</vt:lpstr>
      <vt:lpstr>Computer System (2)</vt:lpstr>
      <vt:lpstr>Computer System (3)</vt:lpstr>
      <vt:lpstr>Computer System (4)</vt:lpstr>
      <vt:lpstr>Computer System (5)</vt:lpstr>
      <vt:lpstr>Hardware of a Computer System</vt:lpstr>
      <vt:lpstr>Hardware of a Computer System (2)</vt:lpstr>
      <vt:lpstr>Software of a Computer System</vt:lpstr>
      <vt:lpstr>Software of a Computer System (2)</vt:lpstr>
      <vt:lpstr>System of Two Things </vt:lpstr>
      <vt:lpstr>System of Two Things (2)</vt:lpstr>
      <vt:lpstr>History of Hardware</vt:lpstr>
      <vt:lpstr>Babbage and Before</vt:lpstr>
      <vt:lpstr>Schickard’s Calculator</vt:lpstr>
      <vt:lpstr>Pascal’s Calculator</vt:lpstr>
      <vt:lpstr>Leibniz’s Calculator</vt:lpstr>
      <vt:lpstr>Leibniz’s Calculator (2)</vt:lpstr>
      <vt:lpstr>Charles Babbage</vt:lpstr>
      <vt:lpstr>Charles Babbage (2)</vt:lpstr>
      <vt:lpstr>Charles Babbage (3)</vt:lpstr>
      <vt:lpstr>Charles Babbage (4)</vt:lpstr>
      <vt:lpstr>Charles Babbage (5)</vt:lpstr>
      <vt:lpstr>Hollerith’s Punched Cards</vt:lpstr>
      <vt:lpstr>Hollerith’s Machine</vt:lpstr>
      <vt:lpstr>Early 20th Century Computers</vt:lpstr>
      <vt:lpstr>Electronic Numerical Integrator And Computer (ENIAC)</vt:lpstr>
      <vt:lpstr>ENIAC (2)</vt:lpstr>
      <vt:lpstr>ENIAC (3)</vt:lpstr>
      <vt:lpstr>EDVAC</vt:lpstr>
      <vt:lpstr>… a Small Diversion…</vt:lpstr>
      <vt:lpstr>John Von Neumann</vt:lpstr>
      <vt:lpstr>EDVAC Layout</vt:lpstr>
      <vt:lpstr>EDSAC</vt:lpstr>
      <vt:lpstr>EDSAC Specification</vt:lpstr>
      <vt:lpstr>1935 – 1950 Summary</vt:lpstr>
      <vt:lpstr>Back to Hardware History</vt:lpstr>
      <vt:lpstr>Transistors </vt:lpstr>
      <vt:lpstr>Transistors (2)</vt:lpstr>
      <vt:lpstr>Integrated Circuits</vt:lpstr>
      <vt:lpstr>Integrated Circuits (2)</vt:lpstr>
      <vt:lpstr>Microprocessors </vt:lpstr>
      <vt:lpstr>Microprocessors (2)</vt:lpstr>
      <vt:lpstr>Multi Core Processors </vt:lpstr>
      <vt:lpstr>Multi Core Processors (2)</vt:lpstr>
      <vt:lpstr>Multi Core Processors (3)</vt:lpstr>
      <vt:lpstr>Multi Core Processors (4)</vt:lpstr>
      <vt:lpstr>Multi Core Processors (5)</vt:lpstr>
      <vt:lpstr>Multi Core Processors - Summary</vt:lpstr>
      <vt:lpstr>Back to Architecture, Briefly</vt:lpstr>
      <vt:lpstr>Introducing Architecture</vt:lpstr>
      <vt:lpstr>Introducing Architecture (2)</vt:lpstr>
      <vt:lpstr>Introducing Architecture (3)</vt:lpstr>
      <vt:lpstr>End of Historic Overview</vt:lpstr>
      <vt:lpstr>Where to Next?</vt:lpstr>
      <vt:lpstr>PowerPoint Presentation</vt:lpstr>
    </vt:vector>
  </TitlesOfParts>
  <Company>Dublin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Padraig McEvoy;John Gilligan</dc:creator>
  <cp:keywords>SEEE</cp:keywords>
  <cp:lastModifiedBy>Arthur Sloan</cp:lastModifiedBy>
  <cp:revision>212</cp:revision>
  <cp:lastPrinted>2020-02-09T13:51:21Z</cp:lastPrinted>
  <dcterms:created xsi:type="dcterms:W3CDTF">2019-01-25T10:17:10Z</dcterms:created>
  <dcterms:modified xsi:type="dcterms:W3CDTF">2025-01-15T11:25:49Z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0x010100CE497A5DDE61EC49B38F08F69D7D1C30</vt:lpwstr>
  </property>
</Properties>
</file>